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9"/>
  </p:notesMasterIdLst>
  <p:sldIdLst>
    <p:sldId id="256" r:id="rId2"/>
    <p:sldId id="271" r:id="rId3"/>
    <p:sldId id="257" r:id="rId4"/>
    <p:sldId id="258" r:id="rId5"/>
    <p:sldId id="260" r:id="rId6"/>
    <p:sldId id="272" r:id="rId7"/>
    <p:sldId id="264" r:id="rId8"/>
    <p:sldId id="265" r:id="rId9"/>
    <p:sldId id="266" r:id="rId10"/>
    <p:sldId id="267" r:id="rId11"/>
    <p:sldId id="268" r:id="rId12"/>
    <p:sldId id="269" r:id="rId13"/>
    <p:sldId id="273" r:id="rId14"/>
    <p:sldId id="274" r:id="rId15"/>
    <p:sldId id="275" r:id="rId16"/>
    <p:sldId id="277" r:id="rId17"/>
    <p:sldId id="278" r:id="rId18"/>
    <p:sldId id="279" r:id="rId19"/>
    <p:sldId id="280" r:id="rId20"/>
    <p:sldId id="281" r:id="rId21"/>
    <p:sldId id="285" r:id="rId22"/>
    <p:sldId id="282" r:id="rId23"/>
    <p:sldId id="288" r:id="rId24"/>
    <p:sldId id="286" r:id="rId25"/>
    <p:sldId id="289" r:id="rId26"/>
    <p:sldId id="290" r:id="rId27"/>
    <p:sldId id="292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23725"/>
    <p:restoredTop sz="94674"/>
  </p:normalViewPr>
  <p:slideViewPr>
    <p:cSldViewPr>
      <p:cViewPr varScale="1">
        <p:scale>
          <a:sx n="124" d="100"/>
          <a:sy n="124" d="100"/>
        </p:scale>
        <p:origin x="384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FE861C-486B-4E18-A0E9-A790238A915C}" type="datetimeFigureOut">
              <a:rPr lang="en-US" smtClean="0"/>
              <a:t>7/18/2018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811066-0135-4CAA-8AD4-89A97190AC0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39778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11066-0135-4CAA-8AD4-89A97190AC0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22223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https://www.epa.gov/ </a:t>
            </a:r>
          </a:p>
          <a:p>
            <a:r>
              <a:rPr lang="en-US" dirty="0"/>
              <a:t>10/17/2017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11066-0135-4CAA-8AD4-89A97190AC00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71180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https://www.epa.gov/environmental-topics</a:t>
            </a:r>
          </a:p>
          <a:p>
            <a:r>
              <a:rPr lang="en-US" dirty="0"/>
              <a:t>10/17/2017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11066-0135-4CAA-8AD4-89A97190AC00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06562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/>
              <a:t>* As viewed on October 17, 2017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11066-0135-4CAA-8AD4-89A97190AC00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3800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https://www.epa.gov/ </a:t>
            </a:r>
          </a:p>
          <a:p>
            <a:r>
              <a:rPr lang="en-US" dirty="0"/>
              <a:t>10/17/2017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11066-0135-4CAA-8AD4-89A97190AC00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48224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/>
              <a:t>* As viewed on October 17, 2017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11066-0135-4CAA-8AD4-89A97190AC00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9826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https://www.epa.gov/environmental-topics</a:t>
            </a:r>
          </a:p>
          <a:p>
            <a:r>
              <a:rPr lang="en-US" dirty="0"/>
              <a:t>10/17/2017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11066-0135-4CAA-8AD4-89A97190AC00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68944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2BAB4-8B8D-41DD-85C7-81A0CA962007}" type="datetimeFigureOut">
              <a:rPr lang="en-US" smtClean="0"/>
              <a:t>7/18/2018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824F-EBE0-443F-8A8F-F64816AF04D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2BAB4-8B8D-41DD-85C7-81A0CA962007}" type="datetimeFigureOut">
              <a:rPr lang="en-US" smtClean="0"/>
              <a:t>7/18/2018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824F-EBE0-443F-8A8F-F64816AF04D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2BAB4-8B8D-41DD-85C7-81A0CA962007}" type="datetimeFigureOut">
              <a:rPr lang="en-US" smtClean="0"/>
              <a:t>7/18/2018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824F-EBE0-443F-8A8F-F64816AF04D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2BAB4-8B8D-41DD-85C7-81A0CA962007}" type="datetimeFigureOut">
              <a:rPr lang="en-US" smtClean="0"/>
              <a:t>7/18/2018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824F-EBE0-443F-8A8F-F64816AF04D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2BAB4-8B8D-41DD-85C7-81A0CA962007}" type="datetimeFigureOut">
              <a:rPr lang="en-US" smtClean="0"/>
              <a:t>7/18/2018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824F-EBE0-443F-8A8F-F64816AF04D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2BAB4-8B8D-41DD-85C7-81A0CA962007}" type="datetimeFigureOut">
              <a:rPr lang="en-US" smtClean="0"/>
              <a:t>7/18/2018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824F-EBE0-443F-8A8F-F64816AF04D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2BAB4-8B8D-41DD-85C7-81A0CA962007}" type="datetimeFigureOut">
              <a:rPr lang="en-US" smtClean="0"/>
              <a:t>7/18/2018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824F-EBE0-443F-8A8F-F64816AF04D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2BAB4-8B8D-41DD-85C7-81A0CA962007}" type="datetimeFigureOut">
              <a:rPr lang="en-US" smtClean="0"/>
              <a:t>7/18/2018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824F-EBE0-443F-8A8F-F64816AF04D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2BAB4-8B8D-41DD-85C7-81A0CA962007}" type="datetimeFigureOut">
              <a:rPr lang="en-US" smtClean="0"/>
              <a:t>7/18/2018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824F-EBE0-443F-8A8F-F64816AF04D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2BAB4-8B8D-41DD-85C7-81A0CA962007}" type="datetimeFigureOut">
              <a:rPr lang="en-US" smtClean="0"/>
              <a:t>7/18/2018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824F-EBE0-443F-8A8F-F64816AF04D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2BAB4-8B8D-41DD-85C7-81A0CA962007}" type="datetimeFigureOut">
              <a:rPr lang="en-US" smtClean="0"/>
              <a:t>7/18/2018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824F-EBE0-443F-8A8F-F64816AF04D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02BAB4-8B8D-41DD-85C7-81A0CA962007}" type="datetimeFigureOut">
              <a:rPr lang="en-US" smtClean="0"/>
              <a:t>7/18/2018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44824F-EBE0-443F-8A8F-F64816AF04DC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s://projectarcc.org/" TargetMode="External"/><Relationship Id="rId3" Type="http://schemas.openxmlformats.org/officeDocument/2006/relationships/hyperlink" Target="http://eotarchive.cdlib.org/" TargetMode="External"/><Relationship Id="rId7" Type="http://schemas.openxmlformats.org/officeDocument/2006/relationships/hyperlink" Target="https://envirodatagov.org/website-monitoring/" TargetMode="External"/><Relationship Id="rId2" Type="http://schemas.openxmlformats.org/officeDocument/2006/relationships/hyperlink" Target="https://www.datarefuge.org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nytimes.com/2016/12/01/nyregion/harvesting-government-history-one-web-page-at-a-time.html" TargetMode="External"/><Relationship Id="rId5" Type="http://schemas.openxmlformats.org/officeDocument/2006/relationships/hyperlink" Target="https://www.washingtonpost.com/news/energy-environment/wp/2017/04/28/epa-website-removes-climate-science-site-from-public-view-after-two-decades/?utm_term=.9acb58ec41a8" TargetMode="External"/><Relationship Id="rId10" Type="http://schemas.openxmlformats.org/officeDocument/2006/relationships/hyperlink" Target="http://libguides.lmu.edu/ENVS398" TargetMode="External"/><Relationship Id="rId4" Type="http://schemas.openxmlformats.org/officeDocument/2006/relationships/hyperlink" Target="https://archive.org/web/" TargetMode="External"/><Relationship Id="rId9" Type="http://schemas.openxmlformats.org/officeDocument/2006/relationships/hyperlink" Target="http://climatemirror.org/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libguides.lmu.edu/environmentalscience" TargetMode="Externa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EPA website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" y="0"/>
            <a:ext cx="9101667" cy="6858000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533400" y="5562600"/>
            <a:ext cx="1371600" cy="3810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10571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00" y="0"/>
            <a:ext cx="8332752" cy="6858000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6934200" y="5715000"/>
            <a:ext cx="1752600" cy="3810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0420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00" y="0"/>
            <a:ext cx="88582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37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" y="2130425"/>
            <a:ext cx="8991600" cy="1470025"/>
          </a:xfrm>
        </p:spPr>
        <p:txBody>
          <a:bodyPr>
            <a:normAutofit/>
          </a:bodyPr>
          <a:lstStyle/>
          <a:p>
            <a:r>
              <a:rPr lang="en-US" sz="4200" dirty="0"/>
              <a:t>https://web.archive.org/web/20080131061007/http://epa.gov/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January 31, 2008*</a:t>
            </a:r>
          </a:p>
        </p:txBody>
      </p:sp>
    </p:spTree>
    <p:extLst>
      <p:ext uri="{BB962C8B-B14F-4D97-AF65-F5344CB8AC3E}">
        <p14:creationId xmlns:p14="http://schemas.microsoft.com/office/powerpoint/2010/main" val="224981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00"/>
            <a:ext cx="9144000" cy="5708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9510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0"/>
            <a:ext cx="87564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8128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"/>
            <a:ext cx="9144000" cy="6705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5621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" y="0"/>
            <a:ext cx="75704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170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0" y="0"/>
            <a:ext cx="6467008" cy="6858000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3124200" y="1905000"/>
            <a:ext cx="1143000" cy="2286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894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5700"/>
            <a:ext cx="9144000" cy="4537624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609600" y="2590800"/>
            <a:ext cx="1143000" cy="2286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03694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www.epa.gov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October 17, 2017</a:t>
            </a:r>
          </a:p>
        </p:txBody>
      </p:sp>
    </p:spTree>
    <p:extLst>
      <p:ext uri="{BB962C8B-B14F-4D97-AF65-F5344CB8AC3E}">
        <p14:creationId xmlns:p14="http://schemas.microsoft.com/office/powerpoint/2010/main" val="12321128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8400"/>
            <a:ext cx="9144000" cy="4511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408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Side-by-side comparison</a:t>
            </a:r>
          </a:p>
        </p:txBody>
      </p:sp>
    </p:spTree>
    <p:extLst>
      <p:ext uri="{BB962C8B-B14F-4D97-AF65-F5344CB8AC3E}">
        <p14:creationId xmlns:p14="http://schemas.microsoft.com/office/powerpoint/2010/main" val="2297483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56" y="2296504"/>
            <a:ext cx="3006344" cy="24698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0319" y="2292474"/>
            <a:ext cx="3025902" cy="24615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197" y="2323371"/>
            <a:ext cx="2310638" cy="245033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90600" y="1817132"/>
            <a:ext cx="838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Trump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13216" y="1817132"/>
            <a:ext cx="990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Bush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47970" y="1817132"/>
            <a:ext cx="990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Obama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38200" y="5181600"/>
            <a:ext cx="990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none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5800" y="726855"/>
            <a:ext cx="7772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How many times is “climate change” mentioned on the homepage?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347970" y="5181600"/>
            <a:ext cx="7574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3 times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427052" y="5181600"/>
            <a:ext cx="7574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 time </a:t>
            </a:r>
          </a:p>
        </p:txBody>
      </p:sp>
      <p:sp>
        <p:nvSpPr>
          <p:cNvPr id="13" name="Oval 12"/>
          <p:cNvSpPr/>
          <p:nvPr/>
        </p:nvSpPr>
        <p:spPr>
          <a:xfrm>
            <a:off x="5562600" y="3523231"/>
            <a:ext cx="685800" cy="228600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3429000" y="2667000"/>
            <a:ext cx="685800" cy="228600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Oval 14"/>
          <p:cNvSpPr/>
          <p:nvPr/>
        </p:nvSpPr>
        <p:spPr>
          <a:xfrm>
            <a:off x="3459442" y="4061109"/>
            <a:ext cx="685800" cy="228600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Down Arrow 16"/>
          <p:cNvSpPr/>
          <p:nvPr/>
        </p:nvSpPr>
        <p:spPr>
          <a:xfrm flipH="1">
            <a:off x="3383281" y="4286297"/>
            <a:ext cx="45719" cy="1524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7213216" y="2971800"/>
            <a:ext cx="330584" cy="76200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99361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436" y="1347629"/>
            <a:ext cx="3856101" cy="311213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1512570"/>
            <a:ext cx="3959225" cy="298323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5029200" y="3886200"/>
            <a:ext cx="685800" cy="228600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828800" y="762000"/>
            <a:ext cx="838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Trump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24600" y="838200"/>
            <a:ext cx="990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Obama </a:t>
            </a:r>
          </a:p>
        </p:txBody>
      </p:sp>
    </p:spTree>
    <p:extLst>
      <p:ext uri="{BB962C8B-B14F-4D97-AF65-F5344CB8AC3E}">
        <p14:creationId xmlns:p14="http://schemas.microsoft.com/office/powerpoint/2010/main" val="8769072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3" y="2507615"/>
            <a:ext cx="2381377" cy="17595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2651506"/>
            <a:ext cx="2888996" cy="237769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2752344"/>
            <a:ext cx="3513328" cy="174345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90600" y="1986409"/>
            <a:ext cx="838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Trump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63798" y="1986409"/>
            <a:ext cx="990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Obama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239000" y="1986409"/>
            <a:ext cx="990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Bush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85800" y="726855"/>
            <a:ext cx="7772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The EPA has had a “basic” climate change webpage for over 20 years. </a:t>
            </a:r>
          </a:p>
        </p:txBody>
      </p:sp>
    </p:spTree>
    <p:extLst>
      <p:ext uri="{BB962C8B-B14F-4D97-AF65-F5344CB8AC3E}">
        <p14:creationId xmlns:p14="http://schemas.microsoft.com/office/powerpoint/2010/main" val="5466961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133600"/>
            <a:ext cx="90678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Tools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hlinkClick r:id="rId2"/>
              </a:rPr>
              <a:t>DataRefuge</a:t>
            </a:r>
            <a:r>
              <a:rPr lang="en-US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hlinkClick r:id="rId3"/>
              </a:rPr>
              <a:t>End of Term Web Archive</a:t>
            </a:r>
            <a:r>
              <a:rPr lang="en-US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hlinkClick r:id="rId4"/>
              </a:rPr>
              <a:t>Internet Archive - Wayback Machine</a:t>
            </a:r>
            <a:endParaRPr lang="en-US" dirty="0"/>
          </a:p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b="1" dirty="0"/>
              <a:t>Read more...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hlinkClick r:id="rId5"/>
              </a:rPr>
              <a:t>EPA website removes climate science site from public view after two decades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</a:t>
            </a:r>
            <a:r>
              <a:rPr lang="en-US" dirty="0">
                <a:hlinkClick r:id="rId6"/>
              </a:rPr>
              <a:t>Harvesting Government History, One Web Page at a Time</a:t>
            </a:r>
            <a:r>
              <a:rPr lang="en-US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hlinkClick r:id="rId7"/>
              </a:rPr>
              <a:t>The Environmental Data &amp; Governance Initiative (EDGI)</a:t>
            </a:r>
            <a:r>
              <a:rPr lang="en-US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hlinkClick r:id="rId8"/>
              </a:rPr>
              <a:t>PROJECT_ARCC</a:t>
            </a:r>
            <a:r>
              <a:rPr lang="en-US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hlinkClick r:id="rId9"/>
              </a:rPr>
              <a:t>Climate Mirror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209800" y="533400"/>
            <a:ext cx="5228419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hlinkClick r:id="rId10"/>
              </a:rPr>
              <a:t>http://libguides.lmu.edu/ENVS398</a:t>
            </a:r>
            <a:endParaRPr lang="en-US" sz="2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2593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105835"/>
            <a:ext cx="8686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hlinkClick r:id="rId2"/>
              </a:rPr>
              <a:t>http://libguides.lmu.edu/environmentalscience</a:t>
            </a:r>
            <a:endParaRPr lang="en-US" sz="3200" dirty="0"/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7969860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614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00" y="0"/>
            <a:ext cx="8347520" cy="6858000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685800" y="1219200"/>
            <a:ext cx="2133600" cy="5334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53026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00" y="0"/>
            <a:ext cx="84974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929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"/>
            <a:ext cx="9144000" cy="6756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8042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" y="2130425"/>
            <a:ext cx="8991600" cy="1470025"/>
          </a:xfrm>
        </p:spPr>
        <p:txBody>
          <a:bodyPr>
            <a:normAutofit/>
          </a:bodyPr>
          <a:lstStyle/>
          <a:p>
            <a:r>
              <a:rPr lang="en-US" sz="4200" dirty="0"/>
              <a:t>https://19january2017snapshot.epa.gov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January 19, 2017*</a:t>
            </a:r>
          </a:p>
        </p:txBody>
      </p:sp>
    </p:spTree>
    <p:extLst>
      <p:ext uri="{BB962C8B-B14F-4D97-AF65-F5344CB8AC3E}">
        <p14:creationId xmlns:p14="http://schemas.microsoft.com/office/powerpoint/2010/main" val="16748984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00" y="0"/>
            <a:ext cx="8347520" cy="6858000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1752600" y="228600"/>
            <a:ext cx="2133600" cy="5334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78722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0" y="76200"/>
            <a:ext cx="8430436" cy="6858000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609600" y="1066800"/>
            <a:ext cx="2133600" cy="5334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own Arrow 4"/>
          <p:cNvSpPr/>
          <p:nvPr/>
        </p:nvSpPr>
        <p:spPr>
          <a:xfrm>
            <a:off x="152400" y="5181600"/>
            <a:ext cx="533400" cy="7620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145285" y="1369368"/>
            <a:ext cx="106223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FF0000"/>
                </a:solidFill>
              </a:rPr>
              <a:t>Drop-down menu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192" y="6092652"/>
            <a:ext cx="79781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FF0000"/>
                </a:solidFill>
              </a:rPr>
              <a:t>Scroll down</a:t>
            </a:r>
          </a:p>
        </p:txBody>
      </p:sp>
      <p:sp>
        <p:nvSpPr>
          <p:cNvPr id="8" name="Oval 7"/>
          <p:cNvSpPr/>
          <p:nvPr/>
        </p:nvSpPr>
        <p:spPr>
          <a:xfrm>
            <a:off x="6629400" y="3581400"/>
            <a:ext cx="1066800" cy="3048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42737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00" y="0"/>
            <a:ext cx="8197136" cy="6858000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469900" y="4876800"/>
            <a:ext cx="1358900" cy="3810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65886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</Words>
  <Application>Microsoft Office PowerPoint</Application>
  <PresentationFormat>On-screen Show (4:3)</PresentationFormat>
  <Paragraphs>52</Paragraphs>
  <Slides>27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Arial</vt:lpstr>
      <vt:lpstr>Calibri</vt:lpstr>
      <vt:lpstr>Office Theme</vt:lpstr>
      <vt:lpstr>EPA website</vt:lpstr>
      <vt:lpstr>www.epa.gov</vt:lpstr>
      <vt:lpstr>PowerPoint Presentation</vt:lpstr>
      <vt:lpstr>PowerPoint Presentation</vt:lpstr>
      <vt:lpstr>PowerPoint Presentation</vt:lpstr>
      <vt:lpstr>https://19january2017snapshot.epa.gov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https://web.archive.org/web/20080131061007/http://epa.gov/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Side-by-side comparison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2012-08-24T00:53:15Z</dcterms:created>
  <dcterms:modified xsi:type="dcterms:W3CDTF">2018-07-18T18:53:03Z</dcterms:modified>
</cp:coreProperties>
</file>