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611" r:id="rId2"/>
    <p:sldId id="278" r:id="rId3"/>
    <p:sldId id="584" r:id="rId4"/>
    <p:sldId id="892" r:id="rId5"/>
    <p:sldId id="366" r:id="rId6"/>
    <p:sldId id="506" r:id="rId7"/>
    <p:sldId id="307" r:id="rId8"/>
    <p:sldId id="303" r:id="rId9"/>
    <p:sldId id="304" r:id="rId10"/>
    <p:sldId id="351" r:id="rId11"/>
    <p:sldId id="295" r:id="rId12"/>
    <p:sldId id="89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AFB6"/>
    <a:srgbClr val="CB1B4A"/>
    <a:srgbClr val="007A7D"/>
    <a:srgbClr val="282F39"/>
    <a:srgbClr val="C2C923"/>
    <a:srgbClr val="FCB414"/>
    <a:srgbClr val="074D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3" autoAdjust="0"/>
    <p:restoredTop sz="78683" autoAdjust="0"/>
  </p:normalViewPr>
  <p:slideViewPr>
    <p:cSldViewPr snapToGrid="0">
      <p:cViewPr varScale="1">
        <p:scale>
          <a:sx n="119" d="100"/>
          <a:sy n="119" d="100"/>
        </p:scale>
        <p:origin x="7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409CDE-07F1-2F44-BB48-A82CF674ECD2}" type="datetimeFigureOut">
              <a:rPr lang="en-US" smtClean="0"/>
              <a:t>11/5/19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0514A-88E9-D24B-8A13-B9512C826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945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The_Comic_Reader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electra.lmu.edu:2048/login?url=http://collections.chadwyck.com/home/home_aws.jsp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folks say noncommercial or non professional but we have industries of zines now</a:t>
            </a:r>
          </a:p>
          <a:p>
            <a:r>
              <a:rPr lang="en-US" dirty="0"/>
              <a:t>Considered primary sources as they can be reflections of current issues and contexts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80514A-88E9-D24B-8A13-B9512C82651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308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1517?: Luther’s 95 Theses as the first major zine (specific, self-made and published)</a:t>
            </a:r>
          </a:p>
          <a:p>
            <a:r>
              <a:rPr lang="en-US" dirty="0"/>
              <a:t>1770s: American Revolution broadsides</a:t>
            </a:r>
          </a:p>
          <a:p>
            <a:r>
              <a:rPr lang="en-US" dirty="0"/>
              <a:t>1920s: surrealist, </a:t>
            </a:r>
            <a:r>
              <a:rPr lang="en-US" dirty="0" err="1"/>
              <a:t>dada</a:t>
            </a:r>
            <a:r>
              <a:rPr lang="en-US" dirty="0"/>
              <a:t> (artists and the </a:t>
            </a:r>
            <a:r>
              <a:rPr lang="en-US" dirty="0" err="1"/>
              <a:t>avant</a:t>
            </a:r>
            <a:r>
              <a:rPr lang="en-US" dirty="0"/>
              <a:t> </a:t>
            </a:r>
            <a:r>
              <a:rPr lang="en-US" dirty="0" err="1"/>
              <a:t>garde</a:t>
            </a:r>
            <a:r>
              <a:rPr lang="en-US" dirty="0"/>
              <a:t> critique of the bourgeois)</a:t>
            </a:r>
          </a:p>
          <a:p>
            <a:r>
              <a:rPr lang="en-US" dirty="0"/>
              <a:t>1930s: sci fi (met at conventions and readings, also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Amazing Stories and Weird Tales or professional zines from major newsstands)</a:t>
            </a:r>
            <a:endParaRPr lang="en-US" dirty="0"/>
          </a:p>
          <a:p>
            <a:r>
              <a:rPr lang="en-US" dirty="0"/>
              <a:t>1940s: beat poetry chapbooks aka Allen Ginsburg and San Fran friends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1950s: samizdat (Soviet Union DIY, </a:t>
            </a:r>
            <a:r>
              <a:rPr lang="en-US" sz="1200" dirty="0">
                <a:latin typeface="Noto Nastaliq Urdu" panose="020B0502040504020204" pitchFamily="34" charset="-78"/>
                <a:cs typeface="Noto Nastaliq Urdu" panose="020B0502040504020204" pitchFamily="34" charset="-78"/>
              </a:rPr>
              <a:t>literature secretly written, copied, and circulated in the former Soviet Union and usually critical of practices of the Soviet government)</a:t>
            </a:r>
            <a:endParaRPr lang="en-US" dirty="0"/>
          </a:p>
          <a:p>
            <a:r>
              <a:rPr lang="en-US" dirty="0"/>
              <a:t>1960s: comics</a:t>
            </a:r>
          </a:p>
          <a:p>
            <a:r>
              <a:rPr lang="en-US" dirty="0"/>
              <a:t>1970s: punk</a:t>
            </a:r>
          </a:p>
          <a:p>
            <a:r>
              <a:rPr lang="en-US" dirty="0"/>
              <a:t>1990s: riot </a:t>
            </a:r>
            <a:r>
              <a:rPr lang="en-US" dirty="0" err="1"/>
              <a:t>grrl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80514A-88E9-D24B-8A13-B9512C82651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936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1517?: Luther’s 95 Theses as the first major zine (specific, self-made and published)</a:t>
            </a:r>
          </a:p>
          <a:p>
            <a:r>
              <a:rPr lang="en-US" dirty="0"/>
              <a:t>1770s: American Revolution broadsides</a:t>
            </a:r>
          </a:p>
          <a:p>
            <a:r>
              <a:rPr lang="en-US" dirty="0"/>
              <a:t>1920s: surrealist, </a:t>
            </a:r>
            <a:r>
              <a:rPr lang="en-US" dirty="0" err="1"/>
              <a:t>dada</a:t>
            </a:r>
            <a:r>
              <a:rPr lang="en-US" dirty="0"/>
              <a:t> (artists and the </a:t>
            </a:r>
            <a:r>
              <a:rPr lang="en-US" dirty="0" err="1"/>
              <a:t>avant</a:t>
            </a:r>
            <a:r>
              <a:rPr lang="en-US" dirty="0"/>
              <a:t> </a:t>
            </a:r>
            <a:r>
              <a:rPr lang="en-US" dirty="0" err="1"/>
              <a:t>garde</a:t>
            </a:r>
            <a:r>
              <a:rPr lang="en-US" dirty="0"/>
              <a:t> critique of the bourgeois)</a:t>
            </a:r>
          </a:p>
          <a:p>
            <a:r>
              <a:rPr lang="en-US" dirty="0"/>
              <a:t>1930s: sci fi (met at conventions and readings, also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Amazing Stories and Weird Tales or professional zines from major newsstands)</a:t>
            </a:r>
            <a:endParaRPr lang="en-US" dirty="0"/>
          </a:p>
          <a:p>
            <a:r>
              <a:rPr lang="en-US" dirty="0"/>
              <a:t>1940s: beat poetry chapbooks aka Allen Ginsburg and San Fran friends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1950s: samizdat (Soviet Union DIY, </a:t>
            </a:r>
            <a:r>
              <a:rPr lang="en-US" sz="1200" dirty="0">
                <a:latin typeface="Noto Nastaliq Urdu" panose="020B0502040504020204" pitchFamily="34" charset="-78"/>
                <a:cs typeface="Noto Nastaliq Urdu" panose="020B0502040504020204" pitchFamily="34" charset="-78"/>
              </a:rPr>
              <a:t>literature secretly written, copied, and circulated in the former Soviet Union and usually critical of practices of the Soviet government)</a:t>
            </a:r>
            <a:endParaRPr lang="en-US" dirty="0"/>
          </a:p>
          <a:p>
            <a:r>
              <a:rPr lang="en-US" dirty="0"/>
              <a:t>1960s: comics (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industry news and information magazine (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The Comic Reader"/>
              </a:rPr>
              <a:t>The Comic Reader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was one example), interview, history and review-based fanzines)</a:t>
            </a:r>
            <a:endParaRPr lang="en-US" dirty="0"/>
          </a:p>
          <a:p>
            <a:r>
              <a:rPr lang="en-US" dirty="0"/>
              <a:t>1970s: punk (established punk culture, bands included like the Ramones, direction action and non-conformity)</a:t>
            </a:r>
          </a:p>
          <a:p>
            <a:r>
              <a:rPr lang="en-US" dirty="0"/>
              <a:t>1990s: riot </a:t>
            </a:r>
            <a:r>
              <a:rPr lang="en-US" dirty="0" err="1"/>
              <a:t>grrl</a:t>
            </a:r>
            <a:r>
              <a:rPr lang="en-US" dirty="0"/>
              <a:t> (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Riot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Grrrl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began in 1991, when a group of women from Washington, D.C., and Olympia, Washington, held a meeting to discuss how to address sexism in the punk scene. punks liked "producing a paper unhampered by corporate structure, cash and censorship”, first major event in 91: International Pop Underground Convention in Washington, D.C.)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80514A-88E9-D24B-8A13-B9512C82651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9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Elements of design to consider including how lines can tell your reader where to look, spacing, color, texture, and value. Photocopying means you can play with shades of greyscale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80514A-88E9-D24B-8A13-B9512C82651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2305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have </a:t>
            </a:r>
            <a:r>
              <a:rPr lang="en-US" dirty="0" err="1"/>
              <a:t>ArtStor</a:t>
            </a:r>
            <a:r>
              <a:rPr lang="en-US" dirty="0"/>
              <a:t> for images, Oxford Art Online, </a:t>
            </a:r>
          </a:p>
          <a:p>
            <a:r>
              <a:rPr lang="en-US" dirty="0"/>
              <a:t>drama online for plays, </a:t>
            </a:r>
          </a:p>
          <a:p>
            <a:r>
              <a:rPr lang="en-US" dirty="0"/>
              <a:t>literature online for poetry, drama and prose.</a:t>
            </a:r>
          </a:p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African Writers Series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fiction, poetry, drama and prose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80514A-88E9-D24B-8A13-B9512C82651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27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A0BF8-6686-4F02-AB36-9614142B36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B406FE-1165-421C-8D35-96F0CFEA6D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7B22AA-13F6-430C-B5C3-3ED6A1325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FB799C-1B8A-42C0-AD53-6DBEF2EC7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8C035E-958A-44D5-9920-E77375E90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27497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E3A36-A7B5-4AED-90CE-DAABE341C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DD818-2AC6-4AD8-ADB0-757AE6DE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561BE-2670-413D-B85D-350DC6A08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469BC-9B02-4F1D-9332-C52CAA6CD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37A4D-841D-4B35-BD23-CCB82FC1C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3148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4028CB-78B2-414A-9948-C32EA4A46C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2AA2E1-9030-407F-A8FB-98BCFFFDF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22082-BED4-46DC-B1C0-9696140EF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485038-E165-45A4-8C75-C8A3CA817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D7943-C606-446E-B743-3AB1AE587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9305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28C7A-67F3-4CAD-9852-569FF656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E717F-25DD-4AF6-8E4C-C3F0B72587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9BF79-C6C8-4A28-B317-36AB52011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52C1D1-F1BF-42DD-A7C6-2ED272DF8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5916BF-016F-4056-985B-466516E68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158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FAECB-6827-4D91-8EB5-800DD8EA2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EBD6D-8344-4937-9A0D-E2DBE531B3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598055-7F4B-4E57-92A1-C43CE07ED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8293C-337A-46B9-801C-405BA28F9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FE3A87-6EF6-4E32-958D-D3BDE968E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6121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9C1E4F-8411-4152-A040-45E4E38D4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93C882-D441-40BC-AAB7-FB3EF79F6F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0FF742-A50B-4EB6-86AE-E67F120A5B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CB9172-F4DE-4657-A074-EF8778EE7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507DBE-C8F7-423C-9124-EE7B3D22E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81AC0B-71D5-43A5-AD86-9668B4D92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001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204D3-549C-4770-B620-7E3D4678A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306D22-9474-474E-A4DD-36D304E576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9ED9F3-E75B-4CB6-9C20-44656AF015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AB8604-4E78-4EF6-AF81-B832751C75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C7266C-4F95-4B63-B8A4-5D430A6FCB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A605C0-AC58-49C3-BFDA-E7ADCFC7B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CDB99B-8E2F-47DA-B6C3-50842D8C3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0ACA83-753D-4AEE-B568-755DCF5ED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662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38EDC-8D44-427B-90E0-FBD0FBAC9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AE544B-A36F-473A-86AF-50F024291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6F2748-531A-4318-A370-27EDE490E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AD6E57-F20B-43D2-A268-2449E7D4A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752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EC2F6E-BB8D-4A07-B873-A379FEAE4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C64672-2E28-45BB-AB1E-9CA10E908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3CCF35-5028-4E4D-8F6E-2E2DF0FB4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6410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0471D-7A64-4A50-B9A6-0F3A78088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6427B1-871E-4C56-AF97-3F78ADBFA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F52702-EC0A-4FBA-9939-DCF10E412D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EDDBB8-93FE-4585-A97D-0E391EE24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B77A2A-D97D-4B06-A029-77A3A88DA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F4E011-48A8-486A-BF53-E7C085173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896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A2B76-0D50-4AE7-8E70-B69B2F112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700288-1A1C-45A8-B99A-68E661D708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D19D42-4449-4938-BE9F-F8A026382E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5CB693-3AD5-4FB5-9BD7-DDA6EA895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28CAAB-378F-4646-836D-6723AF226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8A5F22-2F00-4B7E-95E3-D4E37EE6F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739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73493B-E27E-4DC0-A41A-7E254FDDD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619A8B-408B-4DCB-AC39-AC640BF856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87CC5-FBB1-4FE5-893F-7BD071C75E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1375A-C223-44C8-917C-F7C3A1BCD50F}" type="datetimeFigureOut">
              <a:rPr lang="en-GB" smtClean="0"/>
              <a:t>05/11/2019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8E1BCB-E2F2-4D1B-BCFC-521169C8EA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11173B-B48E-4DCF-8715-5805390549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411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libguides.lmu.edu/womengender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gulaghistory.org/nps/onlineexhibit/dissidents/movement.php" TargetMode="External"/><Relationship Id="rId13" Type="http://schemas.openxmlformats.org/officeDocument/2006/relationships/hyperlink" Target="https://library.umbc.edu/speccoll/scifi/" TargetMode="External"/><Relationship Id="rId18" Type="http://schemas.openxmlformats.org/officeDocument/2006/relationships/hyperlink" Target="https://libguides.lmu.edu/riotgrrrl" TargetMode="External"/><Relationship Id="rId3" Type="http://schemas.openxmlformats.org/officeDocument/2006/relationships/hyperlink" Target="http://archive.org/details/LecturesOnLiberation" TargetMode="External"/><Relationship Id="rId21" Type="http://schemas.openxmlformats.org/officeDocument/2006/relationships/hyperlink" Target="http://www.zinebook.com/resource/perkins.html" TargetMode="External"/><Relationship Id="rId7" Type="http://schemas.openxmlformats.org/officeDocument/2006/relationships/hyperlink" Target="http://2.bp.blogspot.com/-xv6fbCB4iyQ/UhEnhfhGWkI/AAAAAAAAMRY/ENhgYYo1CWU/s1600/bomp.jpg" TargetMode="External"/><Relationship Id="rId12" Type="http://schemas.openxmlformats.org/officeDocument/2006/relationships/hyperlink" Target="https://www.britannica.com/technology/samizdat" TargetMode="External"/><Relationship Id="rId17" Type="http://schemas.openxmlformats.org/officeDocument/2006/relationships/hyperlink" Target="http://www.feministezine.com/feminist/music/The-History-of-Riot-Grrls-in-Music.html" TargetMode="External"/><Relationship Id="rId2" Type="http://schemas.openxmlformats.org/officeDocument/2006/relationships/hyperlink" Target="https://www.loc.gov/item/rbpe.1040040a/" TargetMode="External"/><Relationship Id="rId16" Type="http://schemas.openxmlformats.org/officeDocument/2006/relationships/hyperlink" Target="https://en.wikipedia.org/w/index.php?title=The_Comic_Reader&amp;oldid=846669901" TargetMode="External"/><Relationship Id="rId20" Type="http://schemas.openxmlformats.org/officeDocument/2006/relationships/hyperlink" Target="https://www.youtube.com/watch?v=ZcV3rjEg0hU&amp;t=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tzines.info/bikini-kill/" TargetMode="External"/><Relationship Id="rId11" Type="http://schemas.openxmlformats.org/officeDocument/2006/relationships/hyperlink" Target="https://haenfler.sites.grinnell.edu/subcultures-and-scenes/riot-grrrl-2/" TargetMode="External"/><Relationship Id="rId5" Type="http://schemas.openxmlformats.org/officeDocument/2006/relationships/hyperlink" Target="http://archive.org/details/Coexist_499" TargetMode="External"/><Relationship Id="rId15" Type="http://schemas.openxmlformats.org/officeDocument/2006/relationships/hyperlink" Target="http://archive.org/details/ChiapasTheSoutheastInTwoWinds" TargetMode="External"/><Relationship Id="rId10" Type="http://schemas.openxmlformats.org/officeDocument/2006/relationships/hyperlink" Target="https://en.wikipedia.org/w/index.php?title=Punk_zine&amp;oldid=917618884" TargetMode="External"/><Relationship Id="rId19" Type="http://schemas.openxmlformats.org/officeDocument/2006/relationships/hyperlink" Target="https://en.wikipedia.org/w/index.php?title=Zine&amp;oldid=923771152" TargetMode="External"/><Relationship Id="rId4" Type="http://schemas.openxmlformats.org/officeDocument/2006/relationships/hyperlink" Target="https://zines.barnard.edu/are-zines-blogs" TargetMode="External"/><Relationship Id="rId9" Type="http://schemas.openxmlformats.org/officeDocument/2006/relationships/hyperlink" Target="https://lazinefest.com/" TargetMode="External"/><Relationship Id="rId14" Type="http://schemas.openxmlformats.org/officeDocument/2006/relationships/hyperlink" Target="https://doi.org/libguides.mica.edu/zines/teaching" TargetMode="External"/><Relationship Id="rId22" Type="http://schemas.openxmlformats.org/officeDocument/2006/relationships/hyperlink" Target="https://zines.barnard.edu/sites/default/files/inline-files/zinesinclassroom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archive.org/details/LecturesOnLiberation" TargetMode="External"/><Relationship Id="rId5" Type="http://schemas.openxmlformats.org/officeDocument/2006/relationships/image" Target="../media/image4.png"/><Relationship Id="rId4" Type="http://schemas.openxmlformats.org/officeDocument/2006/relationships/hyperlink" Target="http://archive.org/details/ChiapasTheSoutheastInTwoWinds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.png"/><Relationship Id="rId7" Type="http://schemas.openxmlformats.org/officeDocument/2006/relationships/hyperlink" Target="http://gulaghistory.org/nps/onlineexhibit/dissidents/movement.ph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loc.gov/item/rbpe.1040040a/" TargetMode="External"/><Relationship Id="rId5" Type="http://schemas.openxmlformats.org/officeDocument/2006/relationships/image" Target="../media/image6.jpg"/><Relationship Id="rId4" Type="http://schemas.openxmlformats.org/officeDocument/2006/relationships/hyperlink" Target="https://library.umbc.edu/speccoll/scifi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hyperlink" Target="https://lazinefest.com/" TargetMode="External"/><Relationship Id="rId7" Type="http://schemas.openxmlformats.org/officeDocument/2006/relationships/hyperlink" Target="https://en.wikipedia.org/w/index.php?title=The_Comic_Reader&amp;oldid=84666990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artzines.info/bikini-kill/" TargetMode="External"/><Relationship Id="rId5" Type="http://schemas.openxmlformats.org/officeDocument/2006/relationships/image" Target="../media/image9.jpg"/><Relationship Id="rId10" Type="http://schemas.openxmlformats.org/officeDocument/2006/relationships/image" Target="../media/image11.jpg"/><Relationship Id="rId4" Type="http://schemas.openxmlformats.org/officeDocument/2006/relationships/image" Target="../media/image8.jpg"/><Relationship Id="rId9" Type="http://schemas.openxmlformats.org/officeDocument/2006/relationships/hyperlink" Target="http://2.bp.blogspot.com/-xv6fbCB4iyQ/UhEnhfhGWkI/AAAAAAAAMRY/ENhgYYo1CWU/s1600/bomp.jpg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>
            <a:extLst>
              <a:ext uri="{FF2B5EF4-FFF2-40B4-BE49-F238E27FC236}">
                <a16:creationId xmlns:a16="http://schemas.microsoft.com/office/drawing/2014/main" id="{C79FD2B2-59DA-46D6-88F2-7EEF68B0CD65}"/>
              </a:ext>
            </a:extLst>
          </p:cNvPr>
          <p:cNvGrpSpPr/>
          <p:nvPr/>
        </p:nvGrpSpPr>
        <p:grpSpPr>
          <a:xfrm>
            <a:off x="0" y="4356098"/>
            <a:ext cx="12192000" cy="2501901"/>
            <a:chOff x="0" y="5204122"/>
            <a:chExt cx="10506757" cy="1653879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00D881B-27DD-402F-8F35-4A086A5E6D10}"/>
                </a:ext>
              </a:extLst>
            </p:cNvPr>
            <p:cNvSpPr/>
            <p:nvPr/>
          </p:nvSpPr>
          <p:spPr>
            <a:xfrm>
              <a:off x="6304165" y="5204124"/>
              <a:ext cx="2102127" cy="1653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1A15ECA0-E680-4241-9A22-CBD86F30E32A}"/>
                </a:ext>
              </a:extLst>
            </p:cNvPr>
            <p:cNvSpPr/>
            <p:nvPr/>
          </p:nvSpPr>
          <p:spPr>
            <a:xfrm>
              <a:off x="8404630" y="5204123"/>
              <a:ext cx="2102127" cy="16538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BA247320-8D09-4204-BFEB-2A6D24B646C4}"/>
                </a:ext>
              </a:extLst>
            </p:cNvPr>
            <p:cNvSpPr/>
            <p:nvPr/>
          </p:nvSpPr>
          <p:spPr>
            <a:xfrm>
              <a:off x="0" y="5204123"/>
              <a:ext cx="2102127" cy="16538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520527D0-90CC-4AAA-BEAC-9243ABCB4A82}"/>
                </a:ext>
              </a:extLst>
            </p:cNvPr>
            <p:cNvSpPr/>
            <p:nvPr/>
          </p:nvSpPr>
          <p:spPr>
            <a:xfrm>
              <a:off x="4203146" y="5204123"/>
              <a:ext cx="2102127" cy="165387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470525DB-8FD8-48D3-A433-7910FD275822}"/>
                </a:ext>
              </a:extLst>
            </p:cNvPr>
            <p:cNvSpPr/>
            <p:nvPr/>
          </p:nvSpPr>
          <p:spPr>
            <a:xfrm>
              <a:off x="2101573" y="5204122"/>
              <a:ext cx="2102127" cy="165387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6" name="TextBox 85">
            <a:extLst>
              <a:ext uri="{FF2B5EF4-FFF2-40B4-BE49-F238E27FC236}">
                <a16:creationId xmlns:a16="http://schemas.microsoft.com/office/drawing/2014/main" id="{3ADFDF02-1F76-4104-94A8-215D7D5C2FB7}"/>
              </a:ext>
            </a:extLst>
          </p:cNvPr>
          <p:cNvSpPr txBox="1"/>
          <p:nvPr/>
        </p:nvSpPr>
        <p:spPr>
          <a:xfrm>
            <a:off x="0" y="810566"/>
            <a:ext cx="121920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ZINES 101</a:t>
            </a:r>
            <a:endParaRPr kumimoji="0" lang="en-GB" sz="1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grpSp>
        <p:nvGrpSpPr>
          <p:cNvPr id="87" name="Group 86" descr="&quot;&quot;" title="&quot;&quot;">
            <a:extLst>
              <a:ext uri="{FF2B5EF4-FFF2-40B4-BE49-F238E27FC236}">
                <a16:creationId xmlns:a16="http://schemas.microsoft.com/office/drawing/2014/main" id="{B96D426E-90F0-4A7F-9FB4-9AFA99319362}"/>
              </a:ext>
            </a:extLst>
          </p:cNvPr>
          <p:cNvGrpSpPr/>
          <p:nvPr/>
        </p:nvGrpSpPr>
        <p:grpSpPr>
          <a:xfrm>
            <a:off x="745250" y="4775486"/>
            <a:ext cx="959348" cy="1170156"/>
            <a:chOff x="7931851" y="2464731"/>
            <a:chExt cx="1002842" cy="1223210"/>
          </a:xfrm>
        </p:grpSpPr>
        <p:sp>
          <p:nvSpPr>
            <p:cNvPr id="88" name="Freeform 5">
              <a:extLst>
                <a:ext uri="{FF2B5EF4-FFF2-40B4-BE49-F238E27FC236}">
                  <a16:creationId xmlns:a16="http://schemas.microsoft.com/office/drawing/2014/main" id="{A1D3055B-21A9-456F-92D5-3AB79D533A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0806" y="2650831"/>
              <a:ext cx="623981" cy="1037110"/>
            </a:xfrm>
            <a:custGeom>
              <a:avLst/>
              <a:gdLst>
                <a:gd name="T0" fmla="*/ 674 w 750"/>
                <a:gd name="T1" fmla="*/ 602 h 1237"/>
                <a:gd name="T2" fmla="*/ 750 w 750"/>
                <a:gd name="T3" fmla="*/ 376 h 1237"/>
                <a:gd name="T4" fmla="*/ 638 w 750"/>
                <a:gd name="T5" fmla="*/ 110 h 1237"/>
                <a:gd name="T6" fmla="*/ 370 w 750"/>
                <a:gd name="T7" fmla="*/ 2 h 1237"/>
                <a:gd name="T8" fmla="*/ 110 w 750"/>
                <a:gd name="T9" fmla="*/ 112 h 1237"/>
                <a:gd name="T10" fmla="*/ 1 w 750"/>
                <a:gd name="T11" fmla="*/ 373 h 1237"/>
                <a:gd name="T12" fmla="*/ 77 w 750"/>
                <a:gd name="T13" fmla="*/ 603 h 1237"/>
                <a:gd name="T14" fmla="*/ 205 w 750"/>
                <a:gd name="T15" fmla="*/ 976 h 1237"/>
                <a:gd name="T16" fmla="*/ 205 w 750"/>
                <a:gd name="T17" fmla="*/ 1120 h 1237"/>
                <a:gd name="T18" fmla="*/ 321 w 750"/>
                <a:gd name="T19" fmla="*/ 1237 h 1237"/>
                <a:gd name="T20" fmla="*/ 430 w 750"/>
                <a:gd name="T21" fmla="*/ 1237 h 1237"/>
                <a:gd name="T22" fmla="*/ 546 w 750"/>
                <a:gd name="T23" fmla="*/ 1120 h 1237"/>
                <a:gd name="T24" fmla="*/ 546 w 750"/>
                <a:gd name="T25" fmla="*/ 976 h 1237"/>
                <a:gd name="T26" fmla="*/ 674 w 750"/>
                <a:gd name="T27" fmla="*/ 602 h 1237"/>
                <a:gd name="T28" fmla="*/ 116 w 750"/>
                <a:gd name="T29" fmla="*/ 574 h 1237"/>
                <a:gd name="T30" fmla="*/ 49 w 750"/>
                <a:gd name="T31" fmla="*/ 373 h 1237"/>
                <a:gd name="T32" fmla="*/ 371 w 750"/>
                <a:gd name="T33" fmla="*/ 50 h 1237"/>
                <a:gd name="T34" fmla="*/ 605 w 750"/>
                <a:gd name="T35" fmla="*/ 144 h 1237"/>
                <a:gd name="T36" fmla="*/ 702 w 750"/>
                <a:gd name="T37" fmla="*/ 376 h 1237"/>
                <a:gd name="T38" fmla="*/ 636 w 750"/>
                <a:gd name="T39" fmla="*/ 573 h 1237"/>
                <a:gd name="T40" fmla="*/ 498 w 750"/>
                <a:gd name="T41" fmla="*/ 967 h 1237"/>
                <a:gd name="T42" fmla="*/ 253 w 750"/>
                <a:gd name="T43" fmla="*/ 967 h 1237"/>
                <a:gd name="T44" fmla="*/ 116 w 750"/>
                <a:gd name="T45" fmla="*/ 574 h 1237"/>
                <a:gd name="T46" fmla="*/ 253 w 750"/>
                <a:gd name="T47" fmla="*/ 1104 h 1237"/>
                <a:gd name="T48" fmla="*/ 253 w 750"/>
                <a:gd name="T49" fmla="*/ 1085 h 1237"/>
                <a:gd name="T50" fmla="*/ 498 w 750"/>
                <a:gd name="T51" fmla="*/ 1113 h 1237"/>
                <a:gd name="T52" fmla="*/ 498 w 750"/>
                <a:gd name="T53" fmla="*/ 1120 h 1237"/>
                <a:gd name="T54" fmla="*/ 497 w 750"/>
                <a:gd name="T55" fmla="*/ 1132 h 1237"/>
                <a:gd name="T56" fmla="*/ 253 w 750"/>
                <a:gd name="T57" fmla="*/ 1104 h 1237"/>
                <a:gd name="T58" fmla="*/ 253 w 750"/>
                <a:gd name="T59" fmla="*/ 1036 h 1237"/>
                <a:gd name="T60" fmla="*/ 253 w 750"/>
                <a:gd name="T61" fmla="*/ 1015 h 1237"/>
                <a:gd name="T62" fmla="*/ 498 w 750"/>
                <a:gd name="T63" fmla="*/ 1015 h 1237"/>
                <a:gd name="T64" fmla="*/ 498 w 750"/>
                <a:gd name="T65" fmla="*/ 1064 h 1237"/>
                <a:gd name="T66" fmla="*/ 253 w 750"/>
                <a:gd name="T67" fmla="*/ 1036 h 1237"/>
                <a:gd name="T68" fmla="*/ 321 w 750"/>
                <a:gd name="T69" fmla="*/ 1189 h 1237"/>
                <a:gd name="T70" fmla="*/ 262 w 750"/>
                <a:gd name="T71" fmla="*/ 1153 h 1237"/>
                <a:gd name="T72" fmla="*/ 468 w 750"/>
                <a:gd name="T73" fmla="*/ 1177 h 1237"/>
                <a:gd name="T74" fmla="*/ 430 w 750"/>
                <a:gd name="T75" fmla="*/ 1189 h 1237"/>
                <a:gd name="T76" fmla="*/ 321 w 750"/>
                <a:gd name="T77" fmla="*/ 1189 h 1237"/>
                <a:gd name="T78" fmla="*/ 321 w 750"/>
                <a:gd name="T79" fmla="*/ 1189 h 1237"/>
                <a:gd name="T80" fmla="*/ 321 w 750"/>
                <a:gd name="T81" fmla="*/ 1189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0" h="1237">
                  <a:moveTo>
                    <a:pt x="674" y="602"/>
                  </a:moveTo>
                  <a:cubicBezTo>
                    <a:pt x="724" y="537"/>
                    <a:pt x="750" y="459"/>
                    <a:pt x="750" y="376"/>
                  </a:cubicBezTo>
                  <a:cubicBezTo>
                    <a:pt x="750" y="275"/>
                    <a:pt x="710" y="180"/>
                    <a:pt x="638" y="110"/>
                  </a:cubicBezTo>
                  <a:cubicBezTo>
                    <a:pt x="566" y="39"/>
                    <a:pt x="471" y="0"/>
                    <a:pt x="370" y="2"/>
                  </a:cubicBezTo>
                  <a:cubicBezTo>
                    <a:pt x="272" y="3"/>
                    <a:pt x="180" y="42"/>
                    <a:pt x="110" y="112"/>
                  </a:cubicBezTo>
                  <a:cubicBezTo>
                    <a:pt x="41" y="182"/>
                    <a:pt x="2" y="275"/>
                    <a:pt x="1" y="373"/>
                  </a:cubicBezTo>
                  <a:cubicBezTo>
                    <a:pt x="0" y="457"/>
                    <a:pt x="27" y="536"/>
                    <a:pt x="77" y="603"/>
                  </a:cubicBezTo>
                  <a:cubicBezTo>
                    <a:pt x="160" y="711"/>
                    <a:pt x="205" y="843"/>
                    <a:pt x="205" y="976"/>
                  </a:cubicBezTo>
                  <a:cubicBezTo>
                    <a:pt x="205" y="1120"/>
                    <a:pt x="205" y="1120"/>
                    <a:pt x="205" y="1120"/>
                  </a:cubicBezTo>
                  <a:cubicBezTo>
                    <a:pt x="205" y="1185"/>
                    <a:pt x="257" y="1237"/>
                    <a:pt x="321" y="1237"/>
                  </a:cubicBezTo>
                  <a:cubicBezTo>
                    <a:pt x="430" y="1237"/>
                    <a:pt x="430" y="1237"/>
                    <a:pt x="430" y="1237"/>
                  </a:cubicBezTo>
                  <a:cubicBezTo>
                    <a:pt x="494" y="1237"/>
                    <a:pt x="546" y="1185"/>
                    <a:pt x="546" y="1120"/>
                  </a:cubicBezTo>
                  <a:cubicBezTo>
                    <a:pt x="546" y="976"/>
                    <a:pt x="546" y="976"/>
                    <a:pt x="546" y="976"/>
                  </a:cubicBezTo>
                  <a:cubicBezTo>
                    <a:pt x="546" y="842"/>
                    <a:pt x="590" y="713"/>
                    <a:pt x="674" y="602"/>
                  </a:cubicBezTo>
                  <a:close/>
                  <a:moveTo>
                    <a:pt x="116" y="574"/>
                  </a:moveTo>
                  <a:cubicBezTo>
                    <a:pt x="71" y="516"/>
                    <a:pt x="48" y="446"/>
                    <a:pt x="49" y="373"/>
                  </a:cubicBezTo>
                  <a:cubicBezTo>
                    <a:pt x="51" y="197"/>
                    <a:pt x="195" y="52"/>
                    <a:pt x="371" y="50"/>
                  </a:cubicBezTo>
                  <a:cubicBezTo>
                    <a:pt x="459" y="49"/>
                    <a:pt x="542" y="82"/>
                    <a:pt x="605" y="144"/>
                  </a:cubicBezTo>
                  <a:cubicBezTo>
                    <a:pt x="667" y="206"/>
                    <a:pt x="702" y="288"/>
                    <a:pt x="702" y="376"/>
                  </a:cubicBezTo>
                  <a:cubicBezTo>
                    <a:pt x="702" y="448"/>
                    <a:pt x="679" y="516"/>
                    <a:pt x="636" y="573"/>
                  </a:cubicBezTo>
                  <a:cubicBezTo>
                    <a:pt x="547" y="690"/>
                    <a:pt x="500" y="825"/>
                    <a:pt x="498" y="967"/>
                  </a:cubicBezTo>
                  <a:cubicBezTo>
                    <a:pt x="253" y="967"/>
                    <a:pt x="253" y="967"/>
                    <a:pt x="253" y="967"/>
                  </a:cubicBezTo>
                  <a:cubicBezTo>
                    <a:pt x="251" y="827"/>
                    <a:pt x="202" y="688"/>
                    <a:pt x="116" y="574"/>
                  </a:cubicBezTo>
                  <a:close/>
                  <a:moveTo>
                    <a:pt x="253" y="1104"/>
                  </a:moveTo>
                  <a:cubicBezTo>
                    <a:pt x="253" y="1085"/>
                    <a:pt x="253" y="1085"/>
                    <a:pt x="253" y="1085"/>
                  </a:cubicBezTo>
                  <a:cubicBezTo>
                    <a:pt x="498" y="1113"/>
                    <a:pt x="498" y="1113"/>
                    <a:pt x="498" y="1113"/>
                  </a:cubicBezTo>
                  <a:cubicBezTo>
                    <a:pt x="498" y="1120"/>
                    <a:pt x="498" y="1120"/>
                    <a:pt x="498" y="1120"/>
                  </a:cubicBezTo>
                  <a:cubicBezTo>
                    <a:pt x="498" y="1124"/>
                    <a:pt x="498" y="1128"/>
                    <a:pt x="497" y="1132"/>
                  </a:cubicBezTo>
                  <a:lnTo>
                    <a:pt x="253" y="1104"/>
                  </a:lnTo>
                  <a:close/>
                  <a:moveTo>
                    <a:pt x="253" y="1036"/>
                  </a:moveTo>
                  <a:cubicBezTo>
                    <a:pt x="253" y="1015"/>
                    <a:pt x="253" y="1015"/>
                    <a:pt x="253" y="1015"/>
                  </a:cubicBezTo>
                  <a:cubicBezTo>
                    <a:pt x="498" y="1015"/>
                    <a:pt x="498" y="1015"/>
                    <a:pt x="498" y="1015"/>
                  </a:cubicBezTo>
                  <a:cubicBezTo>
                    <a:pt x="498" y="1064"/>
                    <a:pt x="498" y="1064"/>
                    <a:pt x="498" y="1064"/>
                  </a:cubicBezTo>
                  <a:lnTo>
                    <a:pt x="253" y="1036"/>
                  </a:lnTo>
                  <a:close/>
                  <a:moveTo>
                    <a:pt x="321" y="1189"/>
                  </a:moveTo>
                  <a:cubicBezTo>
                    <a:pt x="296" y="1189"/>
                    <a:pt x="273" y="1174"/>
                    <a:pt x="262" y="1153"/>
                  </a:cubicBezTo>
                  <a:cubicBezTo>
                    <a:pt x="468" y="1177"/>
                    <a:pt x="468" y="1177"/>
                    <a:pt x="468" y="1177"/>
                  </a:cubicBezTo>
                  <a:cubicBezTo>
                    <a:pt x="457" y="1184"/>
                    <a:pt x="444" y="1189"/>
                    <a:pt x="430" y="1189"/>
                  </a:cubicBezTo>
                  <a:lnTo>
                    <a:pt x="321" y="1189"/>
                  </a:lnTo>
                  <a:close/>
                  <a:moveTo>
                    <a:pt x="321" y="1189"/>
                  </a:moveTo>
                  <a:cubicBezTo>
                    <a:pt x="321" y="1189"/>
                    <a:pt x="321" y="1189"/>
                    <a:pt x="321" y="11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7A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B1C77D41-A04A-4973-BC1B-6EA285FFCA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3151" y="2944496"/>
              <a:ext cx="44264" cy="75201"/>
            </a:xfrm>
            <a:custGeom>
              <a:avLst/>
              <a:gdLst>
                <a:gd name="T0" fmla="*/ 51 w 53"/>
                <a:gd name="T1" fmla="*/ 62 h 90"/>
                <a:gd name="T2" fmla="*/ 48 w 53"/>
                <a:gd name="T3" fmla="*/ 24 h 90"/>
                <a:gd name="T4" fmla="*/ 25 w 53"/>
                <a:gd name="T5" fmla="*/ 0 h 90"/>
                <a:gd name="T6" fmla="*/ 0 w 53"/>
                <a:gd name="T7" fmla="*/ 23 h 90"/>
                <a:gd name="T8" fmla="*/ 4 w 53"/>
                <a:gd name="T9" fmla="*/ 69 h 90"/>
                <a:gd name="T10" fmla="*/ 27 w 53"/>
                <a:gd name="T11" fmla="*/ 90 h 90"/>
                <a:gd name="T12" fmla="*/ 31 w 53"/>
                <a:gd name="T13" fmla="*/ 90 h 90"/>
                <a:gd name="T14" fmla="*/ 51 w 53"/>
                <a:gd name="T15" fmla="*/ 62 h 90"/>
                <a:gd name="T16" fmla="*/ 51 w 53"/>
                <a:gd name="T17" fmla="*/ 62 h 90"/>
                <a:gd name="T18" fmla="*/ 51 w 53"/>
                <a:gd name="T19" fmla="*/ 6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90">
                  <a:moveTo>
                    <a:pt x="51" y="62"/>
                  </a:moveTo>
                  <a:cubicBezTo>
                    <a:pt x="49" y="50"/>
                    <a:pt x="48" y="37"/>
                    <a:pt x="48" y="24"/>
                  </a:cubicBez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1" y="10"/>
                    <a:pt x="0" y="23"/>
                  </a:cubicBezTo>
                  <a:cubicBezTo>
                    <a:pt x="0" y="39"/>
                    <a:pt x="1" y="54"/>
                    <a:pt x="4" y="69"/>
                  </a:cubicBezTo>
                  <a:cubicBezTo>
                    <a:pt x="5" y="81"/>
                    <a:pt x="16" y="90"/>
                    <a:pt x="27" y="90"/>
                  </a:cubicBezTo>
                  <a:cubicBezTo>
                    <a:pt x="28" y="90"/>
                    <a:pt x="30" y="90"/>
                    <a:pt x="31" y="90"/>
                  </a:cubicBezTo>
                  <a:cubicBezTo>
                    <a:pt x="44" y="88"/>
                    <a:pt x="53" y="75"/>
                    <a:pt x="51" y="62"/>
                  </a:cubicBezTo>
                  <a:close/>
                  <a:moveTo>
                    <a:pt x="51" y="62"/>
                  </a:moveTo>
                  <a:cubicBezTo>
                    <a:pt x="51" y="62"/>
                    <a:pt x="51" y="62"/>
                    <a:pt x="51" y="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7">
              <a:extLst>
                <a:ext uri="{FF2B5EF4-FFF2-40B4-BE49-F238E27FC236}">
                  <a16:creationId xmlns:a16="http://schemas.microsoft.com/office/drawing/2014/main" id="{F4F85FB6-B3F8-486C-8024-5D3465E563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5045" y="3044923"/>
              <a:ext cx="160397" cy="257493"/>
            </a:xfrm>
            <a:custGeom>
              <a:avLst/>
              <a:gdLst>
                <a:gd name="T0" fmla="*/ 166 w 193"/>
                <a:gd name="T1" fmla="*/ 307 h 307"/>
                <a:gd name="T2" fmla="*/ 174 w 193"/>
                <a:gd name="T3" fmla="*/ 306 h 307"/>
                <a:gd name="T4" fmla="*/ 189 w 193"/>
                <a:gd name="T5" fmla="*/ 275 h 307"/>
                <a:gd name="T6" fmla="*/ 71 w 193"/>
                <a:gd name="T7" fmla="*/ 51 h 307"/>
                <a:gd name="T8" fmla="*/ 49 w 193"/>
                <a:gd name="T9" fmla="*/ 16 h 307"/>
                <a:gd name="T10" fmla="*/ 16 w 193"/>
                <a:gd name="T11" fmla="*/ 6 h 307"/>
                <a:gd name="T12" fmla="*/ 6 w 193"/>
                <a:gd name="T13" fmla="*/ 38 h 307"/>
                <a:gd name="T14" fmla="*/ 33 w 193"/>
                <a:gd name="T15" fmla="*/ 80 h 307"/>
                <a:gd name="T16" fmla="*/ 143 w 193"/>
                <a:gd name="T17" fmla="*/ 290 h 307"/>
                <a:gd name="T18" fmla="*/ 166 w 193"/>
                <a:gd name="T19" fmla="*/ 307 h 307"/>
                <a:gd name="T20" fmla="*/ 166 w 193"/>
                <a:gd name="T21" fmla="*/ 307 h 307"/>
                <a:gd name="T22" fmla="*/ 166 w 193"/>
                <a:gd name="T2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307">
                  <a:moveTo>
                    <a:pt x="166" y="307"/>
                  </a:moveTo>
                  <a:cubicBezTo>
                    <a:pt x="169" y="307"/>
                    <a:pt x="171" y="306"/>
                    <a:pt x="174" y="306"/>
                  </a:cubicBezTo>
                  <a:cubicBezTo>
                    <a:pt x="186" y="301"/>
                    <a:pt x="193" y="288"/>
                    <a:pt x="189" y="275"/>
                  </a:cubicBezTo>
                  <a:cubicBezTo>
                    <a:pt x="162" y="194"/>
                    <a:pt x="123" y="119"/>
                    <a:pt x="71" y="51"/>
                  </a:cubicBezTo>
                  <a:cubicBezTo>
                    <a:pt x="63" y="40"/>
                    <a:pt x="55" y="28"/>
                    <a:pt x="49" y="16"/>
                  </a:cubicBezTo>
                  <a:cubicBezTo>
                    <a:pt x="43" y="4"/>
                    <a:pt x="28" y="0"/>
                    <a:pt x="16" y="6"/>
                  </a:cubicBezTo>
                  <a:cubicBezTo>
                    <a:pt x="5" y="12"/>
                    <a:pt x="0" y="26"/>
                    <a:pt x="6" y="38"/>
                  </a:cubicBezTo>
                  <a:cubicBezTo>
                    <a:pt x="14" y="53"/>
                    <a:pt x="23" y="67"/>
                    <a:pt x="33" y="80"/>
                  </a:cubicBezTo>
                  <a:cubicBezTo>
                    <a:pt x="81" y="144"/>
                    <a:pt x="119" y="215"/>
                    <a:pt x="143" y="290"/>
                  </a:cubicBezTo>
                  <a:cubicBezTo>
                    <a:pt x="147" y="300"/>
                    <a:pt x="156" y="307"/>
                    <a:pt x="166" y="307"/>
                  </a:cubicBezTo>
                  <a:close/>
                  <a:moveTo>
                    <a:pt x="166" y="307"/>
                  </a:moveTo>
                  <a:cubicBezTo>
                    <a:pt x="166" y="307"/>
                    <a:pt x="166" y="307"/>
                    <a:pt x="166" y="30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8">
              <a:extLst>
                <a:ext uri="{FF2B5EF4-FFF2-40B4-BE49-F238E27FC236}">
                  <a16:creationId xmlns:a16="http://schemas.microsoft.com/office/drawing/2014/main" id="{00B9A38B-F932-4E94-8D57-B389F30F3A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5816" y="3030644"/>
              <a:ext cx="71870" cy="89004"/>
            </a:xfrm>
            <a:custGeom>
              <a:avLst/>
              <a:gdLst>
                <a:gd name="T0" fmla="*/ 69 w 86"/>
                <a:gd name="T1" fmla="*/ 5 h 106"/>
                <a:gd name="T2" fmla="*/ 37 w 86"/>
                <a:gd name="T3" fmla="*/ 18 h 106"/>
                <a:gd name="T4" fmla="*/ 8 w 86"/>
                <a:gd name="T5" fmla="*/ 68 h 106"/>
                <a:gd name="T6" fmla="*/ 12 w 86"/>
                <a:gd name="T7" fmla="*/ 102 h 106"/>
                <a:gd name="T8" fmla="*/ 27 w 86"/>
                <a:gd name="T9" fmla="*/ 106 h 106"/>
                <a:gd name="T10" fmla="*/ 46 w 86"/>
                <a:gd name="T11" fmla="*/ 97 h 106"/>
                <a:gd name="T12" fmla="*/ 81 w 86"/>
                <a:gd name="T13" fmla="*/ 37 h 106"/>
                <a:gd name="T14" fmla="*/ 69 w 86"/>
                <a:gd name="T15" fmla="*/ 5 h 106"/>
                <a:gd name="T16" fmla="*/ 69 w 86"/>
                <a:gd name="T17" fmla="*/ 5 h 106"/>
                <a:gd name="T18" fmla="*/ 69 w 86"/>
                <a:gd name="T1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106">
                  <a:moveTo>
                    <a:pt x="69" y="5"/>
                  </a:moveTo>
                  <a:cubicBezTo>
                    <a:pt x="56" y="0"/>
                    <a:pt x="42" y="6"/>
                    <a:pt x="37" y="18"/>
                  </a:cubicBezTo>
                  <a:cubicBezTo>
                    <a:pt x="29" y="36"/>
                    <a:pt x="20" y="52"/>
                    <a:pt x="8" y="68"/>
                  </a:cubicBezTo>
                  <a:cubicBezTo>
                    <a:pt x="0" y="79"/>
                    <a:pt x="2" y="94"/>
                    <a:pt x="12" y="102"/>
                  </a:cubicBezTo>
                  <a:cubicBezTo>
                    <a:pt x="17" y="105"/>
                    <a:pt x="22" y="106"/>
                    <a:pt x="27" y="106"/>
                  </a:cubicBezTo>
                  <a:cubicBezTo>
                    <a:pt x="34" y="106"/>
                    <a:pt x="41" y="103"/>
                    <a:pt x="46" y="97"/>
                  </a:cubicBezTo>
                  <a:cubicBezTo>
                    <a:pt x="60" y="78"/>
                    <a:pt x="72" y="58"/>
                    <a:pt x="81" y="37"/>
                  </a:cubicBezTo>
                  <a:cubicBezTo>
                    <a:pt x="86" y="25"/>
                    <a:pt x="81" y="11"/>
                    <a:pt x="69" y="5"/>
                  </a:cubicBezTo>
                  <a:close/>
                  <a:moveTo>
                    <a:pt x="69" y="5"/>
                  </a:moveTo>
                  <a:cubicBezTo>
                    <a:pt x="69" y="5"/>
                    <a:pt x="69" y="5"/>
                    <a:pt x="69" y="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9">
              <a:extLst>
                <a:ext uri="{FF2B5EF4-FFF2-40B4-BE49-F238E27FC236}">
                  <a16:creationId xmlns:a16="http://schemas.microsoft.com/office/drawing/2014/main" id="{C14CA64D-AC43-4DD6-BA6C-65A2B9CAC5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044" y="2724603"/>
              <a:ext cx="259397" cy="282719"/>
            </a:xfrm>
            <a:custGeom>
              <a:avLst/>
              <a:gdLst>
                <a:gd name="T0" fmla="*/ 24 w 312"/>
                <a:gd name="T1" fmla="*/ 48 h 337"/>
                <a:gd name="T2" fmla="*/ 264 w 312"/>
                <a:gd name="T3" fmla="*/ 288 h 337"/>
                <a:gd name="T4" fmla="*/ 263 w 312"/>
                <a:gd name="T5" fmla="*/ 311 h 337"/>
                <a:gd name="T6" fmla="*/ 285 w 312"/>
                <a:gd name="T7" fmla="*/ 337 h 337"/>
                <a:gd name="T8" fmla="*/ 287 w 312"/>
                <a:gd name="T9" fmla="*/ 337 h 337"/>
                <a:gd name="T10" fmla="*/ 311 w 312"/>
                <a:gd name="T11" fmla="*/ 315 h 337"/>
                <a:gd name="T12" fmla="*/ 312 w 312"/>
                <a:gd name="T13" fmla="*/ 288 h 337"/>
                <a:gd name="T14" fmla="*/ 24 w 312"/>
                <a:gd name="T15" fmla="*/ 0 h 337"/>
                <a:gd name="T16" fmla="*/ 0 w 312"/>
                <a:gd name="T17" fmla="*/ 24 h 337"/>
                <a:gd name="T18" fmla="*/ 24 w 312"/>
                <a:gd name="T19" fmla="*/ 48 h 337"/>
                <a:gd name="T20" fmla="*/ 24 w 312"/>
                <a:gd name="T21" fmla="*/ 48 h 337"/>
                <a:gd name="T22" fmla="*/ 24 w 312"/>
                <a:gd name="T23" fmla="*/ 4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337">
                  <a:moveTo>
                    <a:pt x="24" y="48"/>
                  </a:moveTo>
                  <a:cubicBezTo>
                    <a:pt x="157" y="48"/>
                    <a:pt x="264" y="156"/>
                    <a:pt x="264" y="288"/>
                  </a:cubicBezTo>
                  <a:cubicBezTo>
                    <a:pt x="264" y="296"/>
                    <a:pt x="264" y="303"/>
                    <a:pt x="263" y="311"/>
                  </a:cubicBezTo>
                  <a:cubicBezTo>
                    <a:pt x="262" y="324"/>
                    <a:pt x="272" y="336"/>
                    <a:pt x="285" y="337"/>
                  </a:cubicBezTo>
                  <a:cubicBezTo>
                    <a:pt x="286" y="337"/>
                    <a:pt x="287" y="337"/>
                    <a:pt x="287" y="337"/>
                  </a:cubicBezTo>
                  <a:cubicBezTo>
                    <a:pt x="300" y="337"/>
                    <a:pt x="310" y="328"/>
                    <a:pt x="311" y="315"/>
                  </a:cubicBezTo>
                  <a:cubicBezTo>
                    <a:pt x="312" y="306"/>
                    <a:pt x="312" y="297"/>
                    <a:pt x="312" y="288"/>
                  </a:cubicBezTo>
                  <a:cubicBezTo>
                    <a:pt x="312" y="129"/>
                    <a:pt x="183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48"/>
                  </a:moveTo>
                  <a:cubicBezTo>
                    <a:pt x="24" y="48"/>
                    <a:pt x="24" y="48"/>
                    <a:pt x="24" y="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10">
              <a:extLst>
                <a:ext uri="{FF2B5EF4-FFF2-40B4-BE49-F238E27FC236}">
                  <a16:creationId xmlns:a16="http://schemas.microsoft.com/office/drawing/2014/main" id="{44CA1BB6-1CEA-4F33-932D-12A6CF4DE0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044" y="2464731"/>
              <a:ext cx="39980" cy="152306"/>
            </a:xfrm>
            <a:custGeom>
              <a:avLst/>
              <a:gdLst>
                <a:gd name="T0" fmla="*/ 24 w 48"/>
                <a:gd name="T1" fmla="*/ 182 h 182"/>
                <a:gd name="T2" fmla="*/ 48 w 48"/>
                <a:gd name="T3" fmla="*/ 158 h 182"/>
                <a:gd name="T4" fmla="*/ 48 w 48"/>
                <a:gd name="T5" fmla="*/ 24 h 182"/>
                <a:gd name="T6" fmla="*/ 24 w 48"/>
                <a:gd name="T7" fmla="*/ 0 h 182"/>
                <a:gd name="T8" fmla="*/ 0 w 48"/>
                <a:gd name="T9" fmla="*/ 24 h 182"/>
                <a:gd name="T10" fmla="*/ 0 w 48"/>
                <a:gd name="T11" fmla="*/ 158 h 182"/>
                <a:gd name="T12" fmla="*/ 24 w 48"/>
                <a:gd name="T13" fmla="*/ 182 h 182"/>
                <a:gd name="T14" fmla="*/ 24 w 48"/>
                <a:gd name="T15" fmla="*/ 182 h 182"/>
                <a:gd name="T16" fmla="*/ 24 w 48"/>
                <a:gd name="T17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82">
                  <a:moveTo>
                    <a:pt x="24" y="182"/>
                  </a:moveTo>
                  <a:cubicBezTo>
                    <a:pt x="38" y="182"/>
                    <a:pt x="48" y="172"/>
                    <a:pt x="48" y="158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11"/>
                    <a:pt x="38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2"/>
                    <a:pt x="11" y="182"/>
                    <a:pt x="24" y="182"/>
                  </a:cubicBezTo>
                  <a:close/>
                  <a:moveTo>
                    <a:pt x="24" y="182"/>
                  </a:moveTo>
                  <a:cubicBezTo>
                    <a:pt x="24" y="182"/>
                    <a:pt x="24" y="182"/>
                    <a:pt x="24" y="18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11">
              <a:extLst>
                <a:ext uri="{FF2B5EF4-FFF2-40B4-BE49-F238E27FC236}">
                  <a16:creationId xmlns:a16="http://schemas.microsoft.com/office/drawing/2014/main" id="{42D3BA46-C851-4EDF-A8D2-45CF7B0CBB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9830" y="2526606"/>
              <a:ext cx="101379" cy="140883"/>
            </a:xfrm>
            <a:custGeom>
              <a:avLst/>
              <a:gdLst>
                <a:gd name="T0" fmla="*/ 74 w 122"/>
                <a:gd name="T1" fmla="*/ 156 h 168"/>
                <a:gd name="T2" fmla="*/ 94 w 122"/>
                <a:gd name="T3" fmla="*/ 168 h 168"/>
                <a:gd name="T4" fmla="*/ 106 w 122"/>
                <a:gd name="T5" fmla="*/ 165 h 168"/>
                <a:gd name="T6" fmla="*/ 115 w 122"/>
                <a:gd name="T7" fmla="*/ 132 h 168"/>
                <a:gd name="T8" fmla="*/ 48 w 122"/>
                <a:gd name="T9" fmla="*/ 15 h 168"/>
                <a:gd name="T10" fmla="*/ 15 w 122"/>
                <a:gd name="T11" fmla="*/ 7 h 168"/>
                <a:gd name="T12" fmla="*/ 6 w 122"/>
                <a:gd name="T13" fmla="*/ 39 h 168"/>
                <a:gd name="T14" fmla="*/ 74 w 122"/>
                <a:gd name="T15" fmla="*/ 156 h 168"/>
                <a:gd name="T16" fmla="*/ 74 w 122"/>
                <a:gd name="T17" fmla="*/ 156 h 168"/>
                <a:gd name="T18" fmla="*/ 74 w 122"/>
                <a:gd name="T19" fmla="*/ 1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68">
                  <a:moveTo>
                    <a:pt x="74" y="156"/>
                  </a:moveTo>
                  <a:cubicBezTo>
                    <a:pt x="78" y="164"/>
                    <a:pt x="86" y="168"/>
                    <a:pt x="94" y="168"/>
                  </a:cubicBezTo>
                  <a:cubicBezTo>
                    <a:pt x="98" y="168"/>
                    <a:pt x="103" y="167"/>
                    <a:pt x="106" y="165"/>
                  </a:cubicBezTo>
                  <a:cubicBezTo>
                    <a:pt x="118" y="158"/>
                    <a:pt x="122" y="143"/>
                    <a:pt x="115" y="132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1" y="4"/>
                    <a:pt x="27" y="0"/>
                    <a:pt x="15" y="7"/>
                  </a:cubicBezTo>
                  <a:cubicBezTo>
                    <a:pt x="4" y="13"/>
                    <a:pt x="0" y="28"/>
                    <a:pt x="6" y="39"/>
                  </a:cubicBezTo>
                  <a:lnTo>
                    <a:pt x="74" y="156"/>
                  </a:lnTo>
                  <a:close/>
                  <a:moveTo>
                    <a:pt x="74" y="156"/>
                  </a:moveTo>
                  <a:cubicBezTo>
                    <a:pt x="74" y="156"/>
                    <a:pt x="74" y="156"/>
                    <a:pt x="74" y="15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12">
              <a:extLst>
                <a:ext uri="{FF2B5EF4-FFF2-40B4-BE49-F238E27FC236}">
                  <a16:creationId xmlns:a16="http://schemas.microsoft.com/office/drawing/2014/main" id="{448384A2-35C8-4E17-958E-9B2221E227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0507" y="3132975"/>
              <a:ext cx="142311" cy="99951"/>
            </a:xfrm>
            <a:custGeom>
              <a:avLst/>
              <a:gdLst>
                <a:gd name="T0" fmla="*/ 155 w 171"/>
                <a:gd name="T1" fmla="*/ 74 h 119"/>
                <a:gd name="T2" fmla="*/ 39 w 171"/>
                <a:gd name="T3" fmla="*/ 7 h 119"/>
                <a:gd name="T4" fmla="*/ 6 w 171"/>
                <a:gd name="T5" fmla="*/ 15 h 119"/>
                <a:gd name="T6" fmla="*/ 15 w 171"/>
                <a:gd name="T7" fmla="*/ 48 h 119"/>
                <a:gd name="T8" fmla="*/ 131 w 171"/>
                <a:gd name="T9" fmla="*/ 115 h 119"/>
                <a:gd name="T10" fmla="*/ 143 w 171"/>
                <a:gd name="T11" fmla="*/ 119 h 119"/>
                <a:gd name="T12" fmla="*/ 164 w 171"/>
                <a:gd name="T13" fmla="*/ 107 h 119"/>
                <a:gd name="T14" fmla="*/ 155 w 171"/>
                <a:gd name="T15" fmla="*/ 74 h 119"/>
                <a:gd name="T16" fmla="*/ 155 w 171"/>
                <a:gd name="T17" fmla="*/ 74 h 119"/>
                <a:gd name="T18" fmla="*/ 155 w 171"/>
                <a:gd name="T19" fmla="*/ 7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19">
                  <a:moveTo>
                    <a:pt x="155" y="74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27" y="0"/>
                    <a:pt x="13" y="4"/>
                    <a:pt x="6" y="15"/>
                  </a:cubicBezTo>
                  <a:cubicBezTo>
                    <a:pt x="0" y="27"/>
                    <a:pt x="3" y="42"/>
                    <a:pt x="15" y="48"/>
                  </a:cubicBezTo>
                  <a:cubicBezTo>
                    <a:pt x="131" y="115"/>
                    <a:pt x="131" y="115"/>
                    <a:pt x="131" y="115"/>
                  </a:cubicBezTo>
                  <a:cubicBezTo>
                    <a:pt x="135" y="118"/>
                    <a:pt x="139" y="119"/>
                    <a:pt x="143" y="119"/>
                  </a:cubicBezTo>
                  <a:cubicBezTo>
                    <a:pt x="152" y="119"/>
                    <a:pt x="160" y="114"/>
                    <a:pt x="164" y="107"/>
                  </a:cubicBezTo>
                  <a:cubicBezTo>
                    <a:pt x="171" y="95"/>
                    <a:pt x="167" y="80"/>
                    <a:pt x="155" y="74"/>
                  </a:cubicBezTo>
                  <a:close/>
                  <a:moveTo>
                    <a:pt x="155" y="74"/>
                  </a:moveTo>
                  <a:cubicBezTo>
                    <a:pt x="155" y="74"/>
                    <a:pt x="155" y="74"/>
                    <a:pt x="155" y="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13">
              <a:extLst>
                <a:ext uri="{FF2B5EF4-FFF2-40B4-BE49-F238E27FC236}">
                  <a16:creationId xmlns:a16="http://schemas.microsoft.com/office/drawing/2014/main" id="{91977A44-EA8B-4B92-A343-98D15D1622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3726" y="2704613"/>
              <a:ext cx="142311" cy="98999"/>
            </a:xfrm>
            <a:custGeom>
              <a:avLst/>
              <a:gdLst>
                <a:gd name="T0" fmla="*/ 15 w 171"/>
                <a:gd name="T1" fmla="*/ 48 h 118"/>
                <a:gd name="T2" fmla="*/ 132 w 171"/>
                <a:gd name="T3" fmla="*/ 115 h 118"/>
                <a:gd name="T4" fmla="*/ 144 w 171"/>
                <a:gd name="T5" fmla="*/ 118 h 118"/>
                <a:gd name="T6" fmla="*/ 165 w 171"/>
                <a:gd name="T7" fmla="*/ 106 h 118"/>
                <a:gd name="T8" fmla="*/ 156 w 171"/>
                <a:gd name="T9" fmla="*/ 74 h 118"/>
                <a:gd name="T10" fmla="*/ 39 w 171"/>
                <a:gd name="T11" fmla="*/ 6 h 118"/>
                <a:gd name="T12" fmla="*/ 7 w 171"/>
                <a:gd name="T13" fmla="*/ 15 h 118"/>
                <a:gd name="T14" fmla="*/ 15 w 171"/>
                <a:gd name="T15" fmla="*/ 48 h 118"/>
                <a:gd name="T16" fmla="*/ 15 w 171"/>
                <a:gd name="T17" fmla="*/ 48 h 118"/>
                <a:gd name="T18" fmla="*/ 15 w 171"/>
                <a:gd name="T19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18">
                  <a:moveTo>
                    <a:pt x="15" y="48"/>
                  </a:moveTo>
                  <a:cubicBezTo>
                    <a:pt x="132" y="115"/>
                    <a:pt x="132" y="115"/>
                    <a:pt x="132" y="115"/>
                  </a:cubicBezTo>
                  <a:cubicBezTo>
                    <a:pt x="136" y="117"/>
                    <a:pt x="140" y="118"/>
                    <a:pt x="144" y="118"/>
                  </a:cubicBezTo>
                  <a:cubicBezTo>
                    <a:pt x="152" y="118"/>
                    <a:pt x="160" y="114"/>
                    <a:pt x="165" y="106"/>
                  </a:cubicBezTo>
                  <a:cubicBezTo>
                    <a:pt x="171" y="95"/>
                    <a:pt x="167" y="80"/>
                    <a:pt x="156" y="74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28" y="0"/>
                    <a:pt x="13" y="4"/>
                    <a:pt x="7" y="15"/>
                  </a:cubicBezTo>
                  <a:cubicBezTo>
                    <a:pt x="0" y="27"/>
                    <a:pt x="4" y="41"/>
                    <a:pt x="15" y="48"/>
                  </a:cubicBezTo>
                  <a:close/>
                  <a:moveTo>
                    <a:pt x="15" y="48"/>
                  </a:moveTo>
                  <a:cubicBezTo>
                    <a:pt x="15" y="48"/>
                    <a:pt x="15" y="48"/>
                    <a:pt x="15" y="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14">
              <a:extLst>
                <a:ext uri="{FF2B5EF4-FFF2-40B4-BE49-F238E27FC236}">
                  <a16:creationId xmlns:a16="http://schemas.microsoft.com/office/drawing/2014/main" id="{36F2FE51-267D-4BB0-9772-615CBB79CF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2387" y="2949255"/>
              <a:ext cx="152306" cy="40457"/>
            </a:xfrm>
            <a:custGeom>
              <a:avLst/>
              <a:gdLst>
                <a:gd name="T0" fmla="*/ 159 w 183"/>
                <a:gd name="T1" fmla="*/ 0 h 48"/>
                <a:gd name="T2" fmla="*/ 24 w 183"/>
                <a:gd name="T3" fmla="*/ 0 h 48"/>
                <a:gd name="T4" fmla="*/ 0 w 183"/>
                <a:gd name="T5" fmla="*/ 24 h 48"/>
                <a:gd name="T6" fmla="*/ 24 w 183"/>
                <a:gd name="T7" fmla="*/ 48 h 48"/>
                <a:gd name="T8" fmla="*/ 159 w 183"/>
                <a:gd name="T9" fmla="*/ 48 h 48"/>
                <a:gd name="T10" fmla="*/ 183 w 183"/>
                <a:gd name="T11" fmla="*/ 24 h 48"/>
                <a:gd name="T12" fmla="*/ 159 w 183"/>
                <a:gd name="T13" fmla="*/ 0 h 48"/>
                <a:gd name="T14" fmla="*/ 159 w 183"/>
                <a:gd name="T15" fmla="*/ 0 h 48"/>
                <a:gd name="T16" fmla="*/ 159 w 183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48">
                  <a:moveTo>
                    <a:pt x="159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72" y="48"/>
                    <a:pt x="183" y="38"/>
                    <a:pt x="183" y="24"/>
                  </a:cubicBezTo>
                  <a:cubicBezTo>
                    <a:pt x="183" y="11"/>
                    <a:pt x="172" y="0"/>
                    <a:pt x="159" y="0"/>
                  </a:cubicBezTo>
                  <a:close/>
                  <a:moveTo>
                    <a:pt x="159" y="0"/>
                  </a:moveTo>
                  <a:cubicBezTo>
                    <a:pt x="159" y="0"/>
                    <a:pt x="159" y="0"/>
                    <a:pt x="15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15">
              <a:extLst>
                <a:ext uri="{FF2B5EF4-FFF2-40B4-BE49-F238E27FC236}">
                  <a16:creationId xmlns:a16="http://schemas.microsoft.com/office/drawing/2014/main" id="{86F42967-3FAD-401A-AC4E-9CBB99B6A4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1851" y="2949255"/>
              <a:ext cx="151355" cy="40457"/>
            </a:xfrm>
            <a:custGeom>
              <a:avLst/>
              <a:gdLst>
                <a:gd name="T0" fmla="*/ 182 w 182"/>
                <a:gd name="T1" fmla="*/ 24 h 48"/>
                <a:gd name="T2" fmla="*/ 158 w 182"/>
                <a:gd name="T3" fmla="*/ 0 h 48"/>
                <a:gd name="T4" fmla="*/ 24 w 182"/>
                <a:gd name="T5" fmla="*/ 0 h 48"/>
                <a:gd name="T6" fmla="*/ 0 w 182"/>
                <a:gd name="T7" fmla="*/ 24 h 48"/>
                <a:gd name="T8" fmla="*/ 24 w 182"/>
                <a:gd name="T9" fmla="*/ 48 h 48"/>
                <a:gd name="T10" fmla="*/ 158 w 182"/>
                <a:gd name="T11" fmla="*/ 48 h 48"/>
                <a:gd name="T12" fmla="*/ 182 w 182"/>
                <a:gd name="T13" fmla="*/ 24 h 48"/>
                <a:gd name="T14" fmla="*/ 182 w 182"/>
                <a:gd name="T15" fmla="*/ 24 h 48"/>
                <a:gd name="T16" fmla="*/ 182 w 182"/>
                <a:gd name="T1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48">
                  <a:moveTo>
                    <a:pt x="182" y="24"/>
                  </a:moveTo>
                  <a:cubicBezTo>
                    <a:pt x="182" y="11"/>
                    <a:pt x="172" y="0"/>
                    <a:pt x="15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72" y="48"/>
                    <a:pt x="182" y="38"/>
                    <a:pt x="182" y="24"/>
                  </a:cubicBezTo>
                  <a:close/>
                  <a:moveTo>
                    <a:pt x="182" y="24"/>
                  </a:moveTo>
                  <a:cubicBezTo>
                    <a:pt x="182" y="24"/>
                    <a:pt x="182" y="24"/>
                    <a:pt x="182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 16">
              <a:extLst>
                <a:ext uri="{FF2B5EF4-FFF2-40B4-BE49-F238E27FC236}">
                  <a16:creationId xmlns:a16="http://schemas.microsoft.com/office/drawing/2014/main" id="{4B9AEB0F-22A7-48A3-8B45-76CF956739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0507" y="2704613"/>
              <a:ext cx="142311" cy="98999"/>
            </a:xfrm>
            <a:custGeom>
              <a:avLst/>
              <a:gdLst>
                <a:gd name="T0" fmla="*/ 27 w 171"/>
                <a:gd name="T1" fmla="*/ 118 h 118"/>
                <a:gd name="T2" fmla="*/ 39 w 171"/>
                <a:gd name="T3" fmla="*/ 115 h 118"/>
                <a:gd name="T4" fmla="*/ 155 w 171"/>
                <a:gd name="T5" fmla="*/ 48 h 118"/>
                <a:gd name="T6" fmla="*/ 164 w 171"/>
                <a:gd name="T7" fmla="*/ 15 h 118"/>
                <a:gd name="T8" fmla="*/ 131 w 171"/>
                <a:gd name="T9" fmla="*/ 6 h 118"/>
                <a:gd name="T10" fmla="*/ 15 w 171"/>
                <a:gd name="T11" fmla="*/ 74 h 118"/>
                <a:gd name="T12" fmla="*/ 6 w 171"/>
                <a:gd name="T13" fmla="*/ 106 h 118"/>
                <a:gd name="T14" fmla="*/ 27 w 171"/>
                <a:gd name="T15" fmla="*/ 118 h 118"/>
                <a:gd name="T16" fmla="*/ 27 w 171"/>
                <a:gd name="T17" fmla="*/ 118 h 118"/>
                <a:gd name="T18" fmla="*/ 27 w 171"/>
                <a:gd name="T1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18">
                  <a:moveTo>
                    <a:pt x="27" y="118"/>
                  </a:moveTo>
                  <a:cubicBezTo>
                    <a:pt x="31" y="118"/>
                    <a:pt x="35" y="117"/>
                    <a:pt x="39" y="115"/>
                  </a:cubicBezTo>
                  <a:cubicBezTo>
                    <a:pt x="155" y="48"/>
                    <a:pt x="155" y="48"/>
                    <a:pt x="155" y="48"/>
                  </a:cubicBezTo>
                  <a:cubicBezTo>
                    <a:pt x="167" y="41"/>
                    <a:pt x="171" y="27"/>
                    <a:pt x="164" y="15"/>
                  </a:cubicBezTo>
                  <a:cubicBezTo>
                    <a:pt x="157" y="4"/>
                    <a:pt x="143" y="0"/>
                    <a:pt x="131" y="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3" y="80"/>
                    <a:pt x="0" y="95"/>
                    <a:pt x="6" y="106"/>
                  </a:cubicBezTo>
                  <a:cubicBezTo>
                    <a:pt x="11" y="114"/>
                    <a:pt x="19" y="118"/>
                    <a:pt x="27" y="118"/>
                  </a:cubicBezTo>
                  <a:close/>
                  <a:moveTo>
                    <a:pt x="27" y="118"/>
                  </a:moveTo>
                  <a:cubicBezTo>
                    <a:pt x="27" y="118"/>
                    <a:pt x="27" y="118"/>
                    <a:pt x="27" y="1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 17">
              <a:extLst>
                <a:ext uri="{FF2B5EF4-FFF2-40B4-BE49-F238E27FC236}">
                  <a16:creationId xmlns:a16="http://schemas.microsoft.com/office/drawing/2014/main" id="{A022BEBA-F7A5-4041-AF9C-E1FAC1A2FC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3726" y="3132975"/>
              <a:ext cx="142311" cy="99951"/>
            </a:xfrm>
            <a:custGeom>
              <a:avLst/>
              <a:gdLst>
                <a:gd name="T0" fmla="*/ 132 w 171"/>
                <a:gd name="T1" fmla="*/ 7 h 119"/>
                <a:gd name="T2" fmla="*/ 15 w 171"/>
                <a:gd name="T3" fmla="*/ 74 h 119"/>
                <a:gd name="T4" fmla="*/ 7 w 171"/>
                <a:gd name="T5" fmla="*/ 107 h 119"/>
                <a:gd name="T6" fmla="*/ 28 w 171"/>
                <a:gd name="T7" fmla="*/ 119 h 119"/>
                <a:gd name="T8" fmla="*/ 39 w 171"/>
                <a:gd name="T9" fmla="*/ 115 h 119"/>
                <a:gd name="T10" fmla="*/ 156 w 171"/>
                <a:gd name="T11" fmla="*/ 48 h 119"/>
                <a:gd name="T12" fmla="*/ 165 w 171"/>
                <a:gd name="T13" fmla="*/ 15 h 119"/>
                <a:gd name="T14" fmla="*/ 132 w 171"/>
                <a:gd name="T15" fmla="*/ 7 h 119"/>
                <a:gd name="T16" fmla="*/ 132 w 171"/>
                <a:gd name="T17" fmla="*/ 7 h 119"/>
                <a:gd name="T18" fmla="*/ 132 w 171"/>
                <a:gd name="T19" fmla="*/ 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19">
                  <a:moveTo>
                    <a:pt x="132" y="7"/>
                  </a:moveTo>
                  <a:cubicBezTo>
                    <a:pt x="15" y="74"/>
                    <a:pt x="15" y="74"/>
                    <a:pt x="15" y="74"/>
                  </a:cubicBezTo>
                  <a:cubicBezTo>
                    <a:pt x="4" y="80"/>
                    <a:pt x="0" y="95"/>
                    <a:pt x="7" y="107"/>
                  </a:cubicBezTo>
                  <a:cubicBezTo>
                    <a:pt x="11" y="114"/>
                    <a:pt x="19" y="119"/>
                    <a:pt x="28" y="119"/>
                  </a:cubicBezTo>
                  <a:cubicBezTo>
                    <a:pt x="32" y="119"/>
                    <a:pt x="36" y="118"/>
                    <a:pt x="39" y="115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67" y="42"/>
                    <a:pt x="171" y="27"/>
                    <a:pt x="165" y="15"/>
                  </a:cubicBezTo>
                  <a:cubicBezTo>
                    <a:pt x="158" y="4"/>
                    <a:pt x="143" y="0"/>
                    <a:pt x="132" y="7"/>
                  </a:cubicBezTo>
                  <a:close/>
                  <a:moveTo>
                    <a:pt x="132" y="7"/>
                  </a:moveTo>
                  <a:cubicBezTo>
                    <a:pt x="132" y="7"/>
                    <a:pt x="132" y="7"/>
                    <a:pt x="132" y="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 18">
              <a:extLst>
                <a:ext uri="{FF2B5EF4-FFF2-40B4-BE49-F238E27FC236}">
                  <a16:creationId xmlns:a16="http://schemas.microsoft.com/office/drawing/2014/main" id="{FC3FE3DB-0F0B-439F-94C1-4CE8F917E4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5336" y="2526606"/>
              <a:ext cx="101379" cy="140883"/>
            </a:xfrm>
            <a:custGeom>
              <a:avLst/>
              <a:gdLst>
                <a:gd name="T0" fmla="*/ 15 w 122"/>
                <a:gd name="T1" fmla="*/ 165 h 168"/>
                <a:gd name="T2" fmla="*/ 27 w 122"/>
                <a:gd name="T3" fmla="*/ 168 h 168"/>
                <a:gd name="T4" fmla="*/ 48 w 122"/>
                <a:gd name="T5" fmla="*/ 156 h 168"/>
                <a:gd name="T6" fmla="*/ 115 w 122"/>
                <a:gd name="T7" fmla="*/ 39 h 168"/>
                <a:gd name="T8" fmla="*/ 107 w 122"/>
                <a:gd name="T9" fmla="*/ 7 h 168"/>
                <a:gd name="T10" fmla="*/ 74 w 122"/>
                <a:gd name="T11" fmla="*/ 15 h 168"/>
                <a:gd name="T12" fmla="*/ 7 w 122"/>
                <a:gd name="T13" fmla="*/ 132 h 168"/>
                <a:gd name="T14" fmla="*/ 15 w 122"/>
                <a:gd name="T15" fmla="*/ 165 h 168"/>
                <a:gd name="T16" fmla="*/ 15 w 122"/>
                <a:gd name="T17" fmla="*/ 165 h 168"/>
                <a:gd name="T18" fmla="*/ 15 w 122"/>
                <a:gd name="T19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68">
                  <a:moveTo>
                    <a:pt x="15" y="165"/>
                  </a:moveTo>
                  <a:cubicBezTo>
                    <a:pt x="19" y="167"/>
                    <a:pt x="23" y="168"/>
                    <a:pt x="27" y="168"/>
                  </a:cubicBezTo>
                  <a:cubicBezTo>
                    <a:pt x="36" y="168"/>
                    <a:pt x="44" y="164"/>
                    <a:pt x="48" y="156"/>
                  </a:cubicBezTo>
                  <a:cubicBezTo>
                    <a:pt x="115" y="39"/>
                    <a:pt x="115" y="39"/>
                    <a:pt x="115" y="39"/>
                  </a:cubicBezTo>
                  <a:cubicBezTo>
                    <a:pt x="122" y="28"/>
                    <a:pt x="118" y="13"/>
                    <a:pt x="107" y="7"/>
                  </a:cubicBezTo>
                  <a:cubicBezTo>
                    <a:pt x="95" y="0"/>
                    <a:pt x="80" y="4"/>
                    <a:pt x="74" y="15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0" y="143"/>
                    <a:pt x="4" y="158"/>
                    <a:pt x="15" y="165"/>
                  </a:cubicBezTo>
                  <a:close/>
                  <a:moveTo>
                    <a:pt x="15" y="165"/>
                  </a:moveTo>
                  <a:cubicBezTo>
                    <a:pt x="15" y="165"/>
                    <a:pt x="15" y="165"/>
                    <a:pt x="15" y="16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1AFB2EA8-FF02-49E2-B81D-48F386726DEB}"/>
              </a:ext>
            </a:extLst>
          </p:cNvPr>
          <p:cNvSpPr txBox="1"/>
          <p:nvPr/>
        </p:nvSpPr>
        <p:spPr>
          <a:xfrm>
            <a:off x="1" y="6193322"/>
            <a:ext cx="24386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What are Zines?</a:t>
            </a:r>
            <a:endParaRPr kumimoji="0" lang="en-GB" sz="2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grpSp>
        <p:nvGrpSpPr>
          <p:cNvPr id="103" name="Group 102" descr="&quot;&quot;" title="&quot;&quot;">
            <a:extLst>
              <a:ext uri="{FF2B5EF4-FFF2-40B4-BE49-F238E27FC236}">
                <a16:creationId xmlns:a16="http://schemas.microsoft.com/office/drawing/2014/main" id="{B44AA647-B91D-4609-9EAB-C411E1BE09B8}"/>
              </a:ext>
            </a:extLst>
          </p:cNvPr>
          <p:cNvGrpSpPr/>
          <p:nvPr/>
        </p:nvGrpSpPr>
        <p:grpSpPr>
          <a:xfrm>
            <a:off x="5559081" y="4893232"/>
            <a:ext cx="1066143" cy="1065886"/>
            <a:chOff x="2700338" y="8651875"/>
            <a:chExt cx="6545262" cy="6543675"/>
          </a:xfrm>
          <a:solidFill>
            <a:schemeClr val="bg1"/>
          </a:solidFill>
        </p:grpSpPr>
        <p:sp>
          <p:nvSpPr>
            <p:cNvPr id="104" name="Freeform 18">
              <a:extLst>
                <a:ext uri="{FF2B5EF4-FFF2-40B4-BE49-F238E27FC236}">
                  <a16:creationId xmlns:a16="http://schemas.microsoft.com/office/drawing/2014/main" id="{6727F35E-2A1C-46E4-88D8-EAF1FF568D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0338" y="10820400"/>
              <a:ext cx="4376737" cy="4375150"/>
            </a:xfrm>
            <a:custGeom>
              <a:avLst/>
              <a:gdLst>
                <a:gd name="T0" fmla="*/ 477 w 1376"/>
                <a:gd name="T1" fmla="*/ 1360 h 1376"/>
                <a:gd name="T2" fmla="*/ 312 w 1376"/>
                <a:gd name="T3" fmla="*/ 1212 h 1376"/>
                <a:gd name="T4" fmla="*/ 237 w 1376"/>
                <a:gd name="T5" fmla="*/ 1044 h 1376"/>
                <a:gd name="T6" fmla="*/ 64 w 1376"/>
                <a:gd name="T7" fmla="*/ 1013 h 1376"/>
                <a:gd name="T8" fmla="*/ 51 w 1376"/>
                <a:gd name="T9" fmla="*/ 793 h 1376"/>
                <a:gd name="T10" fmla="*/ 117 w 1376"/>
                <a:gd name="T11" fmla="*/ 621 h 1376"/>
                <a:gd name="T12" fmla="*/ 16 w 1376"/>
                <a:gd name="T13" fmla="*/ 476 h 1376"/>
                <a:gd name="T14" fmla="*/ 164 w 1376"/>
                <a:gd name="T15" fmla="*/ 312 h 1376"/>
                <a:gd name="T16" fmla="*/ 332 w 1376"/>
                <a:gd name="T17" fmla="*/ 237 h 1376"/>
                <a:gd name="T18" fmla="*/ 363 w 1376"/>
                <a:gd name="T19" fmla="*/ 63 h 1376"/>
                <a:gd name="T20" fmla="*/ 583 w 1376"/>
                <a:gd name="T21" fmla="*/ 51 h 1376"/>
                <a:gd name="T22" fmla="*/ 755 w 1376"/>
                <a:gd name="T23" fmla="*/ 116 h 1376"/>
                <a:gd name="T24" fmla="*/ 900 w 1376"/>
                <a:gd name="T25" fmla="*/ 16 h 1376"/>
                <a:gd name="T26" fmla="*/ 1064 w 1376"/>
                <a:gd name="T27" fmla="*/ 163 h 1376"/>
                <a:gd name="T28" fmla="*/ 1139 w 1376"/>
                <a:gd name="T29" fmla="*/ 331 h 1376"/>
                <a:gd name="T30" fmla="*/ 1313 w 1376"/>
                <a:gd name="T31" fmla="*/ 362 h 1376"/>
                <a:gd name="T32" fmla="*/ 1360 w 1376"/>
                <a:gd name="T33" fmla="*/ 476 h 1376"/>
                <a:gd name="T34" fmla="*/ 1260 w 1376"/>
                <a:gd name="T35" fmla="*/ 621 h 1376"/>
                <a:gd name="T36" fmla="*/ 1325 w 1376"/>
                <a:gd name="T37" fmla="*/ 793 h 1376"/>
                <a:gd name="T38" fmla="*/ 1313 w 1376"/>
                <a:gd name="T39" fmla="*/ 1013 h 1376"/>
                <a:gd name="T40" fmla="*/ 1139 w 1376"/>
                <a:gd name="T41" fmla="*/ 1044 h 1376"/>
                <a:gd name="T42" fmla="*/ 1064 w 1376"/>
                <a:gd name="T43" fmla="*/ 1212 h 1376"/>
                <a:gd name="T44" fmla="*/ 900 w 1376"/>
                <a:gd name="T45" fmla="*/ 1360 h 1376"/>
                <a:gd name="T46" fmla="*/ 755 w 1376"/>
                <a:gd name="T47" fmla="*/ 1259 h 1376"/>
                <a:gd name="T48" fmla="*/ 583 w 1376"/>
                <a:gd name="T49" fmla="*/ 1325 h 1376"/>
                <a:gd name="T50" fmla="*/ 403 w 1376"/>
                <a:gd name="T51" fmla="*/ 1230 h 1376"/>
                <a:gd name="T52" fmla="*/ 544 w 1376"/>
                <a:gd name="T53" fmla="*/ 1210 h 1376"/>
                <a:gd name="T54" fmla="*/ 748 w 1376"/>
                <a:gd name="T55" fmla="*/ 1167 h 1376"/>
                <a:gd name="T56" fmla="*/ 870 w 1376"/>
                <a:gd name="T57" fmla="*/ 1273 h 1376"/>
                <a:gd name="T58" fmla="*/ 956 w 1376"/>
                <a:gd name="T59" fmla="*/ 1159 h 1376"/>
                <a:gd name="T60" fmla="*/ 1070 w 1376"/>
                <a:gd name="T61" fmla="*/ 985 h 1376"/>
                <a:gd name="T62" fmla="*/ 1230 w 1376"/>
                <a:gd name="T63" fmla="*/ 973 h 1376"/>
                <a:gd name="T64" fmla="*/ 1211 w 1376"/>
                <a:gd name="T65" fmla="*/ 832 h 1376"/>
                <a:gd name="T66" fmla="*/ 1168 w 1376"/>
                <a:gd name="T67" fmla="*/ 628 h 1376"/>
                <a:gd name="T68" fmla="*/ 1274 w 1376"/>
                <a:gd name="T69" fmla="*/ 506 h 1376"/>
                <a:gd name="T70" fmla="*/ 1160 w 1376"/>
                <a:gd name="T71" fmla="*/ 420 h 1376"/>
                <a:gd name="T72" fmla="*/ 986 w 1376"/>
                <a:gd name="T73" fmla="*/ 306 h 1376"/>
                <a:gd name="T74" fmla="*/ 974 w 1376"/>
                <a:gd name="T75" fmla="*/ 146 h 1376"/>
                <a:gd name="T76" fmla="*/ 833 w 1376"/>
                <a:gd name="T77" fmla="*/ 165 h 1376"/>
                <a:gd name="T78" fmla="*/ 629 w 1376"/>
                <a:gd name="T79" fmla="*/ 208 h 1376"/>
                <a:gd name="T80" fmla="*/ 507 w 1376"/>
                <a:gd name="T81" fmla="*/ 102 h 1376"/>
                <a:gd name="T82" fmla="*/ 421 w 1376"/>
                <a:gd name="T83" fmla="*/ 216 h 1376"/>
                <a:gd name="T84" fmla="*/ 307 w 1376"/>
                <a:gd name="T85" fmla="*/ 390 h 1376"/>
                <a:gd name="T86" fmla="*/ 146 w 1376"/>
                <a:gd name="T87" fmla="*/ 402 h 1376"/>
                <a:gd name="T88" fmla="*/ 166 w 1376"/>
                <a:gd name="T89" fmla="*/ 543 h 1376"/>
                <a:gd name="T90" fmla="*/ 209 w 1376"/>
                <a:gd name="T91" fmla="*/ 747 h 1376"/>
                <a:gd name="T92" fmla="*/ 103 w 1376"/>
                <a:gd name="T93" fmla="*/ 869 h 1376"/>
                <a:gd name="T94" fmla="*/ 217 w 1376"/>
                <a:gd name="T95" fmla="*/ 955 h 1376"/>
                <a:gd name="T96" fmla="*/ 391 w 1376"/>
                <a:gd name="T97" fmla="*/ 1069 h 1376"/>
                <a:gd name="T98" fmla="*/ 403 w 1376"/>
                <a:gd name="T99" fmla="*/ 1230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76" h="1376">
                  <a:moveTo>
                    <a:pt x="509" y="1366"/>
                  </a:moveTo>
                  <a:cubicBezTo>
                    <a:pt x="498" y="1366"/>
                    <a:pt x="487" y="1364"/>
                    <a:pt x="477" y="1360"/>
                  </a:cubicBezTo>
                  <a:cubicBezTo>
                    <a:pt x="363" y="1312"/>
                    <a:pt x="363" y="1312"/>
                    <a:pt x="363" y="1312"/>
                  </a:cubicBezTo>
                  <a:cubicBezTo>
                    <a:pt x="324" y="1296"/>
                    <a:pt x="302" y="1253"/>
                    <a:pt x="312" y="1212"/>
                  </a:cubicBezTo>
                  <a:cubicBezTo>
                    <a:pt x="319" y="1188"/>
                    <a:pt x="325" y="1163"/>
                    <a:pt x="332" y="1139"/>
                  </a:cubicBezTo>
                  <a:cubicBezTo>
                    <a:pt x="297" y="1111"/>
                    <a:pt x="265" y="1079"/>
                    <a:pt x="237" y="1044"/>
                  </a:cubicBezTo>
                  <a:cubicBezTo>
                    <a:pt x="213" y="1051"/>
                    <a:pt x="188" y="1057"/>
                    <a:pt x="164" y="1064"/>
                  </a:cubicBezTo>
                  <a:cubicBezTo>
                    <a:pt x="123" y="1074"/>
                    <a:pt x="80" y="1052"/>
                    <a:pt x="64" y="1013"/>
                  </a:cubicBezTo>
                  <a:cubicBezTo>
                    <a:pt x="16" y="899"/>
                    <a:pt x="16" y="899"/>
                    <a:pt x="16" y="899"/>
                  </a:cubicBezTo>
                  <a:cubicBezTo>
                    <a:pt x="0" y="860"/>
                    <a:pt x="15" y="815"/>
                    <a:pt x="51" y="793"/>
                  </a:cubicBezTo>
                  <a:cubicBezTo>
                    <a:pt x="73" y="780"/>
                    <a:pt x="95" y="767"/>
                    <a:pt x="117" y="754"/>
                  </a:cubicBezTo>
                  <a:cubicBezTo>
                    <a:pt x="112" y="710"/>
                    <a:pt x="112" y="665"/>
                    <a:pt x="117" y="621"/>
                  </a:cubicBezTo>
                  <a:cubicBezTo>
                    <a:pt x="95" y="608"/>
                    <a:pt x="73" y="595"/>
                    <a:pt x="51" y="582"/>
                  </a:cubicBezTo>
                  <a:cubicBezTo>
                    <a:pt x="15" y="561"/>
                    <a:pt x="0" y="515"/>
                    <a:pt x="16" y="476"/>
                  </a:cubicBezTo>
                  <a:cubicBezTo>
                    <a:pt x="64" y="362"/>
                    <a:pt x="64" y="362"/>
                    <a:pt x="64" y="362"/>
                  </a:cubicBezTo>
                  <a:cubicBezTo>
                    <a:pt x="80" y="323"/>
                    <a:pt x="123" y="301"/>
                    <a:pt x="164" y="312"/>
                  </a:cubicBezTo>
                  <a:cubicBezTo>
                    <a:pt x="188" y="318"/>
                    <a:pt x="213" y="324"/>
                    <a:pt x="237" y="331"/>
                  </a:cubicBezTo>
                  <a:cubicBezTo>
                    <a:pt x="265" y="296"/>
                    <a:pt x="297" y="264"/>
                    <a:pt x="332" y="237"/>
                  </a:cubicBezTo>
                  <a:cubicBezTo>
                    <a:pt x="325" y="212"/>
                    <a:pt x="319" y="187"/>
                    <a:pt x="312" y="163"/>
                  </a:cubicBezTo>
                  <a:cubicBezTo>
                    <a:pt x="302" y="122"/>
                    <a:pt x="324" y="79"/>
                    <a:pt x="363" y="63"/>
                  </a:cubicBezTo>
                  <a:cubicBezTo>
                    <a:pt x="477" y="16"/>
                    <a:pt x="477" y="16"/>
                    <a:pt x="477" y="16"/>
                  </a:cubicBezTo>
                  <a:cubicBezTo>
                    <a:pt x="516" y="0"/>
                    <a:pt x="561" y="15"/>
                    <a:pt x="583" y="51"/>
                  </a:cubicBezTo>
                  <a:cubicBezTo>
                    <a:pt x="596" y="72"/>
                    <a:pt x="609" y="94"/>
                    <a:pt x="622" y="116"/>
                  </a:cubicBezTo>
                  <a:cubicBezTo>
                    <a:pt x="666" y="111"/>
                    <a:pt x="711" y="111"/>
                    <a:pt x="755" y="116"/>
                  </a:cubicBezTo>
                  <a:cubicBezTo>
                    <a:pt x="768" y="94"/>
                    <a:pt x="781" y="72"/>
                    <a:pt x="794" y="51"/>
                  </a:cubicBezTo>
                  <a:cubicBezTo>
                    <a:pt x="815" y="15"/>
                    <a:pt x="861" y="0"/>
                    <a:pt x="900" y="16"/>
                  </a:cubicBezTo>
                  <a:cubicBezTo>
                    <a:pt x="1014" y="63"/>
                    <a:pt x="1014" y="63"/>
                    <a:pt x="1014" y="63"/>
                  </a:cubicBezTo>
                  <a:cubicBezTo>
                    <a:pt x="1053" y="79"/>
                    <a:pt x="1075" y="122"/>
                    <a:pt x="1064" y="163"/>
                  </a:cubicBezTo>
                  <a:cubicBezTo>
                    <a:pt x="1058" y="187"/>
                    <a:pt x="1052" y="212"/>
                    <a:pt x="1045" y="237"/>
                  </a:cubicBezTo>
                  <a:cubicBezTo>
                    <a:pt x="1080" y="264"/>
                    <a:pt x="1112" y="296"/>
                    <a:pt x="1139" y="331"/>
                  </a:cubicBezTo>
                  <a:cubicBezTo>
                    <a:pt x="1164" y="324"/>
                    <a:pt x="1189" y="318"/>
                    <a:pt x="1213" y="312"/>
                  </a:cubicBezTo>
                  <a:cubicBezTo>
                    <a:pt x="1254" y="301"/>
                    <a:pt x="1297" y="323"/>
                    <a:pt x="1313" y="362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76" y="515"/>
                    <a:pt x="1361" y="561"/>
                    <a:pt x="1325" y="582"/>
                  </a:cubicBezTo>
                  <a:cubicBezTo>
                    <a:pt x="1304" y="595"/>
                    <a:pt x="1282" y="608"/>
                    <a:pt x="1260" y="621"/>
                  </a:cubicBezTo>
                  <a:cubicBezTo>
                    <a:pt x="1265" y="665"/>
                    <a:pt x="1265" y="710"/>
                    <a:pt x="1260" y="754"/>
                  </a:cubicBezTo>
                  <a:cubicBezTo>
                    <a:pt x="1282" y="767"/>
                    <a:pt x="1304" y="780"/>
                    <a:pt x="1325" y="793"/>
                  </a:cubicBezTo>
                  <a:cubicBezTo>
                    <a:pt x="1361" y="815"/>
                    <a:pt x="1376" y="860"/>
                    <a:pt x="1360" y="899"/>
                  </a:cubicBezTo>
                  <a:cubicBezTo>
                    <a:pt x="1313" y="1013"/>
                    <a:pt x="1313" y="1013"/>
                    <a:pt x="1313" y="1013"/>
                  </a:cubicBezTo>
                  <a:cubicBezTo>
                    <a:pt x="1297" y="1052"/>
                    <a:pt x="1254" y="1074"/>
                    <a:pt x="1213" y="1064"/>
                  </a:cubicBezTo>
                  <a:cubicBezTo>
                    <a:pt x="1189" y="1057"/>
                    <a:pt x="1164" y="1051"/>
                    <a:pt x="1139" y="1044"/>
                  </a:cubicBezTo>
                  <a:cubicBezTo>
                    <a:pt x="1112" y="1079"/>
                    <a:pt x="1080" y="1111"/>
                    <a:pt x="1045" y="1139"/>
                  </a:cubicBezTo>
                  <a:cubicBezTo>
                    <a:pt x="1052" y="1164"/>
                    <a:pt x="1058" y="1188"/>
                    <a:pt x="1064" y="1212"/>
                  </a:cubicBezTo>
                  <a:cubicBezTo>
                    <a:pt x="1075" y="1253"/>
                    <a:pt x="1053" y="1296"/>
                    <a:pt x="1014" y="1312"/>
                  </a:cubicBezTo>
                  <a:cubicBezTo>
                    <a:pt x="900" y="1360"/>
                    <a:pt x="900" y="1360"/>
                    <a:pt x="900" y="1360"/>
                  </a:cubicBezTo>
                  <a:cubicBezTo>
                    <a:pt x="861" y="1376"/>
                    <a:pt x="815" y="1361"/>
                    <a:pt x="794" y="1325"/>
                  </a:cubicBezTo>
                  <a:cubicBezTo>
                    <a:pt x="781" y="1303"/>
                    <a:pt x="768" y="1281"/>
                    <a:pt x="755" y="1259"/>
                  </a:cubicBezTo>
                  <a:cubicBezTo>
                    <a:pt x="711" y="1264"/>
                    <a:pt x="666" y="1264"/>
                    <a:pt x="622" y="1259"/>
                  </a:cubicBezTo>
                  <a:cubicBezTo>
                    <a:pt x="609" y="1281"/>
                    <a:pt x="596" y="1303"/>
                    <a:pt x="583" y="1325"/>
                  </a:cubicBezTo>
                  <a:cubicBezTo>
                    <a:pt x="567" y="1351"/>
                    <a:pt x="539" y="1366"/>
                    <a:pt x="509" y="1366"/>
                  </a:cubicBezTo>
                  <a:close/>
                  <a:moveTo>
                    <a:pt x="403" y="1230"/>
                  </a:moveTo>
                  <a:cubicBezTo>
                    <a:pt x="507" y="1273"/>
                    <a:pt x="507" y="1273"/>
                    <a:pt x="507" y="1273"/>
                  </a:cubicBezTo>
                  <a:cubicBezTo>
                    <a:pt x="519" y="1252"/>
                    <a:pt x="532" y="1231"/>
                    <a:pt x="544" y="1210"/>
                  </a:cubicBezTo>
                  <a:cubicBezTo>
                    <a:pt x="562" y="1180"/>
                    <a:pt x="595" y="1163"/>
                    <a:pt x="629" y="1167"/>
                  </a:cubicBezTo>
                  <a:cubicBezTo>
                    <a:pt x="669" y="1172"/>
                    <a:pt x="708" y="1172"/>
                    <a:pt x="748" y="1167"/>
                  </a:cubicBezTo>
                  <a:cubicBezTo>
                    <a:pt x="782" y="1163"/>
                    <a:pt x="815" y="1180"/>
                    <a:pt x="833" y="1210"/>
                  </a:cubicBezTo>
                  <a:cubicBezTo>
                    <a:pt x="845" y="1231"/>
                    <a:pt x="857" y="1252"/>
                    <a:pt x="870" y="1273"/>
                  </a:cubicBezTo>
                  <a:cubicBezTo>
                    <a:pt x="974" y="1230"/>
                    <a:pt x="974" y="1230"/>
                    <a:pt x="974" y="1230"/>
                  </a:cubicBezTo>
                  <a:cubicBezTo>
                    <a:pt x="968" y="1206"/>
                    <a:pt x="962" y="1183"/>
                    <a:pt x="956" y="1159"/>
                  </a:cubicBezTo>
                  <a:cubicBezTo>
                    <a:pt x="947" y="1125"/>
                    <a:pt x="958" y="1090"/>
                    <a:pt x="986" y="1069"/>
                  </a:cubicBezTo>
                  <a:cubicBezTo>
                    <a:pt x="1017" y="1044"/>
                    <a:pt x="1045" y="1016"/>
                    <a:pt x="1070" y="985"/>
                  </a:cubicBezTo>
                  <a:cubicBezTo>
                    <a:pt x="1091" y="958"/>
                    <a:pt x="1126" y="946"/>
                    <a:pt x="1160" y="955"/>
                  </a:cubicBezTo>
                  <a:cubicBezTo>
                    <a:pt x="1183" y="961"/>
                    <a:pt x="1207" y="967"/>
                    <a:pt x="1230" y="973"/>
                  </a:cubicBezTo>
                  <a:cubicBezTo>
                    <a:pt x="1274" y="869"/>
                    <a:pt x="1274" y="869"/>
                    <a:pt x="1274" y="869"/>
                  </a:cubicBezTo>
                  <a:cubicBezTo>
                    <a:pt x="1253" y="856"/>
                    <a:pt x="1232" y="844"/>
                    <a:pt x="1211" y="832"/>
                  </a:cubicBezTo>
                  <a:cubicBezTo>
                    <a:pt x="1181" y="814"/>
                    <a:pt x="1164" y="781"/>
                    <a:pt x="1168" y="747"/>
                  </a:cubicBezTo>
                  <a:cubicBezTo>
                    <a:pt x="1173" y="707"/>
                    <a:pt x="1173" y="668"/>
                    <a:pt x="1168" y="628"/>
                  </a:cubicBezTo>
                  <a:cubicBezTo>
                    <a:pt x="1164" y="594"/>
                    <a:pt x="1181" y="561"/>
                    <a:pt x="1211" y="543"/>
                  </a:cubicBezTo>
                  <a:cubicBezTo>
                    <a:pt x="1232" y="531"/>
                    <a:pt x="1253" y="519"/>
                    <a:pt x="1274" y="506"/>
                  </a:cubicBezTo>
                  <a:cubicBezTo>
                    <a:pt x="1230" y="402"/>
                    <a:pt x="1230" y="402"/>
                    <a:pt x="1230" y="402"/>
                  </a:cubicBezTo>
                  <a:cubicBezTo>
                    <a:pt x="1207" y="408"/>
                    <a:pt x="1183" y="414"/>
                    <a:pt x="1160" y="420"/>
                  </a:cubicBezTo>
                  <a:cubicBezTo>
                    <a:pt x="1126" y="429"/>
                    <a:pt x="1091" y="418"/>
                    <a:pt x="1070" y="390"/>
                  </a:cubicBezTo>
                  <a:cubicBezTo>
                    <a:pt x="1045" y="359"/>
                    <a:pt x="1017" y="331"/>
                    <a:pt x="986" y="306"/>
                  </a:cubicBezTo>
                  <a:cubicBezTo>
                    <a:pt x="958" y="285"/>
                    <a:pt x="947" y="250"/>
                    <a:pt x="956" y="216"/>
                  </a:cubicBezTo>
                  <a:cubicBezTo>
                    <a:pt x="962" y="193"/>
                    <a:pt x="968" y="169"/>
                    <a:pt x="974" y="146"/>
                  </a:cubicBezTo>
                  <a:cubicBezTo>
                    <a:pt x="870" y="102"/>
                    <a:pt x="870" y="102"/>
                    <a:pt x="870" y="102"/>
                  </a:cubicBezTo>
                  <a:cubicBezTo>
                    <a:pt x="857" y="123"/>
                    <a:pt x="845" y="144"/>
                    <a:pt x="833" y="165"/>
                  </a:cubicBezTo>
                  <a:cubicBezTo>
                    <a:pt x="815" y="195"/>
                    <a:pt x="782" y="212"/>
                    <a:pt x="748" y="208"/>
                  </a:cubicBezTo>
                  <a:cubicBezTo>
                    <a:pt x="708" y="203"/>
                    <a:pt x="668" y="203"/>
                    <a:pt x="629" y="208"/>
                  </a:cubicBezTo>
                  <a:cubicBezTo>
                    <a:pt x="595" y="212"/>
                    <a:pt x="561" y="195"/>
                    <a:pt x="544" y="165"/>
                  </a:cubicBezTo>
                  <a:cubicBezTo>
                    <a:pt x="532" y="144"/>
                    <a:pt x="519" y="123"/>
                    <a:pt x="507" y="102"/>
                  </a:cubicBezTo>
                  <a:cubicBezTo>
                    <a:pt x="403" y="146"/>
                    <a:pt x="403" y="146"/>
                    <a:pt x="403" y="146"/>
                  </a:cubicBezTo>
                  <a:cubicBezTo>
                    <a:pt x="409" y="169"/>
                    <a:pt x="415" y="193"/>
                    <a:pt x="421" y="216"/>
                  </a:cubicBezTo>
                  <a:cubicBezTo>
                    <a:pt x="430" y="250"/>
                    <a:pt x="418" y="285"/>
                    <a:pt x="391" y="306"/>
                  </a:cubicBezTo>
                  <a:cubicBezTo>
                    <a:pt x="360" y="331"/>
                    <a:pt x="332" y="359"/>
                    <a:pt x="307" y="390"/>
                  </a:cubicBezTo>
                  <a:cubicBezTo>
                    <a:pt x="286" y="418"/>
                    <a:pt x="251" y="429"/>
                    <a:pt x="217" y="420"/>
                  </a:cubicBezTo>
                  <a:cubicBezTo>
                    <a:pt x="193" y="414"/>
                    <a:pt x="170" y="408"/>
                    <a:pt x="146" y="402"/>
                  </a:cubicBezTo>
                  <a:cubicBezTo>
                    <a:pt x="103" y="506"/>
                    <a:pt x="103" y="506"/>
                    <a:pt x="103" y="506"/>
                  </a:cubicBezTo>
                  <a:cubicBezTo>
                    <a:pt x="124" y="519"/>
                    <a:pt x="145" y="531"/>
                    <a:pt x="166" y="543"/>
                  </a:cubicBezTo>
                  <a:cubicBezTo>
                    <a:pt x="196" y="561"/>
                    <a:pt x="213" y="594"/>
                    <a:pt x="209" y="628"/>
                  </a:cubicBezTo>
                  <a:cubicBezTo>
                    <a:pt x="204" y="668"/>
                    <a:pt x="204" y="708"/>
                    <a:pt x="209" y="747"/>
                  </a:cubicBezTo>
                  <a:cubicBezTo>
                    <a:pt x="213" y="781"/>
                    <a:pt x="196" y="815"/>
                    <a:pt x="166" y="832"/>
                  </a:cubicBezTo>
                  <a:cubicBezTo>
                    <a:pt x="145" y="844"/>
                    <a:pt x="124" y="856"/>
                    <a:pt x="103" y="869"/>
                  </a:cubicBezTo>
                  <a:cubicBezTo>
                    <a:pt x="146" y="973"/>
                    <a:pt x="146" y="973"/>
                    <a:pt x="146" y="973"/>
                  </a:cubicBezTo>
                  <a:cubicBezTo>
                    <a:pt x="170" y="968"/>
                    <a:pt x="193" y="961"/>
                    <a:pt x="217" y="955"/>
                  </a:cubicBezTo>
                  <a:cubicBezTo>
                    <a:pt x="251" y="946"/>
                    <a:pt x="286" y="958"/>
                    <a:pt x="307" y="985"/>
                  </a:cubicBezTo>
                  <a:cubicBezTo>
                    <a:pt x="332" y="1016"/>
                    <a:pt x="360" y="1044"/>
                    <a:pt x="391" y="1069"/>
                  </a:cubicBezTo>
                  <a:cubicBezTo>
                    <a:pt x="418" y="1090"/>
                    <a:pt x="430" y="1125"/>
                    <a:pt x="421" y="1159"/>
                  </a:cubicBezTo>
                  <a:cubicBezTo>
                    <a:pt x="415" y="1183"/>
                    <a:pt x="409" y="1206"/>
                    <a:pt x="403" y="12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reeform 19">
              <a:extLst>
                <a:ext uri="{FF2B5EF4-FFF2-40B4-BE49-F238E27FC236}">
                  <a16:creationId xmlns:a16="http://schemas.microsoft.com/office/drawing/2014/main" id="{DF20D24B-37D4-4469-BA9A-1FFA7724FD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2375" y="11879263"/>
              <a:ext cx="2255837" cy="2120900"/>
            </a:xfrm>
            <a:custGeom>
              <a:avLst/>
              <a:gdLst>
                <a:gd name="T0" fmla="*/ 354 w 709"/>
                <a:gd name="T1" fmla="*/ 667 h 667"/>
                <a:gd name="T2" fmla="*/ 235 w 709"/>
                <a:gd name="T3" fmla="*/ 643 h 667"/>
                <a:gd name="T4" fmla="*/ 66 w 709"/>
                <a:gd name="T5" fmla="*/ 474 h 667"/>
                <a:gd name="T6" fmla="*/ 235 w 709"/>
                <a:gd name="T7" fmla="*/ 66 h 667"/>
                <a:gd name="T8" fmla="*/ 643 w 709"/>
                <a:gd name="T9" fmla="*/ 235 h 667"/>
                <a:gd name="T10" fmla="*/ 643 w 709"/>
                <a:gd name="T11" fmla="*/ 235 h 667"/>
                <a:gd name="T12" fmla="*/ 474 w 709"/>
                <a:gd name="T13" fmla="*/ 643 h 667"/>
                <a:gd name="T14" fmla="*/ 354 w 709"/>
                <a:gd name="T15" fmla="*/ 667 h 667"/>
                <a:gd name="T16" fmla="*/ 354 w 709"/>
                <a:gd name="T17" fmla="*/ 134 h 667"/>
                <a:gd name="T18" fmla="*/ 270 w 709"/>
                <a:gd name="T19" fmla="*/ 151 h 667"/>
                <a:gd name="T20" fmla="*/ 150 w 709"/>
                <a:gd name="T21" fmla="*/ 439 h 667"/>
                <a:gd name="T22" fmla="*/ 270 w 709"/>
                <a:gd name="T23" fmla="*/ 559 h 667"/>
                <a:gd name="T24" fmla="*/ 439 w 709"/>
                <a:gd name="T25" fmla="*/ 559 h 667"/>
                <a:gd name="T26" fmla="*/ 558 w 709"/>
                <a:gd name="T27" fmla="*/ 270 h 667"/>
                <a:gd name="T28" fmla="*/ 354 w 709"/>
                <a:gd name="T29" fmla="*/ 134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667">
                  <a:moveTo>
                    <a:pt x="354" y="667"/>
                  </a:moveTo>
                  <a:cubicBezTo>
                    <a:pt x="314" y="667"/>
                    <a:pt x="273" y="659"/>
                    <a:pt x="235" y="643"/>
                  </a:cubicBezTo>
                  <a:cubicBezTo>
                    <a:pt x="158" y="611"/>
                    <a:pt x="98" y="551"/>
                    <a:pt x="66" y="474"/>
                  </a:cubicBezTo>
                  <a:cubicBezTo>
                    <a:pt x="0" y="315"/>
                    <a:pt x="76" y="132"/>
                    <a:pt x="235" y="66"/>
                  </a:cubicBezTo>
                  <a:cubicBezTo>
                    <a:pt x="394" y="0"/>
                    <a:pt x="577" y="76"/>
                    <a:pt x="643" y="235"/>
                  </a:cubicBezTo>
                  <a:cubicBezTo>
                    <a:pt x="643" y="235"/>
                    <a:pt x="643" y="235"/>
                    <a:pt x="643" y="235"/>
                  </a:cubicBezTo>
                  <a:cubicBezTo>
                    <a:pt x="709" y="394"/>
                    <a:pt x="633" y="577"/>
                    <a:pt x="474" y="643"/>
                  </a:cubicBezTo>
                  <a:cubicBezTo>
                    <a:pt x="435" y="659"/>
                    <a:pt x="395" y="667"/>
                    <a:pt x="354" y="667"/>
                  </a:cubicBezTo>
                  <a:close/>
                  <a:moveTo>
                    <a:pt x="354" y="134"/>
                  </a:moveTo>
                  <a:cubicBezTo>
                    <a:pt x="326" y="134"/>
                    <a:pt x="297" y="139"/>
                    <a:pt x="270" y="151"/>
                  </a:cubicBezTo>
                  <a:cubicBezTo>
                    <a:pt x="157" y="197"/>
                    <a:pt x="104" y="327"/>
                    <a:pt x="150" y="439"/>
                  </a:cubicBezTo>
                  <a:cubicBezTo>
                    <a:pt x="173" y="494"/>
                    <a:pt x="215" y="536"/>
                    <a:pt x="270" y="559"/>
                  </a:cubicBezTo>
                  <a:cubicBezTo>
                    <a:pt x="324" y="581"/>
                    <a:pt x="384" y="581"/>
                    <a:pt x="439" y="559"/>
                  </a:cubicBezTo>
                  <a:cubicBezTo>
                    <a:pt x="551" y="512"/>
                    <a:pt x="605" y="383"/>
                    <a:pt x="558" y="270"/>
                  </a:cubicBezTo>
                  <a:cubicBezTo>
                    <a:pt x="523" y="185"/>
                    <a:pt x="441" y="134"/>
                    <a:pt x="354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reeform 20">
              <a:extLst>
                <a:ext uri="{FF2B5EF4-FFF2-40B4-BE49-F238E27FC236}">
                  <a16:creationId xmlns:a16="http://schemas.microsoft.com/office/drawing/2014/main" id="{23D629DD-4175-465B-9807-28E3A4F35A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4075" y="8651875"/>
              <a:ext cx="3311525" cy="3309938"/>
            </a:xfrm>
            <a:custGeom>
              <a:avLst/>
              <a:gdLst>
                <a:gd name="T0" fmla="*/ 476 w 1041"/>
                <a:gd name="T1" fmla="*/ 1041 h 1041"/>
                <a:gd name="T2" fmla="*/ 397 w 1041"/>
                <a:gd name="T3" fmla="*/ 930 h 1041"/>
                <a:gd name="T4" fmla="*/ 279 w 1041"/>
                <a:gd name="T5" fmla="*/ 927 h 1041"/>
                <a:gd name="T6" fmla="*/ 121 w 1041"/>
                <a:gd name="T7" fmla="*/ 857 h 1041"/>
                <a:gd name="T8" fmla="*/ 143 w 1041"/>
                <a:gd name="T9" fmla="*/ 723 h 1041"/>
                <a:gd name="T10" fmla="*/ 62 w 1041"/>
                <a:gd name="T11" fmla="*/ 637 h 1041"/>
                <a:gd name="T12" fmla="*/ 0 w 1041"/>
                <a:gd name="T13" fmla="*/ 476 h 1041"/>
                <a:gd name="T14" fmla="*/ 111 w 1041"/>
                <a:gd name="T15" fmla="*/ 397 h 1041"/>
                <a:gd name="T16" fmla="*/ 114 w 1041"/>
                <a:gd name="T17" fmla="*/ 279 h 1041"/>
                <a:gd name="T18" fmla="*/ 184 w 1041"/>
                <a:gd name="T19" fmla="*/ 121 h 1041"/>
                <a:gd name="T20" fmla="*/ 318 w 1041"/>
                <a:gd name="T21" fmla="*/ 143 h 1041"/>
                <a:gd name="T22" fmla="*/ 404 w 1041"/>
                <a:gd name="T23" fmla="*/ 62 h 1041"/>
                <a:gd name="T24" fmla="*/ 565 w 1041"/>
                <a:gd name="T25" fmla="*/ 0 h 1041"/>
                <a:gd name="T26" fmla="*/ 644 w 1041"/>
                <a:gd name="T27" fmla="*/ 110 h 1041"/>
                <a:gd name="T28" fmla="*/ 762 w 1041"/>
                <a:gd name="T29" fmla="*/ 114 h 1041"/>
                <a:gd name="T30" fmla="*/ 920 w 1041"/>
                <a:gd name="T31" fmla="*/ 184 h 1041"/>
                <a:gd name="T32" fmla="*/ 898 w 1041"/>
                <a:gd name="T33" fmla="*/ 318 h 1041"/>
                <a:gd name="T34" fmla="*/ 979 w 1041"/>
                <a:gd name="T35" fmla="*/ 404 h 1041"/>
                <a:gd name="T36" fmla="*/ 1041 w 1041"/>
                <a:gd name="T37" fmla="*/ 565 h 1041"/>
                <a:gd name="T38" fmla="*/ 931 w 1041"/>
                <a:gd name="T39" fmla="*/ 644 h 1041"/>
                <a:gd name="T40" fmla="*/ 927 w 1041"/>
                <a:gd name="T41" fmla="*/ 762 h 1041"/>
                <a:gd name="T42" fmla="*/ 857 w 1041"/>
                <a:gd name="T43" fmla="*/ 920 h 1041"/>
                <a:gd name="T44" fmla="*/ 723 w 1041"/>
                <a:gd name="T45" fmla="*/ 898 h 1041"/>
                <a:gd name="T46" fmla="*/ 637 w 1041"/>
                <a:gd name="T47" fmla="*/ 979 h 1041"/>
                <a:gd name="T48" fmla="*/ 488 w 1041"/>
                <a:gd name="T49" fmla="*/ 954 h 1041"/>
                <a:gd name="T50" fmla="*/ 559 w 1041"/>
                <a:gd name="T51" fmla="*/ 910 h 1041"/>
                <a:gd name="T52" fmla="*/ 689 w 1041"/>
                <a:gd name="T53" fmla="*/ 817 h 1041"/>
                <a:gd name="T54" fmla="*/ 804 w 1041"/>
                <a:gd name="T55" fmla="*/ 849 h 1041"/>
                <a:gd name="T56" fmla="*/ 823 w 1041"/>
                <a:gd name="T57" fmla="*/ 769 h 1041"/>
                <a:gd name="T58" fmla="*/ 850 w 1041"/>
                <a:gd name="T59" fmla="*/ 611 h 1041"/>
                <a:gd name="T60" fmla="*/ 954 w 1041"/>
                <a:gd name="T61" fmla="*/ 553 h 1041"/>
                <a:gd name="T62" fmla="*/ 910 w 1041"/>
                <a:gd name="T63" fmla="*/ 482 h 1041"/>
                <a:gd name="T64" fmla="*/ 817 w 1041"/>
                <a:gd name="T65" fmla="*/ 352 h 1041"/>
                <a:gd name="T66" fmla="*/ 850 w 1041"/>
                <a:gd name="T67" fmla="*/ 237 h 1041"/>
                <a:gd name="T68" fmla="*/ 769 w 1041"/>
                <a:gd name="T69" fmla="*/ 218 h 1041"/>
                <a:gd name="T70" fmla="*/ 612 w 1041"/>
                <a:gd name="T71" fmla="*/ 191 h 1041"/>
                <a:gd name="T72" fmla="*/ 553 w 1041"/>
                <a:gd name="T73" fmla="*/ 87 h 1041"/>
                <a:gd name="T74" fmla="*/ 482 w 1041"/>
                <a:gd name="T75" fmla="*/ 131 h 1041"/>
                <a:gd name="T76" fmla="*/ 353 w 1041"/>
                <a:gd name="T77" fmla="*/ 224 h 1041"/>
                <a:gd name="T78" fmla="*/ 237 w 1041"/>
                <a:gd name="T79" fmla="*/ 191 h 1041"/>
                <a:gd name="T80" fmla="*/ 218 w 1041"/>
                <a:gd name="T81" fmla="*/ 272 h 1041"/>
                <a:gd name="T82" fmla="*/ 192 w 1041"/>
                <a:gd name="T83" fmla="*/ 429 h 1041"/>
                <a:gd name="T84" fmla="*/ 87 w 1041"/>
                <a:gd name="T85" fmla="*/ 488 h 1041"/>
                <a:gd name="T86" fmla="*/ 131 w 1041"/>
                <a:gd name="T87" fmla="*/ 559 h 1041"/>
                <a:gd name="T88" fmla="*/ 224 w 1041"/>
                <a:gd name="T89" fmla="*/ 688 h 1041"/>
                <a:gd name="T90" fmla="*/ 192 w 1041"/>
                <a:gd name="T91" fmla="*/ 804 h 1041"/>
                <a:gd name="T92" fmla="*/ 272 w 1041"/>
                <a:gd name="T93" fmla="*/ 823 h 1041"/>
                <a:gd name="T94" fmla="*/ 430 w 1041"/>
                <a:gd name="T95" fmla="*/ 849 h 1041"/>
                <a:gd name="T96" fmla="*/ 488 w 1041"/>
                <a:gd name="T97" fmla="*/ 954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1" h="1041">
                  <a:moveTo>
                    <a:pt x="565" y="1041"/>
                  </a:moveTo>
                  <a:cubicBezTo>
                    <a:pt x="476" y="1041"/>
                    <a:pt x="476" y="1041"/>
                    <a:pt x="476" y="1041"/>
                  </a:cubicBezTo>
                  <a:cubicBezTo>
                    <a:pt x="440" y="1041"/>
                    <a:pt x="409" y="1014"/>
                    <a:pt x="404" y="979"/>
                  </a:cubicBezTo>
                  <a:cubicBezTo>
                    <a:pt x="402" y="963"/>
                    <a:pt x="399" y="947"/>
                    <a:pt x="397" y="930"/>
                  </a:cubicBezTo>
                  <a:cubicBezTo>
                    <a:pt x="370" y="922"/>
                    <a:pt x="343" y="911"/>
                    <a:pt x="318" y="898"/>
                  </a:cubicBezTo>
                  <a:cubicBezTo>
                    <a:pt x="305" y="907"/>
                    <a:pt x="292" y="917"/>
                    <a:pt x="279" y="927"/>
                  </a:cubicBezTo>
                  <a:cubicBezTo>
                    <a:pt x="250" y="948"/>
                    <a:pt x="210" y="945"/>
                    <a:pt x="184" y="920"/>
                  </a:cubicBezTo>
                  <a:cubicBezTo>
                    <a:pt x="121" y="857"/>
                    <a:pt x="121" y="857"/>
                    <a:pt x="121" y="857"/>
                  </a:cubicBezTo>
                  <a:cubicBezTo>
                    <a:pt x="96" y="831"/>
                    <a:pt x="93" y="791"/>
                    <a:pt x="114" y="762"/>
                  </a:cubicBezTo>
                  <a:cubicBezTo>
                    <a:pt x="124" y="749"/>
                    <a:pt x="133" y="736"/>
                    <a:pt x="143" y="723"/>
                  </a:cubicBezTo>
                  <a:cubicBezTo>
                    <a:pt x="130" y="698"/>
                    <a:pt x="119" y="671"/>
                    <a:pt x="111" y="644"/>
                  </a:cubicBezTo>
                  <a:cubicBezTo>
                    <a:pt x="94" y="642"/>
                    <a:pt x="78" y="639"/>
                    <a:pt x="62" y="637"/>
                  </a:cubicBezTo>
                  <a:cubicBezTo>
                    <a:pt x="27" y="632"/>
                    <a:pt x="0" y="601"/>
                    <a:pt x="0" y="565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40"/>
                    <a:pt x="27" y="409"/>
                    <a:pt x="62" y="404"/>
                  </a:cubicBezTo>
                  <a:cubicBezTo>
                    <a:pt x="78" y="401"/>
                    <a:pt x="94" y="399"/>
                    <a:pt x="111" y="397"/>
                  </a:cubicBezTo>
                  <a:cubicBezTo>
                    <a:pt x="119" y="369"/>
                    <a:pt x="130" y="343"/>
                    <a:pt x="143" y="318"/>
                  </a:cubicBezTo>
                  <a:cubicBezTo>
                    <a:pt x="133" y="305"/>
                    <a:pt x="124" y="291"/>
                    <a:pt x="114" y="279"/>
                  </a:cubicBezTo>
                  <a:cubicBezTo>
                    <a:pt x="93" y="250"/>
                    <a:pt x="96" y="209"/>
                    <a:pt x="121" y="184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210" y="96"/>
                    <a:pt x="250" y="92"/>
                    <a:pt x="279" y="114"/>
                  </a:cubicBezTo>
                  <a:cubicBezTo>
                    <a:pt x="292" y="123"/>
                    <a:pt x="305" y="133"/>
                    <a:pt x="318" y="143"/>
                  </a:cubicBezTo>
                  <a:cubicBezTo>
                    <a:pt x="343" y="129"/>
                    <a:pt x="370" y="118"/>
                    <a:pt x="397" y="110"/>
                  </a:cubicBezTo>
                  <a:cubicBezTo>
                    <a:pt x="399" y="94"/>
                    <a:pt x="402" y="78"/>
                    <a:pt x="404" y="62"/>
                  </a:cubicBezTo>
                  <a:cubicBezTo>
                    <a:pt x="409" y="27"/>
                    <a:pt x="440" y="0"/>
                    <a:pt x="476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601" y="0"/>
                    <a:pt x="632" y="27"/>
                    <a:pt x="637" y="62"/>
                  </a:cubicBezTo>
                  <a:cubicBezTo>
                    <a:pt x="640" y="78"/>
                    <a:pt x="642" y="94"/>
                    <a:pt x="644" y="110"/>
                  </a:cubicBezTo>
                  <a:cubicBezTo>
                    <a:pt x="672" y="118"/>
                    <a:pt x="698" y="129"/>
                    <a:pt x="723" y="143"/>
                  </a:cubicBezTo>
                  <a:cubicBezTo>
                    <a:pt x="736" y="133"/>
                    <a:pt x="750" y="123"/>
                    <a:pt x="762" y="114"/>
                  </a:cubicBezTo>
                  <a:cubicBezTo>
                    <a:pt x="791" y="92"/>
                    <a:pt x="832" y="96"/>
                    <a:pt x="857" y="121"/>
                  </a:cubicBezTo>
                  <a:cubicBezTo>
                    <a:pt x="920" y="184"/>
                    <a:pt x="920" y="184"/>
                    <a:pt x="920" y="184"/>
                  </a:cubicBezTo>
                  <a:cubicBezTo>
                    <a:pt x="945" y="209"/>
                    <a:pt x="949" y="250"/>
                    <a:pt x="927" y="278"/>
                  </a:cubicBezTo>
                  <a:cubicBezTo>
                    <a:pt x="918" y="291"/>
                    <a:pt x="908" y="305"/>
                    <a:pt x="898" y="318"/>
                  </a:cubicBezTo>
                  <a:cubicBezTo>
                    <a:pt x="912" y="343"/>
                    <a:pt x="923" y="369"/>
                    <a:pt x="931" y="397"/>
                  </a:cubicBezTo>
                  <a:cubicBezTo>
                    <a:pt x="947" y="399"/>
                    <a:pt x="963" y="401"/>
                    <a:pt x="979" y="404"/>
                  </a:cubicBezTo>
                  <a:cubicBezTo>
                    <a:pt x="1014" y="409"/>
                    <a:pt x="1041" y="440"/>
                    <a:pt x="1041" y="476"/>
                  </a:cubicBezTo>
                  <a:cubicBezTo>
                    <a:pt x="1041" y="565"/>
                    <a:pt x="1041" y="565"/>
                    <a:pt x="1041" y="565"/>
                  </a:cubicBezTo>
                  <a:cubicBezTo>
                    <a:pt x="1041" y="601"/>
                    <a:pt x="1014" y="632"/>
                    <a:pt x="979" y="637"/>
                  </a:cubicBezTo>
                  <a:cubicBezTo>
                    <a:pt x="963" y="639"/>
                    <a:pt x="947" y="642"/>
                    <a:pt x="931" y="644"/>
                  </a:cubicBezTo>
                  <a:cubicBezTo>
                    <a:pt x="923" y="671"/>
                    <a:pt x="911" y="698"/>
                    <a:pt x="898" y="723"/>
                  </a:cubicBezTo>
                  <a:cubicBezTo>
                    <a:pt x="908" y="736"/>
                    <a:pt x="918" y="749"/>
                    <a:pt x="927" y="762"/>
                  </a:cubicBezTo>
                  <a:cubicBezTo>
                    <a:pt x="949" y="791"/>
                    <a:pt x="945" y="831"/>
                    <a:pt x="920" y="857"/>
                  </a:cubicBezTo>
                  <a:cubicBezTo>
                    <a:pt x="857" y="920"/>
                    <a:pt x="857" y="920"/>
                    <a:pt x="857" y="920"/>
                  </a:cubicBezTo>
                  <a:cubicBezTo>
                    <a:pt x="832" y="945"/>
                    <a:pt x="791" y="948"/>
                    <a:pt x="762" y="927"/>
                  </a:cubicBezTo>
                  <a:cubicBezTo>
                    <a:pt x="750" y="917"/>
                    <a:pt x="736" y="907"/>
                    <a:pt x="723" y="898"/>
                  </a:cubicBezTo>
                  <a:cubicBezTo>
                    <a:pt x="698" y="911"/>
                    <a:pt x="672" y="922"/>
                    <a:pt x="644" y="930"/>
                  </a:cubicBezTo>
                  <a:cubicBezTo>
                    <a:pt x="642" y="947"/>
                    <a:pt x="640" y="963"/>
                    <a:pt x="637" y="979"/>
                  </a:cubicBezTo>
                  <a:cubicBezTo>
                    <a:pt x="632" y="1014"/>
                    <a:pt x="601" y="1041"/>
                    <a:pt x="565" y="1041"/>
                  </a:cubicBezTo>
                  <a:close/>
                  <a:moveTo>
                    <a:pt x="488" y="954"/>
                  </a:moveTo>
                  <a:cubicBezTo>
                    <a:pt x="553" y="954"/>
                    <a:pt x="553" y="954"/>
                    <a:pt x="553" y="954"/>
                  </a:cubicBezTo>
                  <a:cubicBezTo>
                    <a:pt x="555" y="939"/>
                    <a:pt x="557" y="924"/>
                    <a:pt x="559" y="910"/>
                  </a:cubicBezTo>
                  <a:cubicBezTo>
                    <a:pt x="563" y="881"/>
                    <a:pt x="583" y="857"/>
                    <a:pt x="612" y="849"/>
                  </a:cubicBezTo>
                  <a:cubicBezTo>
                    <a:pt x="639" y="842"/>
                    <a:pt x="665" y="831"/>
                    <a:pt x="689" y="817"/>
                  </a:cubicBezTo>
                  <a:cubicBezTo>
                    <a:pt x="714" y="803"/>
                    <a:pt x="746" y="805"/>
                    <a:pt x="769" y="823"/>
                  </a:cubicBezTo>
                  <a:cubicBezTo>
                    <a:pt x="781" y="832"/>
                    <a:pt x="793" y="841"/>
                    <a:pt x="804" y="849"/>
                  </a:cubicBezTo>
                  <a:cubicBezTo>
                    <a:pt x="850" y="804"/>
                    <a:pt x="850" y="804"/>
                    <a:pt x="850" y="804"/>
                  </a:cubicBezTo>
                  <a:cubicBezTo>
                    <a:pt x="841" y="792"/>
                    <a:pt x="832" y="780"/>
                    <a:pt x="823" y="769"/>
                  </a:cubicBezTo>
                  <a:cubicBezTo>
                    <a:pt x="805" y="745"/>
                    <a:pt x="803" y="714"/>
                    <a:pt x="817" y="688"/>
                  </a:cubicBezTo>
                  <a:cubicBezTo>
                    <a:pt x="831" y="664"/>
                    <a:pt x="842" y="638"/>
                    <a:pt x="850" y="611"/>
                  </a:cubicBezTo>
                  <a:cubicBezTo>
                    <a:pt x="857" y="583"/>
                    <a:pt x="881" y="562"/>
                    <a:pt x="910" y="559"/>
                  </a:cubicBezTo>
                  <a:cubicBezTo>
                    <a:pt x="925" y="557"/>
                    <a:pt x="940" y="555"/>
                    <a:pt x="954" y="553"/>
                  </a:cubicBezTo>
                  <a:cubicBezTo>
                    <a:pt x="954" y="488"/>
                    <a:pt x="954" y="488"/>
                    <a:pt x="954" y="488"/>
                  </a:cubicBezTo>
                  <a:cubicBezTo>
                    <a:pt x="940" y="486"/>
                    <a:pt x="925" y="484"/>
                    <a:pt x="910" y="482"/>
                  </a:cubicBezTo>
                  <a:cubicBezTo>
                    <a:pt x="881" y="478"/>
                    <a:pt x="857" y="458"/>
                    <a:pt x="850" y="429"/>
                  </a:cubicBezTo>
                  <a:cubicBezTo>
                    <a:pt x="842" y="402"/>
                    <a:pt x="831" y="376"/>
                    <a:pt x="817" y="352"/>
                  </a:cubicBezTo>
                  <a:cubicBezTo>
                    <a:pt x="803" y="327"/>
                    <a:pt x="805" y="295"/>
                    <a:pt x="823" y="272"/>
                  </a:cubicBezTo>
                  <a:cubicBezTo>
                    <a:pt x="832" y="260"/>
                    <a:pt x="841" y="248"/>
                    <a:pt x="850" y="237"/>
                  </a:cubicBezTo>
                  <a:cubicBezTo>
                    <a:pt x="804" y="191"/>
                    <a:pt x="804" y="191"/>
                    <a:pt x="804" y="191"/>
                  </a:cubicBezTo>
                  <a:cubicBezTo>
                    <a:pt x="793" y="200"/>
                    <a:pt x="781" y="209"/>
                    <a:pt x="769" y="218"/>
                  </a:cubicBezTo>
                  <a:cubicBezTo>
                    <a:pt x="746" y="236"/>
                    <a:pt x="714" y="238"/>
                    <a:pt x="689" y="224"/>
                  </a:cubicBezTo>
                  <a:cubicBezTo>
                    <a:pt x="665" y="210"/>
                    <a:pt x="639" y="199"/>
                    <a:pt x="612" y="191"/>
                  </a:cubicBezTo>
                  <a:cubicBezTo>
                    <a:pt x="583" y="184"/>
                    <a:pt x="563" y="160"/>
                    <a:pt x="559" y="131"/>
                  </a:cubicBezTo>
                  <a:cubicBezTo>
                    <a:pt x="557" y="116"/>
                    <a:pt x="555" y="101"/>
                    <a:pt x="553" y="87"/>
                  </a:cubicBezTo>
                  <a:cubicBezTo>
                    <a:pt x="488" y="87"/>
                    <a:pt x="488" y="87"/>
                    <a:pt x="488" y="87"/>
                  </a:cubicBezTo>
                  <a:cubicBezTo>
                    <a:pt x="486" y="101"/>
                    <a:pt x="484" y="116"/>
                    <a:pt x="482" y="131"/>
                  </a:cubicBezTo>
                  <a:cubicBezTo>
                    <a:pt x="479" y="160"/>
                    <a:pt x="458" y="184"/>
                    <a:pt x="430" y="191"/>
                  </a:cubicBezTo>
                  <a:cubicBezTo>
                    <a:pt x="403" y="199"/>
                    <a:pt x="377" y="210"/>
                    <a:pt x="353" y="224"/>
                  </a:cubicBezTo>
                  <a:cubicBezTo>
                    <a:pt x="327" y="238"/>
                    <a:pt x="296" y="236"/>
                    <a:pt x="272" y="218"/>
                  </a:cubicBezTo>
                  <a:cubicBezTo>
                    <a:pt x="261" y="209"/>
                    <a:pt x="249" y="200"/>
                    <a:pt x="237" y="191"/>
                  </a:cubicBezTo>
                  <a:cubicBezTo>
                    <a:pt x="192" y="237"/>
                    <a:pt x="192" y="237"/>
                    <a:pt x="192" y="237"/>
                  </a:cubicBezTo>
                  <a:cubicBezTo>
                    <a:pt x="200" y="248"/>
                    <a:pt x="209" y="260"/>
                    <a:pt x="218" y="272"/>
                  </a:cubicBezTo>
                  <a:cubicBezTo>
                    <a:pt x="236" y="295"/>
                    <a:pt x="238" y="327"/>
                    <a:pt x="224" y="352"/>
                  </a:cubicBezTo>
                  <a:cubicBezTo>
                    <a:pt x="210" y="376"/>
                    <a:pt x="199" y="402"/>
                    <a:pt x="192" y="429"/>
                  </a:cubicBezTo>
                  <a:cubicBezTo>
                    <a:pt x="184" y="458"/>
                    <a:pt x="160" y="478"/>
                    <a:pt x="131" y="482"/>
                  </a:cubicBezTo>
                  <a:cubicBezTo>
                    <a:pt x="117" y="484"/>
                    <a:pt x="102" y="486"/>
                    <a:pt x="87" y="488"/>
                  </a:cubicBezTo>
                  <a:cubicBezTo>
                    <a:pt x="87" y="553"/>
                    <a:pt x="87" y="553"/>
                    <a:pt x="87" y="553"/>
                  </a:cubicBezTo>
                  <a:cubicBezTo>
                    <a:pt x="102" y="555"/>
                    <a:pt x="117" y="557"/>
                    <a:pt x="131" y="559"/>
                  </a:cubicBezTo>
                  <a:cubicBezTo>
                    <a:pt x="160" y="562"/>
                    <a:pt x="184" y="583"/>
                    <a:pt x="192" y="611"/>
                  </a:cubicBezTo>
                  <a:cubicBezTo>
                    <a:pt x="199" y="638"/>
                    <a:pt x="210" y="664"/>
                    <a:pt x="224" y="688"/>
                  </a:cubicBezTo>
                  <a:cubicBezTo>
                    <a:pt x="238" y="714"/>
                    <a:pt x="236" y="745"/>
                    <a:pt x="218" y="769"/>
                  </a:cubicBezTo>
                  <a:cubicBezTo>
                    <a:pt x="209" y="780"/>
                    <a:pt x="200" y="792"/>
                    <a:pt x="192" y="804"/>
                  </a:cubicBezTo>
                  <a:cubicBezTo>
                    <a:pt x="237" y="849"/>
                    <a:pt x="237" y="849"/>
                    <a:pt x="237" y="849"/>
                  </a:cubicBezTo>
                  <a:cubicBezTo>
                    <a:pt x="249" y="841"/>
                    <a:pt x="261" y="832"/>
                    <a:pt x="272" y="823"/>
                  </a:cubicBezTo>
                  <a:cubicBezTo>
                    <a:pt x="296" y="805"/>
                    <a:pt x="327" y="803"/>
                    <a:pt x="353" y="817"/>
                  </a:cubicBezTo>
                  <a:cubicBezTo>
                    <a:pt x="377" y="831"/>
                    <a:pt x="403" y="842"/>
                    <a:pt x="430" y="849"/>
                  </a:cubicBezTo>
                  <a:cubicBezTo>
                    <a:pt x="458" y="857"/>
                    <a:pt x="479" y="881"/>
                    <a:pt x="482" y="910"/>
                  </a:cubicBezTo>
                  <a:cubicBezTo>
                    <a:pt x="484" y="924"/>
                    <a:pt x="486" y="939"/>
                    <a:pt x="488" y="9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 21">
              <a:extLst>
                <a:ext uri="{FF2B5EF4-FFF2-40B4-BE49-F238E27FC236}">
                  <a16:creationId xmlns:a16="http://schemas.microsoft.com/office/drawing/2014/main" id="{24B82205-CEED-4EAE-849A-959A69D74F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0875" y="9717088"/>
              <a:ext cx="1179512" cy="1179513"/>
            </a:xfrm>
            <a:custGeom>
              <a:avLst/>
              <a:gdLst>
                <a:gd name="T0" fmla="*/ 186 w 371"/>
                <a:gd name="T1" fmla="*/ 371 h 371"/>
                <a:gd name="T2" fmla="*/ 0 w 371"/>
                <a:gd name="T3" fmla="*/ 185 h 371"/>
                <a:gd name="T4" fmla="*/ 186 w 371"/>
                <a:gd name="T5" fmla="*/ 0 h 371"/>
                <a:gd name="T6" fmla="*/ 371 w 371"/>
                <a:gd name="T7" fmla="*/ 185 h 371"/>
                <a:gd name="T8" fmla="*/ 186 w 371"/>
                <a:gd name="T9" fmla="*/ 371 h 371"/>
                <a:gd name="T10" fmla="*/ 186 w 371"/>
                <a:gd name="T11" fmla="*/ 82 h 371"/>
                <a:gd name="T12" fmla="*/ 83 w 371"/>
                <a:gd name="T13" fmla="*/ 185 h 371"/>
                <a:gd name="T14" fmla="*/ 186 w 371"/>
                <a:gd name="T15" fmla="*/ 288 h 371"/>
                <a:gd name="T16" fmla="*/ 289 w 371"/>
                <a:gd name="T17" fmla="*/ 185 h 371"/>
                <a:gd name="T18" fmla="*/ 186 w 371"/>
                <a:gd name="T19" fmla="*/ 82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1" h="371">
                  <a:moveTo>
                    <a:pt x="186" y="371"/>
                  </a:moveTo>
                  <a:cubicBezTo>
                    <a:pt x="83" y="371"/>
                    <a:pt x="0" y="288"/>
                    <a:pt x="0" y="185"/>
                  </a:cubicBezTo>
                  <a:cubicBezTo>
                    <a:pt x="0" y="83"/>
                    <a:pt x="83" y="0"/>
                    <a:pt x="186" y="0"/>
                  </a:cubicBezTo>
                  <a:cubicBezTo>
                    <a:pt x="288" y="0"/>
                    <a:pt x="371" y="83"/>
                    <a:pt x="371" y="185"/>
                  </a:cubicBezTo>
                  <a:cubicBezTo>
                    <a:pt x="371" y="288"/>
                    <a:pt x="288" y="371"/>
                    <a:pt x="186" y="371"/>
                  </a:cubicBezTo>
                  <a:close/>
                  <a:moveTo>
                    <a:pt x="186" y="82"/>
                  </a:moveTo>
                  <a:cubicBezTo>
                    <a:pt x="129" y="82"/>
                    <a:pt x="83" y="128"/>
                    <a:pt x="83" y="185"/>
                  </a:cubicBezTo>
                  <a:cubicBezTo>
                    <a:pt x="83" y="242"/>
                    <a:pt x="129" y="288"/>
                    <a:pt x="186" y="288"/>
                  </a:cubicBezTo>
                  <a:cubicBezTo>
                    <a:pt x="243" y="288"/>
                    <a:pt x="289" y="242"/>
                    <a:pt x="289" y="185"/>
                  </a:cubicBezTo>
                  <a:cubicBezTo>
                    <a:pt x="289" y="128"/>
                    <a:pt x="243" y="82"/>
                    <a:pt x="186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8" name="TextBox 107">
            <a:extLst>
              <a:ext uri="{FF2B5EF4-FFF2-40B4-BE49-F238E27FC236}">
                <a16:creationId xmlns:a16="http://schemas.microsoft.com/office/drawing/2014/main" id="{D48BB0F5-81A2-4967-9C9B-B5A5B4D99C9D}"/>
              </a:ext>
            </a:extLst>
          </p:cNvPr>
          <p:cNvSpPr txBox="1"/>
          <p:nvPr/>
        </p:nvSpPr>
        <p:spPr>
          <a:xfrm>
            <a:off x="5053796" y="6244949"/>
            <a:ext cx="191442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Why Zines?</a:t>
            </a:r>
            <a:endParaRPr kumimoji="0" lang="en-GB" sz="2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grpSp>
        <p:nvGrpSpPr>
          <p:cNvPr id="109" name="Group 108" descr="&quot;&quot;" title="&quot;&quot;">
            <a:extLst>
              <a:ext uri="{FF2B5EF4-FFF2-40B4-BE49-F238E27FC236}">
                <a16:creationId xmlns:a16="http://schemas.microsoft.com/office/drawing/2014/main" id="{FF258EBE-B76E-4BF5-A2E3-33EB66F3491D}"/>
              </a:ext>
            </a:extLst>
          </p:cNvPr>
          <p:cNvGrpSpPr/>
          <p:nvPr/>
        </p:nvGrpSpPr>
        <p:grpSpPr>
          <a:xfrm>
            <a:off x="10351444" y="4775486"/>
            <a:ext cx="1241562" cy="1307331"/>
            <a:chOff x="5995988" y="2712903"/>
            <a:chExt cx="2457450" cy="2587625"/>
          </a:xfrm>
        </p:grpSpPr>
        <p:sp>
          <p:nvSpPr>
            <p:cNvPr id="110" name="Freeform 6">
              <a:extLst>
                <a:ext uri="{FF2B5EF4-FFF2-40B4-BE49-F238E27FC236}">
                  <a16:creationId xmlns:a16="http://schemas.microsoft.com/office/drawing/2014/main" id="{02F4ED08-223E-4453-9206-406DF35CE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988" y="2712903"/>
              <a:ext cx="2457450" cy="2587625"/>
            </a:xfrm>
            <a:custGeom>
              <a:avLst/>
              <a:gdLst>
                <a:gd name="T0" fmla="*/ 707 w 771"/>
                <a:gd name="T1" fmla="*/ 219 h 812"/>
                <a:gd name="T2" fmla="*/ 760 w 771"/>
                <a:gd name="T3" fmla="*/ 369 h 812"/>
                <a:gd name="T4" fmla="*/ 685 w 771"/>
                <a:gd name="T5" fmla="*/ 634 h 812"/>
                <a:gd name="T6" fmla="*/ 197 w 771"/>
                <a:gd name="T7" fmla="*/ 707 h 812"/>
                <a:gd name="T8" fmla="*/ 97 w 771"/>
                <a:gd name="T9" fmla="*/ 220 h 812"/>
                <a:gd name="T10" fmla="*/ 594 w 771"/>
                <a:gd name="T11" fmla="*/ 106 h 812"/>
                <a:gd name="T12" fmla="*/ 552 w 771"/>
                <a:gd name="T13" fmla="*/ 147 h 812"/>
                <a:gd name="T14" fmla="*/ 509 w 771"/>
                <a:gd name="T15" fmla="*/ 128 h 812"/>
                <a:gd name="T16" fmla="*/ 454 w 771"/>
                <a:gd name="T17" fmla="*/ 113 h 812"/>
                <a:gd name="T18" fmla="*/ 372 w 771"/>
                <a:gd name="T19" fmla="*/ 110 h 812"/>
                <a:gd name="T20" fmla="*/ 241 w 771"/>
                <a:gd name="T21" fmla="*/ 155 h 812"/>
                <a:gd name="T22" fmla="*/ 147 w 771"/>
                <a:gd name="T23" fmla="*/ 249 h 812"/>
                <a:gd name="T24" fmla="*/ 115 w 771"/>
                <a:gd name="T25" fmla="*/ 317 h 812"/>
                <a:gd name="T26" fmla="*/ 103 w 771"/>
                <a:gd name="T27" fmla="*/ 366 h 812"/>
                <a:gd name="T28" fmla="*/ 102 w 771"/>
                <a:gd name="T29" fmla="*/ 450 h 812"/>
                <a:gd name="T30" fmla="*/ 124 w 771"/>
                <a:gd name="T31" fmla="*/ 528 h 812"/>
                <a:gd name="T32" fmla="*/ 209 w 771"/>
                <a:gd name="T33" fmla="*/ 643 h 812"/>
                <a:gd name="T34" fmla="*/ 295 w 771"/>
                <a:gd name="T35" fmla="*/ 694 h 812"/>
                <a:gd name="T36" fmla="*/ 357 w 771"/>
                <a:gd name="T37" fmla="*/ 710 h 812"/>
                <a:gd name="T38" fmla="*/ 439 w 771"/>
                <a:gd name="T39" fmla="*/ 711 h 812"/>
                <a:gd name="T40" fmla="*/ 512 w 771"/>
                <a:gd name="T41" fmla="*/ 693 h 812"/>
                <a:gd name="T42" fmla="*/ 585 w 771"/>
                <a:gd name="T43" fmla="*/ 652 h 812"/>
                <a:gd name="T44" fmla="*/ 644 w 771"/>
                <a:gd name="T45" fmla="*/ 592 h 812"/>
                <a:gd name="T46" fmla="*/ 677 w 771"/>
                <a:gd name="T47" fmla="*/ 536 h 812"/>
                <a:gd name="T48" fmla="*/ 696 w 771"/>
                <a:gd name="T49" fmla="*/ 482 h 812"/>
                <a:gd name="T50" fmla="*/ 704 w 771"/>
                <a:gd name="T51" fmla="*/ 432 h 812"/>
                <a:gd name="T52" fmla="*/ 702 w 771"/>
                <a:gd name="T53" fmla="*/ 374 h 812"/>
                <a:gd name="T54" fmla="*/ 695 w 771"/>
                <a:gd name="T55" fmla="*/ 334 h 812"/>
                <a:gd name="T56" fmla="*/ 666 w 771"/>
                <a:gd name="T57" fmla="*/ 264 h 812"/>
                <a:gd name="T58" fmla="*/ 667 w 771"/>
                <a:gd name="T59" fmla="*/ 258 h 812"/>
                <a:gd name="T60" fmla="*/ 703 w 771"/>
                <a:gd name="T61" fmla="*/ 222 h 812"/>
                <a:gd name="T62" fmla="*/ 707 w 771"/>
                <a:gd name="T63" fmla="*/ 219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71" h="812">
                  <a:moveTo>
                    <a:pt x="707" y="219"/>
                  </a:moveTo>
                  <a:cubicBezTo>
                    <a:pt x="736" y="265"/>
                    <a:pt x="754" y="315"/>
                    <a:pt x="760" y="369"/>
                  </a:cubicBezTo>
                  <a:cubicBezTo>
                    <a:pt x="771" y="467"/>
                    <a:pt x="746" y="557"/>
                    <a:pt x="685" y="634"/>
                  </a:cubicBezTo>
                  <a:cubicBezTo>
                    <a:pt x="561" y="789"/>
                    <a:pt x="347" y="812"/>
                    <a:pt x="197" y="707"/>
                  </a:cubicBezTo>
                  <a:cubicBezTo>
                    <a:pt x="31" y="591"/>
                    <a:pt x="0" y="374"/>
                    <a:pt x="97" y="220"/>
                  </a:cubicBezTo>
                  <a:cubicBezTo>
                    <a:pt x="203" y="52"/>
                    <a:pt x="424" y="0"/>
                    <a:pt x="594" y="106"/>
                  </a:cubicBezTo>
                  <a:cubicBezTo>
                    <a:pt x="580" y="120"/>
                    <a:pt x="566" y="134"/>
                    <a:pt x="552" y="147"/>
                  </a:cubicBezTo>
                  <a:cubicBezTo>
                    <a:pt x="538" y="141"/>
                    <a:pt x="523" y="134"/>
                    <a:pt x="509" y="128"/>
                  </a:cubicBezTo>
                  <a:cubicBezTo>
                    <a:pt x="491" y="121"/>
                    <a:pt x="473" y="116"/>
                    <a:pt x="454" y="113"/>
                  </a:cubicBezTo>
                  <a:cubicBezTo>
                    <a:pt x="427" y="108"/>
                    <a:pt x="399" y="107"/>
                    <a:pt x="372" y="110"/>
                  </a:cubicBezTo>
                  <a:cubicBezTo>
                    <a:pt x="325" y="115"/>
                    <a:pt x="281" y="130"/>
                    <a:pt x="241" y="155"/>
                  </a:cubicBezTo>
                  <a:cubicBezTo>
                    <a:pt x="203" y="179"/>
                    <a:pt x="171" y="211"/>
                    <a:pt x="147" y="249"/>
                  </a:cubicBezTo>
                  <a:cubicBezTo>
                    <a:pt x="134" y="270"/>
                    <a:pt x="123" y="293"/>
                    <a:pt x="115" y="317"/>
                  </a:cubicBezTo>
                  <a:cubicBezTo>
                    <a:pt x="110" y="333"/>
                    <a:pt x="106" y="350"/>
                    <a:pt x="103" y="366"/>
                  </a:cubicBezTo>
                  <a:cubicBezTo>
                    <a:pt x="99" y="394"/>
                    <a:pt x="99" y="422"/>
                    <a:pt x="102" y="450"/>
                  </a:cubicBezTo>
                  <a:cubicBezTo>
                    <a:pt x="105" y="477"/>
                    <a:pt x="113" y="503"/>
                    <a:pt x="124" y="528"/>
                  </a:cubicBezTo>
                  <a:cubicBezTo>
                    <a:pt x="143" y="574"/>
                    <a:pt x="171" y="612"/>
                    <a:pt x="209" y="643"/>
                  </a:cubicBezTo>
                  <a:cubicBezTo>
                    <a:pt x="235" y="665"/>
                    <a:pt x="263" y="682"/>
                    <a:pt x="295" y="694"/>
                  </a:cubicBezTo>
                  <a:cubicBezTo>
                    <a:pt x="315" y="701"/>
                    <a:pt x="336" y="707"/>
                    <a:pt x="357" y="710"/>
                  </a:cubicBezTo>
                  <a:cubicBezTo>
                    <a:pt x="384" y="714"/>
                    <a:pt x="412" y="715"/>
                    <a:pt x="439" y="711"/>
                  </a:cubicBezTo>
                  <a:cubicBezTo>
                    <a:pt x="464" y="708"/>
                    <a:pt x="488" y="702"/>
                    <a:pt x="512" y="693"/>
                  </a:cubicBezTo>
                  <a:cubicBezTo>
                    <a:pt x="538" y="683"/>
                    <a:pt x="563" y="669"/>
                    <a:pt x="585" y="652"/>
                  </a:cubicBezTo>
                  <a:cubicBezTo>
                    <a:pt x="607" y="635"/>
                    <a:pt x="627" y="615"/>
                    <a:pt x="644" y="592"/>
                  </a:cubicBezTo>
                  <a:cubicBezTo>
                    <a:pt x="657" y="575"/>
                    <a:pt x="668" y="556"/>
                    <a:pt x="677" y="536"/>
                  </a:cubicBezTo>
                  <a:cubicBezTo>
                    <a:pt x="686" y="519"/>
                    <a:pt x="692" y="501"/>
                    <a:pt x="696" y="482"/>
                  </a:cubicBezTo>
                  <a:cubicBezTo>
                    <a:pt x="700" y="465"/>
                    <a:pt x="703" y="449"/>
                    <a:pt x="704" y="432"/>
                  </a:cubicBezTo>
                  <a:cubicBezTo>
                    <a:pt x="704" y="413"/>
                    <a:pt x="704" y="393"/>
                    <a:pt x="702" y="374"/>
                  </a:cubicBezTo>
                  <a:cubicBezTo>
                    <a:pt x="701" y="361"/>
                    <a:pt x="698" y="347"/>
                    <a:pt x="695" y="334"/>
                  </a:cubicBezTo>
                  <a:cubicBezTo>
                    <a:pt x="689" y="310"/>
                    <a:pt x="679" y="286"/>
                    <a:pt x="666" y="264"/>
                  </a:cubicBezTo>
                  <a:cubicBezTo>
                    <a:pt x="665" y="262"/>
                    <a:pt x="665" y="260"/>
                    <a:pt x="667" y="258"/>
                  </a:cubicBezTo>
                  <a:cubicBezTo>
                    <a:pt x="680" y="246"/>
                    <a:pt x="691" y="234"/>
                    <a:pt x="703" y="222"/>
                  </a:cubicBezTo>
                  <a:cubicBezTo>
                    <a:pt x="704" y="221"/>
                    <a:pt x="705" y="220"/>
                    <a:pt x="707" y="2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 7">
              <a:extLst>
                <a:ext uri="{FF2B5EF4-FFF2-40B4-BE49-F238E27FC236}">
                  <a16:creationId xmlns:a16="http://schemas.microsoft.com/office/drawing/2014/main" id="{EC273AA9-D643-45E9-8CE2-F02FAF17A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101" y="3270116"/>
              <a:ext cx="1450975" cy="1435100"/>
            </a:xfrm>
            <a:custGeom>
              <a:avLst/>
              <a:gdLst>
                <a:gd name="T0" fmla="*/ 350 w 455"/>
                <a:gd name="T1" fmla="*/ 54 h 450"/>
                <a:gd name="T2" fmla="*/ 311 w 455"/>
                <a:gd name="T3" fmla="*/ 93 h 450"/>
                <a:gd name="T4" fmla="*/ 305 w 455"/>
                <a:gd name="T5" fmla="*/ 94 h 450"/>
                <a:gd name="T6" fmla="*/ 262 w 455"/>
                <a:gd name="T7" fmla="*/ 81 h 450"/>
                <a:gd name="T8" fmla="*/ 210 w 455"/>
                <a:gd name="T9" fmla="*/ 82 h 450"/>
                <a:gd name="T10" fmla="*/ 148 w 455"/>
                <a:gd name="T11" fmla="*/ 109 h 450"/>
                <a:gd name="T12" fmla="*/ 103 w 455"/>
                <a:gd name="T13" fmla="*/ 160 h 450"/>
                <a:gd name="T14" fmla="*/ 84 w 455"/>
                <a:gd name="T15" fmla="*/ 216 h 450"/>
                <a:gd name="T16" fmla="*/ 90 w 455"/>
                <a:gd name="T17" fmla="*/ 283 h 450"/>
                <a:gd name="T18" fmla="*/ 154 w 455"/>
                <a:gd name="T19" fmla="*/ 367 h 450"/>
                <a:gd name="T20" fmla="*/ 225 w 455"/>
                <a:gd name="T21" fmla="*/ 392 h 450"/>
                <a:gd name="T22" fmla="*/ 302 w 455"/>
                <a:gd name="T23" fmla="*/ 379 h 450"/>
                <a:gd name="T24" fmla="*/ 364 w 455"/>
                <a:gd name="T25" fmla="*/ 330 h 450"/>
                <a:gd name="T26" fmla="*/ 391 w 455"/>
                <a:gd name="T27" fmla="*/ 273 h 450"/>
                <a:gd name="T28" fmla="*/ 395 w 455"/>
                <a:gd name="T29" fmla="*/ 223 h 450"/>
                <a:gd name="T30" fmla="*/ 380 w 455"/>
                <a:gd name="T31" fmla="*/ 167 h 450"/>
                <a:gd name="T32" fmla="*/ 422 w 455"/>
                <a:gd name="T33" fmla="*/ 125 h 450"/>
                <a:gd name="T34" fmla="*/ 453 w 455"/>
                <a:gd name="T35" fmla="*/ 242 h 450"/>
                <a:gd name="T36" fmla="*/ 418 w 455"/>
                <a:gd name="T37" fmla="*/ 354 h 450"/>
                <a:gd name="T38" fmla="*/ 235 w 455"/>
                <a:gd name="T39" fmla="*/ 450 h 450"/>
                <a:gd name="T40" fmla="*/ 85 w 455"/>
                <a:gd name="T41" fmla="*/ 385 h 450"/>
                <a:gd name="T42" fmla="*/ 95 w 455"/>
                <a:gd name="T43" fmla="*/ 78 h 450"/>
                <a:gd name="T44" fmla="*/ 350 w 455"/>
                <a:gd name="T45" fmla="*/ 54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5" h="450">
                  <a:moveTo>
                    <a:pt x="350" y="54"/>
                  </a:moveTo>
                  <a:cubicBezTo>
                    <a:pt x="337" y="67"/>
                    <a:pt x="324" y="80"/>
                    <a:pt x="311" y="93"/>
                  </a:cubicBezTo>
                  <a:cubicBezTo>
                    <a:pt x="310" y="94"/>
                    <a:pt x="307" y="95"/>
                    <a:pt x="305" y="94"/>
                  </a:cubicBezTo>
                  <a:cubicBezTo>
                    <a:pt x="292" y="87"/>
                    <a:pt x="277" y="83"/>
                    <a:pt x="262" y="81"/>
                  </a:cubicBezTo>
                  <a:cubicBezTo>
                    <a:pt x="244" y="79"/>
                    <a:pt x="227" y="79"/>
                    <a:pt x="210" y="82"/>
                  </a:cubicBezTo>
                  <a:cubicBezTo>
                    <a:pt x="187" y="87"/>
                    <a:pt x="166" y="96"/>
                    <a:pt x="148" y="109"/>
                  </a:cubicBezTo>
                  <a:cubicBezTo>
                    <a:pt x="129" y="123"/>
                    <a:pt x="114" y="140"/>
                    <a:pt x="103" y="160"/>
                  </a:cubicBezTo>
                  <a:cubicBezTo>
                    <a:pt x="93" y="178"/>
                    <a:pt x="87" y="196"/>
                    <a:pt x="84" y="216"/>
                  </a:cubicBezTo>
                  <a:cubicBezTo>
                    <a:pt x="81" y="239"/>
                    <a:pt x="83" y="261"/>
                    <a:pt x="90" y="283"/>
                  </a:cubicBezTo>
                  <a:cubicBezTo>
                    <a:pt x="101" y="319"/>
                    <a:pt x="123" y="347"/>
                    <a:pt x="154" y="367"/>
                  </a:cubicBezTo>
                  <a:cubicBezTo>
                    <a:pt x="176" y="381"/>
                    <a:pt x="199" y="389"/>
                    <a:pt x="225" y="392"/>
                  </a:cubicBezTo>
                  <a:cubicBezTo>
                    <a:pt x="252" y="394"/>
                    <a:pt x="277" y="390"/>
                    <a:pt x="302" y="379"/>
                  </a:cubicBezTo>
                  <a:cubicBezTo>
                    <a:pt x="327" y="368"/>
                    <a:pt x="348" y="352"/>
                    <a:pt x="364" y="330"/>
                  </a:cubicBezTo>
                  <a:cubicBezTo>
                    <a:pt x="377" y="313"/>
                    <a:pt x="386" y="294"/>
                    <a:pt x="391" y="273"/>
                  </a:cubicBezTo>
                  <a:cubicBezTo>
                    <a:pt x="395" y="256"/>
                    <a:pt x="397" y="240"/>
                    <a:pt x="395" y="223"/>
                  </a:cubicBezTo>
                  <a:cubicBezTo>
                    <a:pt x="394" y="204"/>
                    <a:pt x="389" y="185"/>
                    <a:pt x="380" y="167"/>
                  </a:cubicBezTo>
                  <a:cubicBezTo>
                    <a:pt x="394" y="153"/>
                    <a:pt x="408" y="139"/>
                    <a:pt x="422" y="125"/>
                  </a:cubicBezTo>
                  <a:cubicBezTo>
                    <a:pt x="444" y="161"/>
                    <a:pt x="455" y="200"/>
                    <a:pt x="453" y="242"/>
                  </a:cubicBezTo>
                  <a:cubicBezTo>
                    <a:pt x="452" y="283"/>
                    <a:pt x="441" y="320"/>
                    <a:pt x="418" y="354"/>
                  </a:cubicBezTo>
                  <a:cubicBezTo>
                    <a:pt x="374" y="418"/>
                    <a:pt x="312" y="450"/>
                    <a:pt x="235" y="450"/>
                  </a:cubicBezTo>
                  <a:cubicBezTo>
                    <a:pt x="176" y="450"/>
                    <a:pt x="125" y="427"/>
                    <a:pt x="85" y="385"/>
                  </a:cubicBezTo>
                  <a:cubicBezTo>
                    <a:pt x="0" y="295"/>
                    <a:pt x="6" y="160"/>
                    <a:pt x="95" y="78"/>
                  </a:cubicBezTo>
                  <a:cubicBezTo>
                    <a:pt x="179" y="0"/>
                    <a:pt x="293" y="14"/>
                    <a:pt x="350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reeform 8">
              <a:extLst>
                <a:ext uri="{FF2B5EF4-FFF2-40B4-BE49-F238E27FC236}">
                  <a16:creationId xmlns:a16="http://schemas.microsoft.com/office/drawing/2014/main" id="{55E45729-5B77-4027-8364-C56C89640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0563" y="2874828"/>
              <a:ext cx="1381125" cy="1384300"/>
            </a:xfrm>
            <a:custGeom>
              <a:avLst/>
              <a:gdLst>
                <a:gd name="T0" fmla="*/ 363 w 433"/>
                <a:gd name="T1" fmla="*/ 0 h 434"/>
                <a:gd name="T2" fmla="*/ 363 w 433"/>
                <a:gd name="T3" fmla="*/ 71 h 434"/>
                <a:gd name="T4" fmla="*/ 432 w 433"/>
                <a:gd name="T5" fmla="*/ 71 h 434"/>
                <a:gd name="T6" fmla="*/ 433 w 433"/>
                <a:gd name="T7" fmla="*/ 73 h 434"/>
                <a:gd name="T8" fmla="*/ 408 w 433"/>
                <a:gd name="T9" fmla="*/ 98 h 434"/>
                <a:gd name="T10" fmla="*/ 303 w 433"/>
                <a:gd name="T11" fmla="*/ 203 h 434"/>
                <a:gd name="T12" fmla="*/ 292 w 433"/>
                <a:gd name="T13" fmla="*/ 207 h 434"/>
                <a:gd name="T14" fmla="*/ 262 w 433"/>
                <a:gd name="T15" fmla="*/ 208 h 434"/>
                <a:gd name="T16" fmla="*/ 255 w 433"/>
                <a:gd name="T17" fmla="*/ 210 h 434"/>
                <a:gd name="T18" fmla="*/ 176 w 433"/>
                <a:gd name="T19" fmla="*/ 289 h 434"/>
                <a:gd name="T20" fmla="*/ 141 w 433"/>
                <a:gd name="T21" fmla="*/ 325 h 434"/>
                <a:gd name="T22" fmla="*/ 140 w 433"/>
                <a:gd name="T23" fmla="*/ 330 h 434"/>
                <a:gd name="T24" fmla="*/ 146 w 433"/>
                <a:gd name="T25" fmla="*/ 354 h 434"/>
                <a:gd name="T26" fmla="*/ 121 w 433"/>
                <a:gd name="T27" fmla="*/ 415 h 434"/>
                <a:gd name="T28" fmla="*/ 67 w 433"/>
                <a:gd name="T29" fmla="*/ 432 h 434"/>
                <a:gd name="T30" fmla="*/ 12 w 433"/>
                <a:gd name="T31" fmla="*/ 397 h 434"/>
                <a:gd name="T32" fmla="*/ 4 w 433"/>
                <a:gd name="T33" fmla="*/ 342 h 434"/>
                <a:gd name="T34" fmla="*/ 46 w 433"/>
                <a:gd name="T35" fmla="*/ 294 h 434"/>
                <a:gd name="T36" fmla="*/ 105 w 433"/>
                <a:gd name="T37" fmla="*/ 295 h 434"/>
                <a:gd name="T38" fmla="*/ 110 w 433"/>
                <a:gd name="T39" fmla="*/ 293 h 434"/>
                <a:gd name="T40" fmla="*/ 191 w 433"/>
                <a:gd name="T41" fmla="*/ 213 h 434"/>
                <a:gd name="T42" fmla="*/ 223 w 433"/>
                <a:gd name="T43" fmla="*/ 181 h 434"/>
                <a:gd name="T44" fmla="*/ 227 w 433"/>
                <a:gd name="T45" fmla="*/ 171 h 434"/>
                <a:gd name="T46" fmla="*/ 227 w 433"/>
                <a:gd name="T47" fmla="*/ 143 h 434"/>
                <a:gd name="T48" fmla="*/ 231 w 433"/>
                <a:gd name="T49" fmla="*/ 131 h 434"/>
                <a:gd name="T50" fmla="*/ 360 w 433"/>
                <a:gd name="T51" fmla="*/ 3 h 434"/>
                <a:gd name="T52" fmla="*/ 363 w 433"/>
                <a:gd name="T5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3" h="434">
                  <a:moveTo>
                    <a:pt x="363" y="0"/>
                  </a:moveTo>
                  <a:cubicBezTo>
                    <a:pt x="363" y="24"/>
                    <a:pt x="363" y="47"/>
                    <a:pt x="363" y="71"/>
                  </a:cubicBezTo>
                  <a:cubicBezTo>
                    <a:pt x="386" y="71"/>
                    <a:pt x="409" y="71"/>
                    <a:pt x="432" y="71"/>
                  </a:cubicBezTo>
                  <a:cubicBezTo>
                    <a:pt x="432" y="72"/>
                    <a:pt x="432" y="73"/>
                    <a:pt x="433" y="73"/>
                  </a:cubicBezTo>
                  <a:cubicBezTo>
                    <a:pt x="424" y="81"/>
                    <a:pt x="416" y="90"/>
                    <a:pt x="408" y="98"/>
                  </a:cubicBezTo>
                  <a:cubicBezTo>
                    <a:pt x="373" y="133"/>
                    <a:pt x="338" y="168"/>
                    <a:pt x="303" y="203"/>
                  </a:cubicBezTo>
                  <a:cubicBezTo>
                    <a:pt x="300" y="206"/>
                    <a:pt x="297" y="208"/>
                    <a:pt x="292" y="207"/>
                  </a:cubicBezTo>
                  <a:cubicBezTo>
                    <a:pt x="282" y="207"/>
                    <a:pt x="272" y="207"/>
                    <a:pt x="262" y="208"/>
                  </a:cubicBezTo>
                  <a:cubicBezTo>
                    <a:pt x="260" y="208"/>
                    <a:pt x="256" y="209"/>
                    <a:pt x="255" y="210"/>
                  </a:cubicBezTo>
                  <a:cubicBezTo>
                    <a:pt x="228" y="237"/>
                    <a:pt x="202" y="263"/>
                    <a:pt x="176" y="289"/>
                  </a:cubicBezTo>
                  <a:cubicBezTo>
                    <a:pt x="164" y="301"/>
                    <a:pt x="152" y="313"/>
                    <a:pt x="141" y="325"/>
                  </a:cubicBezTo>
                  <a:cubicBezTo>
                    <a:pt x="140" y="326"/>
                    <a:pt x="139" y="328"/>
                    <a:pt x="140" y="330"/>
                  </a:cubicBezTo>
                  <a:cubicBezTo>
                    <a:pt x="143" y="338"/>
                    <a:pt x="145" y="346"/>
                    <a:pt x="146" y="354"/>
                  </a:cubicBezTo>
                  <a:cubicBezTo>
                    <a:pt x="148" y="379"/>
                    <a:pt x="139" y="399"/>
                    <a:pt x="121" y="415"/>
                  </a:cubicBezTo>
                  <a:cubicBezTo>
                    <a:pt x="105" y="428"/>
                    <a:pt x="87" y="434"/>
                    <a:pt x="67" y="432"/>
                  </a:cubicBezTo>
                  <a:cubicBezTo>
                    <a:pt x="43" y="429"/>
                    <a:pt x="25" y="417"/>
                    <a:pt x="12" y="397"/>
                  </a:cubicBezTo>
                  <a:cubicBezTo>
                    <a:pt x="2" y="380"/>
                    <a:pt x="0" y="361"/>
                    <a:pt x="4" y="342"/>
                  </a:cubicBezTo>
                  <a:cubicBezTo>
                    <a:pt x="10" y="320"/>
                    <a:pt x="24" y="303"/>
                    <a:pt x="46" y="294"/>
                  </a:cubicBezTo>
                  <a:cubicBezTo>
                    <a:pt x="66" y="285"/>
                    <a:pt x="86" y="286"/>
                    <a:pt x="105" y="295"/>
                  </a:cubicBezTo>
                  <a:cubicBezTo>
                    <a:pt x="107" y="295"/>
                    <a:pt x="109" y="294"/>
                    <a:pt x="110" y="293"/>
                  </a:cubicBezTo>
                  <a:cubicBezTo>
                    <a:pt x="137" y="267"/>
                    <a:pt x="164" y="240"/>
                    <a:pt x="191" y="213"/>
                  </a:cubicBezTo>
                  <a:cubicBezTo>
                    <a:pt x="202" y="202"/>
                    <a:pt x="212" y="191"/>
                    <a:pt x="223" y="181"/>
                  </a:cubicBezTo>
                  <a:cubicBezTo>
                    <a:pt x="226" y="178"/>
                    <a:pt x="227" y="175"/>
                    <a:pt x="227" y="171"/>
                  </a:cubicBezTo>
                  <a:cubicBezTo>
                    <a:pt x="227" y="162"/>
                    <a:pt x="227" y="152"/>
                    <a:pt x="227" y="143"/>
                  </a:cubicBezTo>
                  <a:cubicBezTo>
                    <a:pt x="226" y="138"/>
                    <a:pt x="228" y="135"/>
                    <a:pt x="231" y="131"/>
                  </a:cubicBezTo>
                  <a:cubicBezTo>
                    <a:pt x="274" y="88"/>
                    <a:pt x="317" y="45"/>
                    <a:pt x="360" y="3"/>
                  </a:cubicBezTo>
                  <a:cubicBezTo>
                    <a:pt x="361" y="2"/>
                    <a:pt x="362" y="1"/>
                    <a:pt x="3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3" name="TextBox 112">
            <a:extLst>
              <a:ext uri="{FF2B5EF4-FFF2-40B4-BE49-F238E27FC236}">
                <a16:creationId xmlns:a16="http://schemas.microsoft.com/office/drawing/2014/main" id="{33A9929D-A268-4BAF-A930-3A0A001F3598}"/>
              </a:ext>
            </a:extLst>
          </p:cNvPr>
          <p:cNvSpPr txBox="1"/>
          <p:nvPr/>
        </p:nvSpPr>
        <p:spPr>
          <a:xfrm>
            <a:off x="2750016" y="6197405"/>
            <a:ext cx="195145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Zine History</a:t>
            </a:r>
            <a:endParaRPr kumimoji="0" lang="en-GB" sz="2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grpSp>
        <p:nvGrpSpPr>
          <p:cNvPr id="114" name="Group 113" descr="&quot;&quot;" title="&quot;&quot;">
            <a:extLst>
              <a:ext uri="{FF2B5EF4-FFF2-40B4-BE49-F238E27FC236}">
                <a16:creationId xmlns:a16="http://schemas.microsoft.com/office/drawing/2014/main" id="{7E0C7ECA-30FE-4BE4-B8CF-E1D419CC4D53}"/>
              </a:ext>
            </a:extLst>
          </p:cNvPr>
          <p:cNvGrpSpPr/>
          <p:nvPr/>
        </p:nvGrpSpPr>
        <p:grpSpPr>
          <a:xfrm>
            <a:off x="3078225" y="4860416"/>
            <a:ext cx="1315317" cy="1046274"/>
            <a:chOff x="3665538" y="1665288"/>
            <a:chExt cx="3702050" cy="2944812"/>
          </a:xfrm>
          <a:solidFill>
            <a:schemeClr val="bg1"/>
          </a:solidFill>
        </p:grpSpPr>
        <p:sp>
          <p:nvSpPr>
            <p:cNvPr id="115" name="Freeform 46">
              <a:extLst>
                <a:ext uri="{FF2B5EF4-FFF2-40B4-BE49-F238E27FC236}">
                  <a16:creationId xmlns:a16="http://schemas.microsoft.com/office/drawing/2014/main" id="{47DADA43-01A1-4A76-B29B-AF4D053DE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2613" y="3819525"/>
              <a:ext cx="1006475" cy="790575"/>
            </a:xfrm>
            <a:custGeom>
              <a:avLst/>
              <a:gdLst>
                <a:gd name="T0" fmla="*/ 404 w 806"/>
                <a:gd name="T1" fmla="*/ 628 h 628"/>
                <a:gd name="T2" fmla="*/ 285 w 806"/>
                <a:gd name="T3" fmla="*/ 538 h 628"/>
                <a:gd name="T4" fmla="*/ 13 w 806"/>
                <a:gd name="T5" fmla="*/ 154 h 628"/>
                <a:gd name="T6" fmla="*/ 0 w 806"/>
                <a:gd name="T7" fmla="*/ 135 h 628"/>
                <a:gd name="T8" fmla="*/ 77 w 806"/>
                <a:gd name="T9" fmla="*/ 111 h 628"/>
                <a:gd name="T10" fmla="*/ 410 w 806"/>
                <a:gd name="T11" fmla="*/ 5 h 628"/>
                <a:gd name="T12" fmla="*/ 442 w 806"/>
                <a:gd name="T13" fmla="*/ 15 h 628"/>
                <a:gd name="T14" fmla="*/ 620 w 806"/>
                <a:gd name="T15" fmla="*/ 279 h 628"/>
                <a:gd name="T16" fmla="*/ 756 w 806"/>
                <a:gd name="T17" fmla="*/ 389 h 628"/>
                <a:gd name="T18" fmla="*/ 804 w 806"/>
                <a:gd name="T19" fmla="*/ 464 h 628"/>
                <a:gd name="T20" fmla="*/ 750 w 806"/>
                <a:gd name="T21" fmla="*/ 530 h 628"/>
                <a:gd name="T22" fmla="*/ 465 w 806"/>
                <a:gd name="T23" fmla="*/ 620 h 628"/>
                <a:gd name="T24" fmla="*/ 436 w 806"/>
                <a:gd name="T25" fmla="*/ 628 h 628"/>
                <a:gd name="T26" fmla="*/ 404 w 806"/>
                <a:gd name="T27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6" h="628">
                  <a:moveTo>
                    <a:pt x="404" y="628"/>
                  </a:moveTo>
                  <a:cubicBezTo>
                    <a:pt x="349" y="618"/>
                    <a:pt x="316" y="582"/>
                    <a:pt x="285" y="538"/>
                  </a:cubicBezTo>
                  <a:cubicBezTo>
                    <a:pt x="196" y="409"/>
                    <a:pt x="104" y="282"/>
                    <a:pt x="13" y="154"/>
                  </a:cubicBezTo>
                  <a:cubicBezTo>
                    <a:pt x="9" y="148"/>
                    <a:pt x="5" y="143"/>
                    <a:pt x="0" y="135"/>
                  </a:cubicBezTo>
                  <a:cubicBezTo>
                    <a:pt x="27" y="126"/>
                    <a:pt x="52" y="119"/>
                    <a:pt x="77" y="111"/>
                  </a:cubicBezTo>
                  <a:cubicBezTo>
                    <a:pt x="188" y="75"/>
                    <a:pt x="299" y="41"/>
                    <a:pt x="410" y="5"/>
                  </a:cubicBezTo>
                  <a:cubicBezTo>
                    <a:pt x="425" y="0"/>
                    <a:pt x="433" y="2"/>
                    <a:pt x="442" y="15"/>
                  </a:cubicBezTo>
                  <a:cubicBezTo>
                    <a:pt x="501" y="104"/>
                    <a:pt x="561" y="191"/>
                    <a:pt x="620" y="279"/>
                  </a:cubicBezTo>
                  <a:cubicBezTo>
                    <a:pt x="654" y="329"/>
                    <a:pt x="699" y="366"/>
                    <a:pt x="756" y="389"/>
                  </a:cubicBezTo>
                  <a:cubicBezTo>
                    <a:pt x="790" y="403"/>
                    <a:pt x="806" y="428"/>
                    <a:pt x="804" y="464"/>
                  </a:cubicBezTo>
                  <a:cubicBezTo>
                    <a:pt x="803" y="495"/>
                    <a:pt x="783" y="519"/>
                    <a:pt x="750" y="530"/>
                  </a:cubicBezTo>
                  <a:cubicBezTo>
                    <a:pt x="655" y="560"/>
                    <a:pt x="560" y="590"/>
                    <a:pt x="465" y="620"/>
                  </a:cubicBezTo>
                  <a:cubicBezTo>
                    <a:pt x="455" y="623"/>
                    <a:pt x="446" y="625"/>
                    <a:pt x="436" y="628"/>
                  </a:cubicBezTo>
                  <a:cubicBezTo>
                    <a:pt x="425" y="628"/>
                    <a:pt x="415" y="628"/>
                    <a:pt x="404" y="6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Freeform 47">
              <a:extLst>
                <a:ext uri="{FF2B5EF4-FFF2-40B4-BE49-F238E27FC236}">
                  <a16:creationId xmlns:a16="http://schemas.microsoft.com/office/drawing/2014/main" id="{2D99839E-028A-4C69-A6B5-B41DC9C0E1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0750" y="1665288"/>
              <a:ext cx="1763713" cy="2030412"/>
            </a:xfrm>
            <a:custGeom>
              <a:avLst/>
              <a:gdLst>
                <a:gd name="T0" fmla="*/ 0 w 1413"/>
                <a:gd name="T1" fmla="*/ 723 h 1613"/>
                <a:gd name="T2" fmla="*/ 906 w 1413"/>
                <a:gd name="T3" fmla="*/ 0 h 1613"/>
                <a:gd name="T4" fmla="*/ 1413 w 1413"/>
                <a:gd name="T5" fmla="*/ 1613 h 1613"/>
                <a:gd name="T6" fmla="*/ 257 w 1413"/>
                <a:gd name="T7" fmla="*/ 1540 h 1613"/>
                <a:gd name="T8" fmla="*/ 0 w 1413"/>
                <a:gd name="T9" fmla="*/ 723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3" h="1613">
                  <a:moveTo>
                    <a:pt x="0" y="723"/>
                  </a:moveTo>
                  <a:cubicBezTo>
                    <a:pt x="359" y="555"/>
                    <a:pt x="648" y="300"/>
                    <a:pt x="906" y="0"/>
                  </a:cubicBezTo>
                  <a:cubicBezTo>
                    <a:pt x="1075" y="539"/>
                    <a:pt x="1244" y="1074"/>
                    <a:pt x="1413" y="1613"/>
                  </a:cubicBezTo>
                  <a:cubicBezTo>
                    <a:pt x="1031" y="1516"/>
                    <a:pt x="648" y="1473"/>
                    <a:pt x="257" y="1540"/>
                  </a:cubicBezTo>
                  <a:cubicBezTo>
                    <a:pt x="171" y="1267"/>
                    <a:pt x="86" y="996"/>
                    <a:pt x="0" y="7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Freeform 48">
              <a:extLst>
                <a:ext uri="{FF2B5EF4-FFF2-40B4-BE49-F238E27FC236}">
                  <a16:creationId xmlns:a16="http://schemas.microsoft.com/office/drawing/2014/main" id="{53907A76-7A4D-4C4E-BB1C-9D1D2DF45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5538" y="2630488"/>
              <a:ext cx="1211263" cy="1266825"/>
            </a:xfrm>
            <a:custGeom>
              <a:avLst/>
              <a:gdLst>
                <a:gd name="T0" fmla="*/ 713 w 970"/>
                <a:gd name="T1" fmla="*/ 0 h 1006"/>
                <a:gd name="T2" fmla="*/ 970 w 970"/>
                <a:gd name="T3" fmla="*/ 817 h 1006"/>
                <a:gd name="T4" fmla="*/ 825 w 970"/>
                <a:gd name="T5" fmla="*/ 862 h 1006"/>
                <a:gd name="T6" fmla="*/ 541 w 970"/>
                <a:gd name="T7" fmla="*/ 948 h 1006"/>
                <a:gd name="T8" fmla="*/ 26 w 970"/>
                <a:gd name="T9" fmla="*/ 587 h 1006"/>
                <a:gd name="T10" fmla="*/ 318 w 970"/>
                <a:gd name="T11" fmla="*/ 125 h 1006"/>
                <a:gd name="T12" fmla="*/ 713 w 970"/>
                <a:gd name="T13" fmla="*/ 0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0" h="1006">
                  <a:moveTo>
                    <a:pt x="713" y="0"/>
                  </a:moveTo>
                  <a:cubicBezTo>
                    <a:pt x="799" y="274"/>
                    <a:pt x="884" y="544"/>
                    <a:pt x="970" y="817"/>
                  </a:cubicBezTo>
                  <a:cubicBezTo>
                    <a:pt x="920" y="832"/>
                    <a:pt x="873" y="847"/>
                    <a:pt x="825" y="862"/>
                  </a:cubicBezTo>
                  <a:cubicBezTo>
                    <a:pt x="731" y="891"/>
                    <a:pt x="638" y="926"/>
                    <a:pt x="541" y="948"/>
                  </a:cubicBezTo>
                  <a:cubicBezTo>
                    <a:pt x="297" y="1006"/>
                    <a:pt x="58" y="835"/>
                    <a:pt x="26" y="587"/>
                  </a:cubicBezTo>
                  <a:cubicBezTo>
                    <a:pt x="0" y="381"/>
                    <a:pt x="121" y="190"/>
                    <a:pt x="318" y="125"/>
                  </a:cubicBezTo>
                  <a:cubicBezTo>
                    <a:pt x="449" y="83"/>
                    <a:pt x="580" y="42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reeform 49">
              <a:extLst>
                <a:ext uri="{FF2B5EF4-FFF2-40B4-BE49-F238E27FC236}">
                  <a16:creationId xmlns:a16="http://schemas.microsoft.com/office/drawing/2014/main" id="{0E15121A-A7D8-4145-92BB-507F05E96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25" y="1676400"/>
              <a:ext cx="906463" cy="1601787"/>
            </a:xfrm>
            <a:custGeom>
              <a:avLst/>
              <a:gdLst>
                <a:gd name="T0" fmla="*/ 487 w 726"/>
                <a:gd name="T1" fmla="*/ 1272 h 1272"/>
                <a:gd name="T2" fmla="*/ 322 w 726"/>
                <a:gd name="T3" fmla="*/ 1185 h 1272"/>
                <a:gd name="T4" fmla="*/ 371 w 726"/>
                <a:gd name="T5" fmla="*/ 609 h 1272"/>
                <a:gd name="T6" fmla="*/ 0 w 726"/>
                <a:gd name="T7" fmla="*/ 166 h 1272"/>
                <a:gd name="T8" fmla="*/ 87 w 726"/>
                <a:gd name="T9" fmla="*/ 0 h 1272"/>
                <a:gd name="T10" fmla="*/ 487 w 726"/>
                <a:gd name="T11" fmla="*/ 1272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6" h="1272">
                  <a:moveTo>
                    <a:pt x="487" y="1272"/>
                  </a:moveTo>
                  <a:cubicBezTo>
                    <a:pt x="432" y="1243"/>
                    <a:pt x="378" y="1215"/>
                    <a:pt x="322" y="1185"/>
                  </a:cubicBezTo>
                  <a:cubicBezTo>
                    <a:pt x="414" y="999"/>
                    <a:pt x="434" y="807"/>
                    <a:pt x="371" y="609"/>
                  </a:cubicBezTo>
                  <a:cubicBezTo>
                    <a:pt x="309" y="412"/>
                    <a:pt x="183" y="266"/>
                    <a:pt x="0" y="166"/>
                  </a:cubicBezTo>
                  <a:cubicBezTo>
                    <a:pt x="29" y="110"/>
                    <a:pt x="58" y="55"/>
                    <a:pt x="87" y="0"/>
                  </a:cubicBezTo>
                  <a:cubicBezTo>
                    <a:pt x="559" y="240"/>
                    <a:pt x="726" y="828"/>
                    <a:pt x="487" y="1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 50">
              <a:extLst>
                <a:ext uri="{FF2B5EF4-FFF2-40B4-BE49-F238E27FC236}">
                  <a16:creationId xmlns:a16="http://schemas.microsoft.com/office/drawing/2014/main" id="{873A7A96-282A-4057-B931-171723AA5F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975" y="2039938"/>
              <a:ext cx="639763" cy="1049337"/>
            </a:xfrm>
            <a:custGeom>
              <a:avLst/>
              <a:gdLst>
                <a:gd name="T0" fmla="*/ 185 w 513"/>
                <a:gd name="T1" fmla="*/ 748 h 833"/>
                <a:gd name="T2" fmla="*/ 214 w 513"/>
                <a:gd name="T3" fmla="*/ 416 h 833"/>
                <a:gd name="T4" fmla="*/ 0 w 513"/>
                <a:gd name="T5" fmla="*/ 161 h 833"/>
                <a:gd name="T6" fmla="*/ 84 w 513"/>
                <a:gd name="T7" fmla="*/ 0 h 833"/>
                <a:gd name="T8" fmla="*/ 347 w 513"/>
                <a:gd name="T9" fmla="*/ 833 h 833"/>
                <a:gd name="T10" fmla="*/ 185 w 513"/>
                <a:gd name="T11" fmla="*/ 748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3" h="833">
                  <a:moveTo>
                    <a:pt x="185" y="748"/>
                  </a:moveTo>
                  <a:cubicBezTo>
                    <a:pt x="239" y="639"/>
                    <a:pt x="250" y="529"/>
                    <a:pt x="214" y="416"/>
                  </a:cubicBezTo>
                  <a:cubicBezTo>
                    <a:pt x="178" y="303"/>
                    <a:pt x="106" y="219"/>
                    <a:pt x="0" y="161"/>
                  </a:cubicBezTo>
                  <a:cubicBezTo>
                    <a:pt x="29" y="107"/>
                    <a:pt x="56" y="53"/>
                    <a:pt x="84" y="0"/>
                  </a:cubicBezTo>
                  <a:cubicBezTo>
                    <a:pt x="375" y="139"/>
                    <a:pt x="513" y="525"/>
                    <a:pt x="347" y="833"/>
                  </a:cubicBezTo>
                  <a:cubicBezTo>
                    <a:pt x="294" y="805"/>
                    <a:pt x="241" y="777"/>
                    <a:pt x="185" y="7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0" name="TextBox 119">
            <a:extLst>
              <a:ext uri="{FF2B5EF4-FFF2-40B4-BE49-F238E27FC236}">
                <a16:creationId xmlns:a16="http://schemas.microsoft.com/office/drawing/2014/main" id="{0AA3E73D-F5A8-405E-A700-1F6AE6841456}"/>
              </a:ext>
            </a:extLst>
          </p:cNvPr>
          <p:cNvSpPr txBox="1"/>
          <p:nvPr/>
        </p:nvSpPr>
        <p:spPr>
          <a:xfrm>
            <a:off x="10030053" y="6244949"/>
            <a:ext cx="195145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Research</a:t>
            </a:r>
            <a:endParaRPr kumimoji="0" lang="en-GB" sz="2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55BBC611-35CB-4ECD-88B4-DF2AC66BA914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1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6513AA9A-75D1-45C8-B707-48D5600B9AFF}"/>
              </a:ext>
            </a:extLst>
          </p:cNvPr>
          <p:cNvSpPr txBox="1"/>
          <p:nvPr/>
        </p:nvSpPr>
        <p:spPr>
          <a:xfrm>
            <a:off x="0" y="2675994"/>
            <a:ext cx="12192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Aisha Conner-Gaten, she/her</a:t>
            </a:r>
            <a:endParaRPr kumimoji="0" lang="en-GB" sz="5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pic>
        <p:nvPicPr>
          <p:cNvPr id="5" name="Picture 4" descr="&quot;&quot;" title="&quot;&quot;">
            <a:extLst>
              <a:ext uri="{FF2B5EF4-FFF2-40B4-BE49-F238E27FC236}">
                <a16:creationId xmlns:a16="http://schemas.microsoft.com/office/drawing/2014/main" id="{66EDFB6D-B1FF-D342-9849-F1363E8B67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38749" y="4893232"/>
            <a:ext cx="1262852" cy="1300090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49540AC3-4E8D-EF48-A21F-3B5673628A70}"/>
              </a:ext>
            </a:extLst>
          </p:cNvPr>
          <p:cNvSpPr txBox="1"/>
          <p:nvPr/>
        </p:nvSpPr>
        <p:spPr>
          <a:xfrm>
            <a:off x="7612965" y="6287133"/>
            <a:ext cx="191442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Zine Review</a:t>
            </a:r>
            <a:endParaRPr kumimoji="0" lang="en-GB" sz="2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291686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146B4C5-7E3C-4F64-A8C1-3EB191722C7F}"/>
              </a:ext>
            </a:extLst>
          </p:cNvPr>
          <p:cNvSpPr/>
          <p:nvPr/>
        </p:nvSpPr>
        <p:spPr>
          <a:xfrm>
            <a:off x="3240232" y="1650454"/>
            <a:ext cx="6626782" cy="989626"/>
          </a:xfrm>
          <a:prstGeom prst="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792DA7F-7C25-442A-8D71-ED2C4FF34DA1}"/>
              </a:ext>
            </a:extLst>
          </p:cNvPr>
          <p:cNvSpPr/>
          <p:nvPr/>
        </p:nvSpPr>
        <p:spPr>
          <a:xfrm>
            <a:off x="2290378" y="1439720"/>
            <a:ext cx="1560701" cy="1422587"/>
          </a:xfrm>
          <a:prstGeom prst="roundRect">
            <a:avLst>
              <a:gd name="adj" fmla="val 631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03F422-EE9A-4B63-9006-B21D7EC5E4E6}"/>
              </a:ext>
            </a:extLst>
          </p:cNvPr>
          <p:cNvSpPr/>
          <p:nvPr/>
        </p:nvSpPr>
        <p:spPr>
          <a:xfrm>
            <a:off x="3240232" y="3311013"/>
            <a:ext cx="6626782" cy="989626"/>
          </a:xfrm>
          <a:prstGeom prst="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3F4930A-6FF2-4450-8E2A-F92B0526F34A}"/>
              </a:ext>
            </a:extLst>
          </p:cNvPr>
          <p:cNvSpPr/>
          <p:nvPr/>
        </p:nvSpPr>
        <p:spPr>
          <a:xfrm>
            <a:off x="2290378" y="3100278"/>
            <a:ext cx="1560701" cy="1422587"/>
          </a:xfrm>
          <a:prstGeom prst="roundRect">
            <a:avLst>
              <a:gd name="adj" fmla="val 631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1F4E13-F7A3-453D-8ABD-86A46A027620}"/>
              </a:ext>
            </a:extLst>
          </p:cNvPr>
          <p:cNvSpPr/>
          <p:nvPr/>
        </p:nvSpPr>
        <p:spPr>
          <a:xfrm>
            <a:off x="3240232" y="5000301"/>
            <a:ext cx="6626782" cy="989626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010B4E6-59A1-41CF-A1D4-32CF075B4938}"/>
              </a:ext>
            </a:extLst>
          </p:cNvPr>
          <p:cNvSpPr/>
          <p:nvPr/>
        </p:nvSpPr>
        <p:spPr>
          <a:xfrm>
            <a:off x="2290378" y="4789566"/>
            <a:ext cx="1560701" cy="1422587"/>
          </a:xfrm>
          <a:prstGeom prst="roundRect">
            <a:avLst>
              <a:gd name="adj" fmla="val 631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B64AA2-1235-46E9-BCEB-D8EA0CA46A06}"/>
              </a:ext>
            </a:extLst>
          </p:cNvPr>
          <p:cNvSpPr txBox="1"/>
          <p:nvPr/>
        </p:nvSpPr>
        <p:spPr>
          <a:xfrm>
            <a:off x="2596695" y="1439721"/>
            <a:ext cx="98254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anose="020B0606030504020204" pitchFamily="34" charset="0"/>
              </a:rPr>
              <a:t>01</a:t>
            </a:r>
            <a:endParaRPr kumimoji="0" lang="en-GB" sz="5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B17D86-D326-4DC9-893F-DBEEDC599AFC}"/>
              </a:ext>
            </a:extLst>
          </p:cNvPr>
          <p:cNvSpPr txBox="1"/>
          <p:nvPr/>
        </p:nvSpPr>
        <p:spPr>
          <a:xfrm>
            <a:off x="2596695" y="2263520"/>
            <a:ext cx="9825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anose="020B0606030504020204" pitchFamily="34" charset="0"/>
              </a:rPr>
              <a:t>STEP</a:t>
            </a:r>
            <a:endParaRPr kumimoji="0" lang="en-GB" sz="2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AA23BB-49EF-4820-8896-6D0FDB608D22}"/>
              </a:ext>
            </a:extLst>
          </p:cNvPr>
          <p:cNvSpPr txBox="1"/>
          <p:nvPr/>
        </p:nvSpPr>
        <p:spPr>
          <a:xfrm>
            <a:off x="2596695" y="3129009"/>
            <a:ext cx="98254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anose="020B0606030504020204" pitchFamily="34" charset="0"/>
              </a:rPr>
              <a:t>02</a:t>
            </a:r>
            <a:endParaRPr kumimoji="0" lang="en-GB" sz="5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9B46BA-73B6-4862-81D6-7302E2CFFBF3}"/>
              </a:ext>
            </a:extLst>
          </p:cNvPr>
          <p:cNvSpPr txBox="1"/>
          <p:nvPr/>
        </p:nvSpPr>
        <p:spPr>
          <a:xfrm>
            <a:off x="2596695" y="3952808"/>
            <a:ext cx="9825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anose="020B0606030504020204" pitchFamily="34" charset="0"/>
              </a:rPr>
              <a:t>STEP</a:t>
            </a:r>
            <a:endParaRPr kumimoji="0" lang="en-GB" sz="2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C5FC14-E284-4C7E-BD05-63BAE8D56EE8}"/>
              </a:ext>
            </a:extLst>
          </p:cNvPr>
          <p:cNvSpPr txBox="1"/>
          <p:nvPr/>
        </p:nvSpPr>
        <p:spPr>
          <a:xfrm>
            <a:off x="2596695" y="4824042"/>
            <a:ext cx="98254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anose="020B0606030504020204" pitchFamily="34" charset="0"/>
              </a:rPr>
              <a:t>03</a:t>
            </a:r>
            <a:endParaRPr kumimoji="0" lang="en-GB" sz="5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B6BC6D9-D651-4409-86CF-1BF29DE13917}"/>
              </a:ext>
            </a:extLst>
          </p:cNvPr>
          <p:cNvSpPr txBox="1"/>
          <p:nvPr/>
        </p:nvSpPr>
        <p:spPr>
          <a:xfrm>
            <a:off x="2596695" y="5647842"/>
            <a:ext cx="9825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anose="020B0606030504020204" pitchFamily="34" charset="0"/>
              </a:rPr>
              <a:t>STEP</a:t>
            </a:r>
            <a:endParaRPr kumimoji="0" lang="en-GB" sz="2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1F4185-E695-43B2-BA01-39AF1435B606}"/>
              </a:ext>
            </a:extLst>
          </p:cNvPr>
          <p:cNvSpPr txBox="1"/>
          <p:nvPr/>
        </p:nvSpPr>
        <p:spPr>
          <a:xfrm>
            <a:off x="3229989" y="327758"/>
            <a:ext cx="612984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5000" b="1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Using the Databases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89E7B6C-D0D6-4459-9D8F-656628E95391}"/>
              </a:ext>
            </a:extLst>
          </p:cNvPr>
          <p:cNvSpPr txBox="1"/>
          <p:nvPr/>
        </p:nvSpPr>
        <p:spPr>
          <a:xfrm>
            <a:off x="4037411" y="1760854"/>
            <a:ext cx="519330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2200" dirty="0">
                <a:latin typeface="Open Sans" panose="020B0606030504020204" pitchFamily="34" charset="0"/>
              </a:rPr>
              <a:t>Start with Women’s and Gender libguide: </a:t>
            </a:r>
            <a:r>
              <a:rPr lang="en-US" sz="24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http://libguides.lmu.edu/womengender</a:t>
            </a:r>
            <a:endParaRPr lang="en-US" sz="2200" dirty="0">
              <a:latin typeface="Open Sans" panose="020B0606030504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9FAE742-125F-4AC6-A4D5-95C6215F56D0}"/>
              </a:ext>
            </a:extLst>
          </p:cNvPr>
          <p:cNvSpPr txBox="1"/>
          <p:nvPr/>
        </p:nvSpPr>
        <p:spPr>
          <a:xfrm>
            <a:off x="4037411" y="3606223"/>
            <a:ext cx="51933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200" dirty="0">
                <a:solidFill>
                  <a:sysClr val="windowText" lastClr="000000"/>
                </a:solidFill>
                <a:latin typeface="Open Sans" panose="020B0606030504020204" pitchFamily="34" charset="0"/>
              </a:rPr>
              <a:t>Establish a thesaurus of keywords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3ADAB0E-DD34-409E-BB8E-FAA763FB422B}"/>
              </a:ext>
            </a:extLst>
          </p:cNvPr>
          <p:cNvSpPr txBox="1"/>
          <p:nvPr/>
        </p:nvSpPr>
        <p:spPr>
          <a:xfrm>
            <a:off x="4037410" y="5276273"/>
            <a:ext cx="57232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200" dirty="0">
                <a:solidFill>
                  <a:sysClr val="windowText" lastClr="000000"/>
                </a:solidFill>
                <a:latin typeface="Open Sans" panose="020B0606030504020204" pitchFamily="34" charset="0"/>
              </a:rPr>
              <a:t>Use “and”, *, “or” to build your search strategies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08AA03CB-2B71-43F9-A35E-7F9FA9546CE5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GB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994481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descr="man waving victory flag on hilltop"/>
          <p:cNvGrpSpPr/>
          <p:nvPr/>
        </p:nvGrpSpPr>
        <p:grpSpPr>
          <a:xfrm flipH="1">
            <a:off x="1304876" y="1212873"/>
            <a:ext cx="4060825" cy="4803776"/>
            <a:chOff x="4324350" y="2768600"/>
            <a:chExt cx="2041525" cy="2460626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4324350" y="4598988"/>
              <a:ext cx="2041525" cy="630238"/>
            </a:xfrm>
            <a:custGeom>
              <a:avLst/>
              <a:gdLst>
                <a:gd name="T0" fmla="*/ 604 w 640"/>
                <a:gd name="T1" fmla="*/ 172 h 198"/>
                <a:gd name="T2" fmla="*/ 640 w 640"/>
                <a:gd name="T3" fmla="*/ 198 h 198"/>
                <a:gd name="T4" fmla="*/ 4 w 640"/>
                <a:gd name="T5" fmla="*/ 198 h 198"/>
                <a:gd name="T6" fmla="*/ 0 w 640"/>
                <a:gd name="T7" fmla="*/ 198 h 198"/>
                <a:gd name="T8" fmla="*/ 91 w 640"/>
                <a:gd name="T9" fmla="*/ 120 h 198"/>
                <a:gd name="T10" fmla="*/ 176 w 640"/>
                <a:gd name="T11" fmla="*/ 50 h 198"/>
                <a:gd name="T12" fmla="*/ 234 w 640"/>
                <a:gd name="T13" fmla="*/ 1 h 198"/>
                <a:gd name="T14" fmla="*/ 239 w 640"/>
                <a:gd name="T15" fmla="*/ 0 h 198"/>
                <a:gd name="T16" fmla="*/ 344 w 640"/>
                <a:gd name="T17" fmla="*/ 55 h 198"/>
                <a:gd name="T18" fmla="*/ 351 w 640"/>
                <a:gd name="T19" fmla="*/ 56 h 198"/>
                <a:gd name="T20" fmla="*/ 423 w 640"/>
                <a:gd name="T21" fmla="*/ 58 h 198"/>
                <a:gd name="T22" fmla="*/ 441 w 640"/>
                <a:gd name="T23" fmla="*/ 64 h 198"/>
                <a:gd name="T24" fmla="*/ 526 w 640"/>
                <a:gd name="T25" fmla="*/ 120 h 198"/>
                <a:gd name="T26" fmla="*/ 569 w 640"/>
                <a:gd name="T27" fmla="*/ 149 h 198"/>
                <a:gd name="T28" fmla="*/ 604 w 640"/>
                <a:gd name="T29" fmla="*/ 17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0" h="198">
                  <a:moveTo>
                    <a:pt x="604" y="172"/>
                  </a:moveTo>
                  <a:cubicBezTo>
                    <a:pt x="616" y="180"/>
                    <a:pt x="639" y="197"/>
                    <a:pt x="640" y="198"/>
                  </a:cubicBezTo>
                  <a:cubicBezTo>
                    <a:pt x="612" y="198"/>
                    <a:pt x="181" y="198"/>
                    <a:pt x="4" y="198"/>
                  </a:cubicBezTo>
                  <a:cubicBezTo>
                    <a:pt x="3" y="198"/>
                    <a:pt x="2" y="198"/>
                    <a:pt x="0" y="198"/>
                  </a:cubicBezTo>
                  <a:cubicBezTo>
                    <a:pt x="1" y="197"/>
                    <a:pt x="61" y="145"/>
                    <a:pt x="91" y="120"/>
                  </a:cubicBezTo>
                  <a:cubicBezTo>
                    <a:pt x="120" y="97"/>
                    <a:pt x="148" y="73"/>
                    <a:pt x="176" y="50"/>
                  </a:cubicBezTo>
                  <a:cubicBezTo>
                    <a:pt x="195" y="33"/>
                    <a:pt x="215" y="17"/>
                    <a:pt x="234" y="1"/>
                  </a:cubicBezTo>
                  <a:cubicBezTo>
                    <a:pt x="235" y="0"/>
                    <a:pt x="237" y="0"/>
                    <a:pt x="239" y="0"/>
                  </a:cubicBezTo>
                  <a:cubicBezTo>
                    <a:pt x="274" y="19"/>
                    <a:pt x="309" y="37"/>
                    <a:pt x="344" y="55"/>
                  </a:cubicBezTo>
                  <a:cubicBezTo>
                    <a:pt x="346" y="56"/>
                    <a:pt x="348" y="56"/>
                    <a:pt x="351" y="56"/>
                  </a:cubicBezTo>
                  <a:cubicBezTo>
                    <a:pt x="375" y="57"/>
                    <a:pt x="399" y="58"/>
                    <a:pt x="423" y="58"/>
                  </a:cubicBezTo>
                  <a:cubicBezTo>
                    <a:pt x="430" y="58"/>
                    <a:pt x="435" y="60"/>
                    <a:pt x="441" y="64"/>
                  </a:cubicBezTo>
                  <a:cubicBezTo>
                    <a:pt x="469" y="83"/>
                    <a:pt x="498" y="101"/>
                    <a:pt x="526" y="120"/>
                  </a:cubicBezTo>
                  <a:cubicBezTo>
                    <a:pt x="540" y="130"/>
                    <a:pt x="555" y="139"/>
                    <a:pt x="569" y="149"/>
                  </a:cubicBezTo>
                  <a:cubicBezTo>
                    <a:pt x="572" y="152"/>
                    <a:pt x="599" y="169"/>
                    <a:pt x="604" y="17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4738688" y="2768600"/>
              <a:ext cx="1096963" cy="2014538"/>
            </a:xfrm>
            <a:custGeom>
              <a:avLst/>
              <a:gdLst>
                <a:gd name="T0" fmla="*/ 56 w 344"/>
                <a:gd name="T1" fmla="*/ 237 h 632"/>
                <a:gd name="T2" fmla="*/ 12 w 344"/>
                <a:gd name="T3" fmla="*/ 348 h 632"/>
                <a:gd name="T4" fmla="*/ 0 w 344"/>
                <a:gd name="T5" fmla="*/ 343 h 632"/>
                <a:gd name="T6" fmla="*/ 134 w 344"/>
                <a:gd name="T7" fmla="*/ 0 h 632"/>
                <a:gd name="T8" fmla="*/ 147 w 344"/>
                <a:gd name="T9" fmla="*/ 5 h 632"/>
                <a:gd name="T10" fmla="*/ 69 w 344"/>
                <a:gd name="T11" fmla="*/ 204 h 632"/>
                <a:gd name="T12" fmla="*/ 92 w 344"/>
                <a:gd name="T13" fmla="*/ 231 h 632"/>
                <a:gd name="T14" fmla="*/ 118 w 344"/>
                <a:gd name="T15" fmla="*/ 272 h 632"/>
                <a:gd name="T16" fmla="*/ 131 w 344"/>
                <a:gd name="T17" fmla="*/ 279 h 632"/>
                <a:gd name="T18" fmla="*/ 183 w 344"/>
                <a:gd name="T19" fmla="*/ 301 h 632"/>
                <a:gd name="T20" fmla="*/ 189 w 344"/>
                <a:gd name="T21" fmla="*/ 302 h 632"/>
                <a:gd name="T22" fmla="*/ 249 w 344"/>
                <a:gd name="T23" fmla="*/ 302 h 632"/>
                <a:gd name="T24" fmla="*/ 255 w 344"/>
                <a:gd name="T25" fmla="*/ 300 h 632"/>
                <a:gd name="T26" fmla="*/ 292 w 344"/>
                <a:gd name="T27" fmla="*/ 265 h 632"/>
                <a:gd name="T28" fmla="*/ 296 w 344"/>
                <a:gd name="T29" fmla="*/ 254 h 632"/>
                <a:gd name="T30" fmla="*/ 307 w 344"/>
                <a:gd name="T31" fmla="*/ 206 h 632"/>
                <a:gd name="T32" fmla="*/ 311 w 344"/>
                <a:gd name="T33" fmla="*/ 192 h 632"/>
                <a:gd name="T34" fmla="*/ 328 w 344"/>
                <a:gd name="T35" fmla="*/ 179 h 632"/>
                <a:gd name="T36" fmla="*/ 343 w 344"/>
                <a:gd name="T37" fmla="*/ 195 h 632"/>
                <a:gd name="T38" fmla="*/ 338 w 344"/>
                <a:gd name="T39" fmla="*/ 221 h 632"/>
                <a:gd name="T40" fmla="*/ 325 w 344"/>
                <a:gd name="T41" fmla="*/ 275 h 632"/>
                <a:gd name="T42" fmla="*/ 319 w 344"/>
                <a:gd name="T43" fmla="*/ 286 h 632"/>
                <a:gd name="T44" fmla="*/ 271 w 344"/>
                <a:gd name="T45" fmla="*/ 330 h 632"/>
                <a:gd name="T46" fmla="*/ 267 w 344"/>
                <a:gd name="T47" fmla="*/ 339 h 632"/>
                <a:gd name="T48" fmla="*/ 268 w 344"/>
                <a:gd name="T49" fmla="*/ 609 h 632"/>
                <a:gd name="T50" fmla="*/ 258 w 344"/>
                <a:gd name="T51" fmla="*/ 626 h 632"/>
                <a:gd name="T52" fmla="*/ 230 w 344"/>
                <a:gd name="T53" fmla="*/ 610 h 632"/>
                <a:gd name="T54" fmla="*/ 230 w 344"/>
                <a:gd name="T55" fmla="*/ 481 h 632"/>
                <a:gd name="T56" fmla="*/ 224 w 344"/>
                <a:gd name="T57" fmla="*/ 474 h 632"/>
                <a:gd name="T58" fmla="*/ 199 w 344"/>
                <a:gd name="T59" fmla="*/ 482 h 632"/>
                <a:gd name="T60" fmla="*/ 163 w 344"/>
                <a:gd name="T61" fmla="*/ 499 h 632"/>
                <a:gd name="T62" fmla="*/ 160 w 344"/>
                <a:gd name="T63" fmla="*/ 505 h 632"/>
                <a:gd name="T64" fmla="*/ 160 w 344"/>
                <a:gd name="T65" fmla="*/ 567 h 632"/>
                <a:gd name="T66" fmla="*/ 148 w 344"/>
                <a:gd name="T67" fmla="*/ 584 h 632"/>
                <a:gd name="T68" fmla="*/ 126 w 344"/>
                <a:gd name="T69" fmla="*/ 579 h 632"/>
                <a:gd name="T70" fmla="*/ 122 w 344"/>
                <a:gd name="T71" fmla="*/ 568 h 632"/>
                <a:gd name="T72" fmla="*/ 122 w 344"/>
                <a:gd name="T73" fmla="*/ 489 h 632"/>
                <a:gd name="T74" fmla="*/ 137 w 344"/>
                <a:gd name="T75" fmla="*/ 470 h 632"/>
                <a:gd name="T76" fmla="*/ 170 w 344"/>
                <a:gd name="T77" fmla="*/ 454 h 632"/>
                <a:gd name="T78" fmla="*/ 174 w 344"/>
                <a:gd name="T79" fmla="*/ 447 h 632"/>
                <a:gd name="T80" fmla="*/ 174 w 344"/>
                <a:gd name="T81" fmla="*/ 338 h 632"/>
                <a:gd name="T82" fmla="*/ 170 w 344"/>
                <a:gd name="T83" fmla="*/ 331 h 632"/>
                <a:gd name="T84" fmla="*/ 118 w 344"/>
                <a:gd name="T85" fmla="*/ 310 h 632"/>
                <a:gd name="T86" fmla="*/ 107 w 344"/>
                <a:gd name="T87" fmla="*/ 305 h 632"/>
                <a:gd name="T88" fmla="*/ 89 w 344"/>
                <a:gd name="T89" fmla="*/ 288 h 632"/>
                <a:gd name="T90" fmla="*/ 56 w 344"/>
                <a:gd name="T91" fmla="*/ 237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4" h="632">
                  <a:moveTo>
                    <a:pt x="56" y="237"/>
                  </a:moveTo>
                  <a:cubicBezTo>
                    <a:pt x="41" y="274"/>
                    <a:pt x="27" y="311"/>
                    <a:pt x="12" y="348"/>
                  </a:cubicBezTo>
                  <a:cubicBezTo>
                    <a:pt x="8" y="346"/>
                    <a:pt x="4" y="345"/>
                    <a:pt x="0" y="343"/>
                  </a:cubicBezTo>
                  <a:cubicBezTo>
                    <a:pt x="44" y="228"/>
                    <a:pt x="89" y="114"/>
                    <a:pt x="134" y="0"/>
                  </a:cubicBezTo>
                  <a:cubicBezTo>
                    <a:pt x="138" y="2"/>
                    <a:pt x="142" y="4"/>
                    <a:pt x="147" y="5"/>
                  </a:cubicBezTo>
                  <a:cubicBezTo>
                    <a:pt x="121" y="72"/>
                    <a:pt x="95" y="138"/>
                    <a:pt x="69" y="204"/>
                  </a:cubicBezTo>
                  <a:cubicBezTo>
                    <a:pt x="82" y="209"/>
                    <a:pt x="85" y="221"/>
                    <a:pt x="92" y="231"/>
                  </a:cubicBezTo>
                  <a:cubicBezTo>
                    <a:pt x="101" y="244"/>
                    <a:pt x="109" y="259"/>
                    <a:pt x="118" y="272"/>
                  </a:cubicBezTo>
                  <a:cubicBezTo>
                    <a:pt x="121" y="275"/>
                    <a:pt x="127" y="277"/>
                    <a:pt x="131" y="279"/>
                  </a:cubicBezTo>
                  <a:cubicBezTo>
                    <a:pt x="149" y="286"/>
                    <a:pt x="166" y="294"/>
                    <a:pt x="183" y="301"/>
                  </a:cubicBezTo>
                  <a:cubicBezTo>
                    <a:pt x="185" y="302"/>
                    <a:pt x="187" y="302"/>
                    <a:pt x="189" y="302"/>
                  </a:cubicBezTo>
                  <a:cubicBezTo>
                    <a:pt x="209" y="302"/>
                    <a:pt x="229" y="302"/>
                    <a:pt x="249" y="302"/>
                  </a:cubicBezTo>
                  <a:cubicBezTo>
                    <a:pt x="251" y="302"/>
                    <a:pt x="254" y="301"/>
                    <a:pt x="255" y="300"/>
                  </a:cubicBezTo>
                  <a:cubicBezTo>
                    <a:pt x="267" y="289"/>
                    <a:pt x="280" y="277"/>
                    <a:pt x="292" y="265"/>
                  </a:cubicBezTo>
                  <a:cubicBezTo>
                    <a:pt x="295" y="263"/>
                    <a:pt x="295" y="258"/>
                    <a:pt x="296" y="254"/>
                  </a:cubicBezTo>
                  <a:cubicBezTo>
                    <a:pt x="300" y="238"/>
                    <a:pt x="304" y="222"/>
                    <a:pt x="307" y="206"/>
                  </a:cubicBezTo>
                  <a:cubicBezTo>
                    <a:pt x="308" y="201"/>
                    <a:pt x="310" y="197"/>
                    <a:pt x="311" y="192"/>
                  </a:cubicBezTo>
                  <a:cubicBezTo>
                    <a:pt x="313" y="183"/>
                    <a:pt x="320" y="178"/>
                    <a:pt x="328" y="179"/>
                  </a:cubicBezTo>
                  <a:cubicBezTo>
                    <a:pt x="337" y="180"/>
                    <a:pt x="344" y="187"/>
                    <a:pt x="343" y="195"/>
                  </a:cubicBezTo>
                  <a:cubicBezTo>
                    <a:pt x="342" y="204"/>
                    <a:pt x="340" y="212"/>
                    <a:pt x="338" y="221"/>
                  </a:cubicBezTo>
                  <a:cubicBezTo>
                    <a:pt x="334" y="239"/>
                    <a:pt x="330" y="257"/>
                    <a:pt x="325" y="275"/>
                  </a:cubicBezTo>
                  <a:cubicBezTo>
                    <a:pt x="324" y="279"/>
                    <a:pt x="322" y="283"/>
                    <a:pt x="319" y="286"/>
                  </a:cubicBezTo>
                  <a:cubicBezTo>
                    <a:pt x="303" y="301"/>
                    <a:pt x="287" y="316"/>
                    <a:pt x="271" y="330"/>
                  </a:cubicBezTo>
                  <a:cubicBezTo>
                    <a:pt x="268" y="333"/>
                    <a:pt x="267" y="335"/>
                    <a:pt x="267" y="339"/>
                  </a:cubicBezTo>
                  <a:cubicBezTo>
                    <a:pt x="268" y="429"/>
                    <a:pt x="267" y="519"/>
                    <a:pt x="268" y="609"/>
                  </a:cubicBezTo>
                  <a:cubicBezTo>
                    <a:pt x="268" y="616"/>
                    <a:pt x="265" y="623"/>
                    <a:pt x="258" y="626"/>
                  </a:cubicBezTo>
                  <a:cubicBezTo>
                    <a:pt x="247" y="632"/>
                    <a:pt x="230" y="627"/>
                    <a:pt x="230" y="610"/>
                  </a:cubicBezTo>
                  <a:cubicBezTo>
                    <a:pt x="230" y="567"/>
                    <a:pt x="230" y="524"/>
                    <a:pt x="230" y="481"/>
                  </a:cubicBezTo>
                  <a:cubicBezTo>
                    <a:pt x="230" y="474"/>
                    <a:pt x="230" y="475"/>
                    <a:pt x="224" y="474"/>
                  </a:cubicBezTo>
                  <a:cubicBezTo>
                    <a:pt x="214" y="473"/>
                    <a:pt x="207" y="478"/>
                    <a:pt x="199" y="482"/>
                  </a:cubicBezTo>
                  <a:cubicBezTo>
                    <a:pt x="187" y="487"/>
                    <a:pt x="175" y="493"/>
                    <a:pt x="163" y="499"/>
                  </a:cubicBezTo>
                  <a:cubicBezTo>
                    <a:pt x="161" y="500"/>
                    <a:pt x="159" y="502"/>
                    <a:pt x="160" y="505"/>
                  </a:cubicBezTo>
                  <a:cubicBezTo>
                    <a:pt x="160" y="526"/>
                    <a:pt x="160" y="546"/>
                    <a:pt x="160" y="567"/>
                  </a:cubicBezTo>
                  <a:cubicBezTo>
                    <a:pt x="160" y="575"/>
                    <a:pt x="155" y="582"/>
                    <a:pt x="148" y="584"/>
                  </a:cubicBezTo>
                  <a:cubicBezTo>
                    <a:pt x="140" y="587"/>
                    <a:pt x="130" y="585"/>
                    <a:pt x="126" y="579"/>
                  </a:cubicBezTo>
                  <a:cubicBezTo>
                    <a:pt x="124" y="576"/>
                    <a:pt x="122" y="571"/>
                    <a:pt x="122" y="568"/>
                  </a:cubicBezTo>
                  <a:cubicBezTo>
                    <a:pt x="122" y="541"/>
                    <a:pt x="122" y="515"/>
                    <a:pt x="122" y="489"/>
                  </a:cubicBezTo>
                  <a:cubicBezTo>
                    <a:pt x="122" y="479"/>
                    <a:pt x="129" y="473"/>
                    <a:pt x="137" y="470"/>
                  </a:cubicBezTo>
                  <a:cubicBezTo>
                    <a:pt x="148" y="465"/>
                    <a:pt x="159" y="459"/>
                    <a:pt x="170" y="454"/>
                  </a:cubicBezTo>
                  <a:cubicBezTo>
                    <a:pt x="173" y="452"/>
                    <a:pt x="174" y="451"/>
                    <a:pt x="174" y="447"/>
                  </a:cubicBezTo>
                  <a:cubicBezTo>
                    <a:pt x="174" y="411"/>
                    <a:pt x="174" y="374"/>
                    <a:pt x="174" y="338"/>
                  </a:cubicBezTo>
                  <a:cubicBezTo>
                    <a:pt x="174" y="334"/>
                    <a:pt x="173" y="333"/>
                    <a:pt x="170" y="331"/>
                  </a:cubicBezTo>
                  <a:cubicBezTo>
                    <a:pt x="153" y="324"/>
                    <a:pt x="136" y="317"/>
                    <a:pt x="118" y="310"/>
                  </a:cubicBezTo>
                  <a:cubicBezTo>
                    <a:pt x="115" y="308"/>
                    <a:pt x="111" y="306"/>
                    <a:pt x="107" y="305"/>
                  </a:cubicBezTo>
                  <a:cubicBezTo>
                    <a:pt x="99" y="302"/>
                    <a:pt x="94" y="295"/>
                    <a:pt x="89" y="288"/>
                  </a:cubicBezTo>
                  <a:cubicBezTo>
                    <a:pt x="79" y="271"/>
                    <a:pt x="68" y="254"/>
                    <a:pt x="56" y="23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5076825" y="2797175"/>
              <a:ext cx="654050" cy="573088"/>
            </a:xfrm>
            <a:custGeom>
              <a:avLst/>
              <a:gdLst>
                <a:gd name="T0" fmla="*/ 0 w 205"/>
                <a:gd name="T1" fmla="*/ 118 h 180"/>
                <a:gd name="T2" fmla="*/ 46 w 205"/>
                <a:gd name="T3" fmla="*/ 0 h 180"/>
                <a:gd name="T4" fmla="*/ 115 w 205"/>
                <a:gd name="T5" fmla="*/ 24 h 180"/>
                <a:gd name="T6" fmla="*/ 150 w 205"/>
                <a:gd name="T7" fmla="*/ 49 h 180"/>
                <a:gd name="T8" fmla="*/ 195 w 205"/>
                <a:gd name="T9" fmla="*/ 62 h 180"/>
                <a:gd name="T10" fmla="*/ 205 w 205"/>
                <a:gd name="T11" fmla="*/ 63 h 180"/>
                <a:gd name="T12" fmla="*/ 201 w 205"/>
                <a:gd name="T13" fmla="*/ 74 h 180"/>
                <a:gd name="T14" fmla="*/ 161 w 205"/>
                <a:gd name="T15" fmla="*/ 176 h 180"/>
                <a:gd name="T16" fmla="*/ 155 w 205"/>
                <a:gd name="T17" fmla="*/ 180 h 180"/>
                <a:gd name="T18" fmla="*/ 89 w 205"/>
                <a:gd name="T19" fmla="*/ 148 h 180"/>
                <a:gd name="T20" fmla="*/ 57 w 205"/>
                <a:gd name="T21" fmla="*/ 126 h 180"/>
                <a:gd name="T22" fmla="*/ 14 w 205"/>
                <a:gd name="T23" fmla="*/ 118 h 180"/>
                <a:gd name="T24" fmla="*/ 0 w 205"/>
                <a:gd name="T25" fmla="*/ 11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5" h="180">
                  <a:moveTo>
                    <a:pt x="0" y="118"/>
                  </a:moveTo>
                  <a:cubicBezTo>
                    <a:pt x="16" y="78"/>
                    <a:pt x="31" y="39"/>
                    <a:pt x="46" y="0"/>
                  </a:cubicBezTo>
                  <a:cubicBezTo>
                    <a:pt x="71" y="3"/>
                    <a:pt x="95" y="9"/>
                    <a:pt x="115" y="24"/>
                  </a:cubicBezTo>
                  <a:cubicBezTo>
                    <a:pt x="127" y="33"/>
                    <a:pt x="138" y="41"/>
                    <a:pt x="150" y="49"/>
                  </a:cubicBezTo>
                  <a:cubicBezTo>
                    <a:pt x="163" y="57"/>
                    <a:pt x="179" y="60"/>
                    <a:pt x="195" y="62"/>
                  </a:cubicBezTo>
                  <a:cubicBezTo>
                    <a:pt x="198" y="62"/>
                    <a:pt x="201" y="62"/>
                    <a:pt x="205" y="63"/>
                  </a:cubicBezTo>
                  <a:cubicBezTo>
                    <a:pt x="204" y="67"/>
                    <a:pt x="203" y="71"/>
                    <a:pt x="201" y="74"/>
                  </a:cubicBezTo>
                  <a:cubicBezTo>
                    <a:pt x="188" y="108"/>
                    <a:pt x="175" y="142"/>
                    <a:pt x="161" y="176"/>
                  </a:cubicBezTo>
                  <a:cubicBezTo>
                    <a:pt x="160" y="179"/>
                    <a:pt x="159" y="180"/>
                    <a:pt x="155" y="180"/>
                  </a:cubicBezTo>
                  <a:cubicBezTo>
                    <a:pt x="130" y="177"/>
                    <a:pt x="108" y="167"/>
                    <a:pt x="89" y="148"/>
                  </a:cubicBezTo>
                  <a:cubicBezTo>
                    <a:pt x="80" y="139"/>
                    <a:pt x="70" y="131"/>
                    <a:pt x="57" y="126"/>
                  </a:cubicBezTo>
                  <a:cubicBezTo>
                    <a:pt x="43" y="120"/>
                    <a:pt x="29" y="118"/>
                    <a:pt x="14" y="118"/>
                  </a:cubicBezTo>
                  <a:cubicBezTo>
                    <a:pt x="10" y="118"/>
                    <a:pt x="5" y="118"/>
                    <a:pt x="0" y="1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5326063" y="3476625"/>
              <a:ext cx="233363" cy="231775"/>
            </a:xfrm>
            <a:custGeom>
              <a:avLst/>
              <a:gdLst>
                <a:gd name="T0" fmla="*/ 72 w 73"/>
                <a:gd name="T1" fmla="*/ 37 h 73"/>
                <a:gd name="T2" fmla="*/ 37 w 73"/>
                <a:gd name="T3" fmla="*/ 73 h 73"/>
                <a:gd name="T4" fmla="*/ 0 w 73"/>
                <a:gd name="T5" fmla="*/ 37 h 73"/>
                <a:gd name="T6" fmla="*/ 37 w 73"/>
                <a:gd name="T7" fmla="*/ 0 h 73"/>
                <a:gd name="T8" fmla="*/ 72 w 73"/>
                <a:gd name="T9" fmla="*/ 3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72" y="37"/>
                  </a:moveTo>
                  <a:cubicBezTo>
                    <a:pt x="73" y="56"/>
                    <a:pt x="57" y="73"/>
                    <a:pt x="37" y="73"/>
                  </a:cubicBezTo>
                  <a:cubicBezTo>
                    <a:pt x="17" y="73"/>
                    <a:pt x="0" y="56"/>
                    <a:pt x="0" y="37"/>
                  </a:cubicBezTo>
                  <a:cubicBezTo>
                    <a:pt x="0" y="17"/>
                    <a:pt x="17" y="0"/>
                    <a:pt x="37" y="0"/>
                  </a:cubicBezTo>
                  <a:cubicBezTo>
                    <a:pt x="57" y="1"/>
                    <a:pt x="73" y="17"/>
                    <a:pt x="72" y="3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9C43F5F2-C2C2-4A82-A9A5-764581E2C511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GB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11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72547F-0B01-DB4B-824E-CF0DDA14B46F}"/>
              </a:ext>
            </a:extLst>
          </p:cNvPr>
          <p:cNvSpPr txBox="1"/>
          <p:nvPr/>
        </p:nvSpPr>
        <p:spPr>
          <a:xfrm>
            <a:off x="5999414" y="1212873"/>
            <a:ext cx="523920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0" dirty="0">
                <a:solidFill>
                  <a:srgbClr val="C2C923"/>
                </a:solidFill>
                <a:latin typeface="Noto Sans Disp SemCond SemBd" panose="020B0702040504020204" pitchFamily="34"/>
                <a:ea typeface="Noto Sans Disp SemCond SemBd" panose="020B0702040504020204" pitchFamily="34"/>
                <a:cs typeface="Noto Sans Disp SemCond SemBd" panose="020B0702040504020204" pitchFamily="34"/>
              </a:rPr>
              <a:t>There’s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0" dirty="0">
                <a:solidFill>
                  <a:srgbClr val="42AFB6"/>
                </a:solidFill>
                <a:latin typeface="Noto Sans Disp SemCond SemBd" panose="020B0702040504020204" pitchFamily="34"/>
                <a:ea typeface="Noto Sans Disp SemCond SemBd" panose="020B0702040504020204" pitchFamily="34"/>
                <a:cs typeface="Noto Sans Disp SemCond SemBd" panose="020B0702040504020204" pitchFamily="34"/>
              </a:rPr>
              <a:t>no</a:t>
            </a:r>
            <a:endParaRPr kumimoji="0" lang="en-US" sz="7000" b="0" i="0" u="none" strike="noStrike" kern="1200" cap="none" spc="0" normalizeH="0" baseline="0" noProof="0" dirty="0">
              <a:ln>
                <a:noFill/>
              </a:ln>
              <a:solidFill>
                <a:srgbClr val="CB1B4A"/>
              </a:solidFill>
              <a:effectLst/>
              <a:uLnTx/>
              <a:uFillTx/>
              <a:latin typeface="Noto Sans Disp SemCond SemBd" panose="020B0702040504020204" pitchFamily="34"/>
              <a:ea typeface="Noto Sans Disp SemCond SemBd" panose="020B0702040504020204" pitchFamily="34"/>
              <a:cs typeface="Noto Sans Disp SemCond SemBd" panose="020B0702040504020204" pitchFamily="34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0" dirty="0">
                <a:latin typeface="Noto Sans Disp SemCond SemBd" panose="020B0702040504020204" pitchFamily="34"/>
                <a:ea typeface="Noto Sans Disp SemCond SemBd" panose="020B0702040504020204" pitchFamily="34"/>
                <a:cs typeface="Noto Sans Disp SemCond SemBd" panose="020B0702040504020204" pitchFamily="34"/>
              </a:rPr>
              <a:t>Wrong way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0" dirty="0">
                <a:solidFill>
                  <a:srgbClr val="CB1B4A"/>
                </a:solidFill>
                <a:latin typeface="Noto Sans Disp SemCond SemBd" panose="020B0702040504020204" pitchFamily="34"/>
                <a:ea typeface="Noto Sans Disp SemCond SemBd" panose="020B0702040504020204" pitchFamily="34"/>
                <a:cs typeface="Noto Sans Disp SemCond SemBd" panose="020B0702040504020204" pitchFamily="34"/>
              </a:rPr>
              <a:t>To make </a:t>
            </a:r>
            <a:endParaRPr kumimoji="0" lang="en-US" sz="7000" b="0" i="0" u="none" strike="noStrike" kern="1200" cap="none" spc="0" normalizeH="0" baseline="0" noProof="0" dirty="0">
              <a:ln>
                <a:noFill/>
              </a:ln>
              <a:solidFill>
                <a:srgbClr val="FCB414"/>
              </a:solidFill>
              <a:effectLst/>
              <a:uLnTx/>
              <a:uFillTx/>
              <a:latin typeface="Noto Sans Disp SemCond SemBd" panose="020B0702040504020204" pitchFamily="34"/>
              <a:ea typeface="Noto Sans Disp SemCond SemBd" panose="020B0702040504020204" pitchFamily="34"/>
              <a:cs typeface="Noto Sans Disp SemCond SemBd" panose="020B0702040504020204" pitchFamily="34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0" i="0" u="none" strike="noStrike" kern="1200" cap="none" spc="0" normalizeH="0" baseline="0" noProof="0" dirty="0">
                <a:ln>
                  <a:noFill/>
                </a:ln>
                <a:solidFill>
                  <a:srgbClr val="007A7D"/>
                </a:solidFill>
                <a:effectLst/>
                <a:uLnTx/>
                <a:uFillTx/>
                <a:latin typeface="Noto Sans Disp SemCond SemBd" panose="020B0702040504020204" pitchFamily="34"/>
                <a:ea typeface="Noto Sans Disp SemCond SemBd" panose="020B0702040504020204" pitchFamily="34"/>
                <a:cs typeface="Noto Sans Disp SemCond SemBd" panose="020B0702040504020204" pitchFamily="34"/>
              </a:rPr>
              <a:t>A zine.</a:t>
            </a:r>
            <a:endParaRPr kumimoji="0" lang="en-GB" sz="7000" b="0" i="0" u="none" strike="noStrike" kern="1200" cap="none" spc="0" normalizeH="0" baseline="0" noProof="0" dirty="0">
              <a:ln>
                <a:noFill/>
              </a:ln>
              <a:solidFill>
                <a:srgbClr val="007A7D"/>
              </a:solidFill>
              <a:effectLst/>
              <a:uLnTx/>
              <a:uFillTx/>
              <a:latin typeface="Noto Sans Disp SemCond SemBd" panose="020B0702040504020204" pitchFamily="34"/>
              <a:ea typeface="Noto Sans Disp SemCond SemBd" panose="020B0702040504020204" pitchFamily="34"/>
              <a:cs typeface="Noto Sans Disp SemCond SemBd" panose="020B07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3199518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AB7128-84C0-2247-B47B-C4BD70B18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Thank </a:t>
            </a:r>
            <a:r>
              <a:rPr lang="en-US" b="1" dirty="0" err="1"/>
              <a:t>Yous</a:t>
            </a:r>
            <a:r>
              <a:rPr lang="en-US" b="1" dirty="0"/>
              <a:t> to Strangers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B67D4-E572-4B47-A39C-834403AD3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9252"/>
            <a:ext cx="11102788" cy="5448748"/>
          </a:xfrm>
        </p:spPr>
        <p:txBody>
          <a:bodyPr>
            <a:normAutofit fontScale="32500" lnSpcReduction="20000"/>
          </a:bodyPr>
          <a:lstStyle/>
          <a:p>
            <a:r>
              <a:rPr lang="en-US" dirty="0"/>
              <a:t>“A Wonderful Dream. The Following Dream, &amp;c. </a:t>
            </a:r>
            <a:r>
              <a:rPr lang="en-US" dirty="0" err="1"/>
              <a:t>Publish’d</a:t>
            </a:r>
            <a:r>
              <a:rPr lang="en-US" dirty="0"/>
              <a:t> near 20 Years Ago, Is Now Re-Printed by Particular Desire. [New York: Printed by John Holt, 1770].” </a:t>
            </a:r>
            <a:r>
              <a:rPr lang="en-US" i="1" dirty="0"/>
              <a:t>Library of Congress, Washington, D.C. 20540 USA</a:t>
            </a:r>
            <a:r>
              <a:rPr lang="en-US" dirty="0"/>
              <a:t>, </a:t>
            </a:r>
            <a:r>
              <a:rPr lang="en-US" dirty="0">
                <a:hlinkClick r:id="rId2"/>
              </a:rPr>
              <a:t>https://www.loc.gov/item/rbpe.1040040a/</a:t>
            </a:r>
            <a:r>
              <a:rPr lang="en-US" dirty="0"/>
              <a:t>. Accessed 5 Nov. 2019.</a:t>
            </a:r>
          </a:p>
          <a:p>
            <a:r>
              <a:rPr lang="en-US" dirty="0"/>
              <a:t>Angela Davis. </a:t>
            </a:r>
            <a:r>
              <a:rPr lang="en-US" i="1" dirty="0"/>
              <a:t>Lectures on Liberation</a:t>
            </a:r>
            <a:r>
              <a:rPr lang="en-US" dirty="0"/>
              <a:t>. </a:t>
            </a:r>
            <a:r>
              <a:rPr lang="en-US" i="1" dirty="0"/>
              <a:t>Internet Archive</a:t>
            </a:r>
            <a:r>
              <a:rPr lang="en-US" dirty="0"/>
              <a:t>, </a:t>
            </a:r>
            <a:r>
              <a:rPr lang="en-US" dirty="0">
                <a:hlinkClick r:id="rId3"/>
              </a:rPr>
              <a:t>http://archive.org/details/LecturesOnLiberation</a:t>
            </a:r>
            <a:r>
              <a:rPr lang="en-US" dirty="0"/>
              <a:t>. Accessed 5 Nov. 2019.</a:t>
            </a:r>
          </a:p>
          <a:p>
            <a:r>
              <a:rPr lang="en-US" i="1" dirty="0"/>
              <a:t>Are Zines Blogs? | Barnard Zine Library</a:t>
            </a:r>
            <a:r>
              <a:rPr lang="en-US" dirty="0"/>
              <a:t>. </a:t>
            </a:r>
            <a:r>
              <a:rPr lang="en-US" dirty="0">
                <a:hlinkClick r:id="rId4"/>
              </a:rPr>
              <a:t>https://zines.barnard.edu/are-zines-blogs</a:t>
            </a:r>
            <a:r>
              <a:rPr lang="en-US" dirty="0"/>
              <a:t>. Accessed 5 Nov. 2019.</a:t>
            </a:r>
          </a:p>
          <a:p>
            <a:r>
              <a:rPr lang="en-US" dirty="0"/>
              <a:t>Betty Bowers. </a:t>
            </a:r>
            <a:r>
              <a:rPr lang="en-US" i="1" dirty="0"/>
              <a:t>Coexist</a:t>
            </a:r>
            <a:r>
              <a:rPr lang="en-US" dirty="0"/>
              <a:t>. </a:t>
            </a:r>
            <a:r>
              <a:rPr lang="en-US" i="1" dirty="0"/>
              <a:t>Internet Archive</a:t>
            </a:r>
            <a:r>
              <a:rPr lang="en-US" dirty="0"/>
              <a:t>, </a:t>
            </a:r>
            <a:r>
              <a:rPr lang="en-US" dirty="0">
                <a:hlinkClick r:id="rId5"/>
              </a:rPr>
              <a:t>http://archive.org/details/Coexist_499</a:t>
            </a:r>
            <a:r>
              <a:rPr lang="en-US" dirty="0"/>
              <a:t>. Accessed 5 Nov. 2019.</a:t>
            </a:r>
          </a:p>
          <a:p>
            <a:r>
              <a:rPr lang="en-US" dirty="0"/>
              <a:t>“Bikini Kill.” </a:t>
            </a:r>
            <a:r>
              <a:rPr lang="en-US" i="1" dirty="0" err="1"/>
              <a:t>Artzines</a:t>
            </a:r>
            <a:r>
              <a:rPr lang="en-US" dirty="0"/>
              <a:t>, 19 June 2017, </a:t>
            </a:r>
            <a:r>
              <a:rPr lang="en-US" dirty="0">
                <a:hlinkClick r:id="rId6"/>
              </a:rPr>
              <a:t>http://www.artzines.info/bikini-kill/</a:t>
            </a:r>
            <a:r>
              <a:rPr lang="en-US" dirty="0"/>
              <a:t>.</a:t>
            </a:r>
          </a:p>
          <a:p>
            <a:r>
              <a:rPr lang="en-US" i="1" dirty="0" err="1"/>
              <a:t>Bomp.Jpg</a:t>
            </a:r>
            <a:r>
              <a:rPr lang="en-US" i="1" dirty="0"/>
              <a:t> (1160×1600)</a:t>
            </a:r>
            <a:r>
              <a:rPr lang="en-US" dirty="0"/>
              <a:t>. </a:t>
            </a:r>
            <a:r>
              <a:rPr lang="en-US" dirty="0">
                <a:hlinkClick r:id="rId7"/>
              </a:rPr>
              <a:t>http://2.bp.blogspot.com/-xv6fbCB4iyQ/UhEnhfhGWkI/AAAAAAAAMRY/ENhgYYo1CWU/s1600/bomp.jpg</a:t>
            </a:r>
            <a:r>
              <a:rPr lang="en-US" dirty="0"/>
              <a:t>. Accessed 5 Nov. 2019.</a:t>
            </a:r>
          </a:p>
          <a:p>
            <a:r>
              <a:rPr lang="en-US" i="1" dirty="0"/>
              <a:t>Gulag: Soviet Forced Labor Camps and the Struggle for Freedom</a:t>
            </a:r>
            <a:r>
              <a:rPr lang="en-US" dirty="0"/>
              <a:t>. </a:t>
            </a:r>
            <a:r>
              <a:rPr lang="en-US" dirty="0">
                <a:hlinkClick r:id="rId8"/>
              </a:rPr>
              <a:t>http://gulaghistory.org/nps/onlineexhibit/dissidents/movement.php</a:t>
            </a:r>
            <a:r>
              <a:rPr lang="en-US" dirty="0"/>
              <a:t>. Accessed 5 Nov. 2019.</a:t>
            </a:r>
          </a:p>
          <a:p>
            <a:r>
              <a:rPr lang="en-US" dirty="0"/>
              <a:t>“L.A. Zine Fest.” </a:t>
            </a:r>
            <a:r>
              <a:rPr lang="en-US" i="1" dirty="0"/>
              <a:t>L.A. Zine Fest</a:t>
            </a:r>
            <a:r>
              <a:rPr lang="en-US" dirty="0"/>
              <a:t>, </a:t>
            </a:r>
            <a:r>
              <a:rPr lang="en-US" dirty="0">
                <a:hlinkClick r:id="rId9"/>
              </a:rPr>
              <a:t>https://lazinefest.com/</a:t>
            </a:r>
            <a:r>
              <a:rPr lang="en-US" dirty="0"/>
              <a:t>. Accessed 5 Nov. 2019.</a:t>
            </a:r>
          </a:p>
          <a:p>
            <a:r>
              <a:rPr lang="en-US" dirty="0"/>
              <a:t>“Punk Zine.” </a:t>
            </a:r>
            <a:r>
              <a:rPr lang="en-US" i="1" dirty="0"/>
              <a:t>Wikipedia</a:t>
            </a:r>
            <a:r>
              <a:rPr lang="en-US" dirty="0"/>
              <a:t>, 24 Sept. 2019. </a:t>
            </a:r>
            <a:r>
              <a:rPr lang="en-US" i="1" dirty="0"/>
              <a:t>Wikipedia</a:t>
            </a:r>
            <a:r>
              <a:rPr lang="en-US" dirty="0"/>
              <a:t>, </a:t>
            </a:r>
            <a:r>
              <a:rPr lang="en-US" dirty="0">
                <a:hlinkClick r:id="rId10"/>
              </a:rPr>
              <a:t>https://en.wikipedia.org/w/index.php?title=Punk_zine&amp;oldid=917618884</a:t>
            </a:r>
            <a:r>
              <a:rPr lang="en-US" dirty="0"/>
              <a:t>.</a:t>
            </a:r>
          </a:p>
          <a:p>
            <a:r>
              <a:rPr lang="en-US" i="1" dirty="0"/>
              <a:t>Riot </a:t>
            </a:r>
            <a:r>
              <a:rPr lang="en-US" i="1" dirty="0" err="1"/>
              <a:t>Grrrl</a:t>
            </a:r>
            <a:r>
              <a:rPr lang="en-US" i="1" dirty="0"/>
              <a:t> – Subcultures and Sociology</a:t>
            </a:r>
            <a:r>
              <a:rPr lang="en-US" dirty="0"/>
              <a:t>. </a:t>
            </a:r>
            <a:r>
              <a:rPr lang="en-US" dirty="0">
                <a:hlinkClick r:id="rId11"/>
              </a:rPr>
              <a:t>https://haenfler.sites.grinnell.edu/subcultures-and-scenes/riot-grrrl-2/</a:t>
            </a:r>
            <a:r>
              <a:rPr lang="en-US" dirty="0"/>
              <a:t>. Accessed 5 Nov. 2019.</a:t>
            </a:r>
          </a:p>
          <a:p>
            <a:r>
              <a:rPr lang="en-US" dirty="0"/>
              <a:t>“Samizdat | Soviet Literature.” </a:t>
            </a:r>
            <a:r>
              <a:rPr lang="en-US" i="1" dirty="0"/>
              <a:t>Encyclopedia Britannica</a:t>
            </a:r>
            <a:r>
              <a:rPr lang="en-US" dirty="0"/>
              <a:t>, </a:t>
            </a:r>
            <a:r>
              <a:rPr lang="en-US" dirty="0">
                <a:hlinkClick r:id="rId12"/>
              </a:rPr>
              <a:t>https://www.britannica.com/technology/samizdat</a:t>
            </a:r>
            <a:r>
              <a:rPr lang="en-US" dirty="0"/>
              <a:t>. Accessed 5 Nov. 2019.</a:t>
            </a:r>
          </a:p>
          <a:p>
            <a:r>
              <a:rPr lang="en-US" i="1" dirty="0"/>
              <a:t>Samizdat | Soviet Literature | </a:t>
            </a:r>
            <a:r>
              <a:rPr lang="en-US" i="1" dirty="0" err="1"/>
              <a:t>Britannica.Com</a:t>
            </a:r>
            <a:r>
              <a:rPr lang="en-US" dirty="0"/>
              <a:t>. </a:t>
            </a:r>
            <a:r>
              <a:rPr lang="en-US" dirty="0">
                <a:hlinkClick r:id="rId12"/>
              </a:rPr>
              <a:t>https://www.britannica.com/technology/samizdat</a:t>
            </a:r>
            <a:r>
              <a:rPr lang="en-US" dirty="0"/>
              <a:t>. Accessed 5 Nov. 2019.</a:t>
            </a:r>
          </a:p>
          <a:p>
            <a:r>
              <a:rPr lang="en-US" i="1" dirty="0"/>
              <a:t>Science Fiction Pulps &amp; Fanzines</a:t>
            </a:r>
            <a:r>
              <a:rPr lang="en-US" dirty="0"/>
              <a:t>. </a:t>
            </a:r>
            <a:r>
              <a:rPr lang="en-US" dirty="0">
                <a:hlinkClick r:id="rId13"/>
              </a:rPr>
              <a:t>https://library.umbc.edu/speccoll/scifi/</a:t>
            </a:r>
            <a:r>
              <a:rPr lang="en-US" dirty="0"/>
              <a:t>. Accessed 5 Nov. 2019.</a:t>
            </a:r>
          </a:p>
          <a:p>
            <a:r>
              <a:rPr lang="en-US" dirty="0" err="1"/>
              <a:t>Slania</a:t>
            </a:r>
            <a:r>
              <a:rPr lang="en-US" dirty="0"/>
              <a:t>, Heather. </a:t>
            </a:r>
            <a:r>
              <a:rPr lang="en-US" i="1" dirty="0"/>
              <a:t>LibGuides: Zine Collection: Teaching with Zines</a:t>
            </a:r>
            <a:r>
              <a:rPr lang="en-US" dirty="0"/>
              <a:t>. </a:t>
            </a:r>
            <a:r>
              <a:rPr lang="en-US" dirty="0">
                <a:hlinkClick r:id="rId14"/>
              </a:rPr>
              <a:t>//libguides.mica.edu/zines/teaching</a:t>
            </a:r>
            <a:r>
              <a:rPr lang="en-US" dirty="0"/>
              <a:t>. Accessed 5 Nov. 2019.</a:t>
            </a:r>
          </a:p>
          <a:p>
            <a:r>
              <a:rPr lang="en-US" dirty="0" err="1"/>
              <a:t>Subcomandante</a:t>
            </a:r>
            <a:r>
              <a:rPr lang="en-US" dirty="0"/>
              <a:t> </a:t>
            </a:r>
            <a:r>
              <a:rPr lang="en-US" dirty="0" err="1"/>
              <a:t>Insurgente</a:t>
            </a:r>
            <a:r>
              <a:rPr lang="en-US" dirty="0"/>
              <a:t> Marcos. </a:t>
            </a:r>
            <a:r>
              <a:rPr lang="en-US" i="1" dirty="0"/>
              <a:t>Chiapas: The Southeast in Two Winds</a:t>
            </a:r>
            <a:r>
              <a:rPr lang="en-US" dirty="0"/>
              <a:t>. </a:t>
            </a:r>
            <a:r>
              <a:rPr lang="en-US" i="1" dirty="0"/>
              <a:t>Internet Archive</a:t>
            </a:r>
            <a:r>
              <a:rPr lang="en-US" dirty="0"/>
              <a:t>, </a:t>
            </a:r>
            <a:r>
              <a:rPr lang="en-US" dirty="0">
                <a:hlinkClick r:id="rId15"/>
              </a:rPr>
              <a:t>http://archive.org/details/ChiapasTheSoutheastInTwoWinds</a:t>
            </a:r>
            <a:r>
              <a:rPr lang="en-US" dirty="0"/>
              <a:t>. Accessed 5 Nov. 2019.</a:t>
            </a:r>
          </a:p>
          <a:p>
            <a:r>
              <a:rPr lang="en-US" dirty="0"/>
              <a:t>“</a:t>
            </a:r>
            <a:r>
              <a:rPr lang="en-US" i="1" dirty="0"/>
              <a:t>The Comic Reader</a:t>
            </a:r>
            <a:r>
              <a:rPr lang="en-US" dirty="0"/>
              <a:t>.” </a:t>
            </a:r>
            <a:r>
              <a:rPr lang="en-US" i="1" dirty="0"/>
              <a:t>Wikipedia</a:t>
            </a:r>
            <a:r>
              <a:rPr lang="en-US" dirty="0"/>
              <a:t>, 20 June 2018. </a:t>
            </a:r>
            <a:r>
              <a:rPr lang="en-US" i="1" dirty="0"/>
              <a:t>Wikipedia</a:t>
            </a:r>
            <a:r>
              <a:rPr lang="en-US" dirty="0"/>
              <a:t>, </a:t>
            </a:r>
            <a:r>
              <a:rPr lang="en-US" dirty="0">
                <a:hlinkClick r:id="rId16"/>
              </a:rPr>
              <a:t>https://en.wikipedia.org/w/index.php?title=The_Comic_Reader&amp;oldid=846669901</a:t>
            </a:r>
            <a:r>
              <a:rPr lang="en-US" dirty="0"/>
              <a:t>.</a:t>
            </a:r>
          </a:p>
          <a:p>
            <a:r>
              <a:rPr lang="en-US" i="1" dirty="0"/>
              <a:t>The History of Riot </a:t>
            </a:r>
            <a:r>
              <a:rPr lang="en-US" i="1" dirty="0" err="1"/>
              <a:t>Grrls</a:t>
            </a:r>
            <a:r>
              <a:rPr lang="en-US" i="1" dirty="0"/>
              <a:t> - The Feminist </a:t>
            </a:r>
            <a:r>
              <a:rPr lang="en-US" i="1" dirty="0" err="1"/>
              <a:t>EZine</a:t>
            </a:r>
            <a:r>
              <a:rPr lang="en-US" dirty="0"/>
              <a:t>. </a:t>
            </a:r>
            <a:r>
              <a:rPr lang="en-US" dirty="0">
                <a:hlinkClick r:id="rId17"/>
              </a:rPr>
              <a:t>http://www.feministezine.com/feminist/music/The-History-of-Riot-Grrls-in-Music.html</a:t>
            </a:r>
            <a:r>
              <a:rPr lang="en-US" dirty="0"/>
              <a:t>. Accessed 5 Nov. 2019.</a:t>
            </a:r>
          </a:p>
          <a:p>
            <a:r>
              <a:rPr lang="en-US" dirty="0"/>
              <a:t>Todd, Mark. </a:t>
            </a:r>
            <a:r>
              <a:rPr lang="en-US" i="1" dirty="0"/>
              <a:t>What’s a Zine?: The Art of Making Zines and Mini-Comics</a:t>
            </a:r>
            <a:r>
              <a:rPr lang="en-US" dirty="0"/>
              <a:t>. HOUGHTON MIFFLIN, 2006.</a:t>
            </a:r>
          </a:p>
          <a:p>
            <a:r>
              <a:rPr lang="en-US" i="1" dirty="0"/>
              <a:t>Welcome! - Riot </a:t>
            </a:r>
            <a:r>
              <a:rPr lang="en-US" i="1" dirty="0" err="1"/>
              <a:t>Grrrl</a:t>
            </a:r>
            <a:r>
              <a:rPr lang="en-US" i="1" dirty="0"/>
              <a:t> Research - LibGuides at Loyola Marymount University</a:t>
            </a:r>
            <a:r>
              <a:rPr lang="en-US" dirty="0"/>
              <a:t>. </a:t>
            </a:r>
            <a:r>
              <a:rPr lang="en-US" dirty="0">
                <a:hlinkClick r:id="rId18"/>
              </a:rPr>
              <a:t>https://libguides.lmu.edu/riotgrrrl</a:t>
            </a:r>
            <a:r>
              <a:rPr lang="en-US" dirty="0"/>
              <a:t>. Accessed 5 Nov. 2019.</a:t>
            </a:r>
          </a:p>
          <a:p>
            <a:r>
              <a:rPr lang="en-US" dirty="0"/>
              <a:t>“Zine.” </a:t>
            </a:r>
            <a:r>
              <a:rPr lang="en-US" i="1" dirty="0"/>
              <a:t>Wikipedia</a:t>
            </a:r>
            <a:r>
              <a:rPr lang="en-US" dirty="0"/>
              <a:t>, 30 Oct. 2019. </a:t>
            </a:r>
            <a:r>
              <a:rPr lang="en-US" i="1" dirty="0"/>
              <a:t>Wikipedia</a:t>
            </a:r>
            <a:r>
              <a:rPr lang="en-US" dirty="0"/>
              <a:t>, </a:t>
            </a:r>
            <a:r>
              <a:rPr lang="en-US" dirty="0">
                <a:hlinkClick r:id="rId19"/>
              </a:rPr>
              <a:t>https://en.wikipedia.org/w/index.php?title=Zine&amp;oldid=923771152</a:t>
            </a:r>
            <a:r>
              <a:rPr lang="en-US" dirty="0"/>
              <a:t>.</a:t>
            </a:r>
          </a:p>
          <a:p>
            <a:r>
              <a:rPr lang="en-US" i="1" dirty="0"/>
              <a:t>Zine Presentation</a:t>
            </a:r>
            <a:r>
              <a:rPr lang="en-US" dirty="0"/>
              <a:t>. </a:t>
            </a:r>
            <a:r>
              <a:rPr lang="en-US" i="1" dirty="0"/>
              <a:t>YouTube</a:t>
            </a:r>
            <a:r>
              <a:rPr lang="en-US" dirty="0"/>
              <a:t>, </a:t>
            </a:r>
            <a:r>
              <a:rPr lang="en-US" dirty="0">
                <a:hlinkClick r:id="rId20"/>
              </a:rPr>
              <a:t>https://www.youtube.com/watch?v=ZcV3rjEg0hU&amp;t=</a:t>
            </a:r>
            <a:r>
              <a:rPr lang="en-US" dirty="0"/>
              <a:t>. Accessed 5 Nov. 2019.</a:t>
            </a:r>
          </a:p>
          <a:p>
            <a:r>
              <a:rPr lang="en-US" i="1" dirty="0"/>
              <a:t>Zines, E-Zines: Approaching the ’80s Zine Scene</a:t>
            </a:r>
            <a:r>
              <a:rPr lang="en-US" dirty="0"/>
              <a:t>. </a:t>
            </a:r>
            <a:r>
              <a:rPr lang="en-US" dirty="0">
                <a:hlinkClick r:id="rId21"/>
              </a:rPr>
              <a:t>http://www.zinebook.com/resource/perkins.html</a:t>
            </a:r>
            <a:r>
              <a:rPr lang="en-US" dirty="0"/>
              <a:t>. Accessed 5 Nov. 2019.</a:t>
            </a:r>
          </a:p>
          <a:p>
            <a:r>
              <a:rPr lang="en-US" i="1" dirty="0" err="1"/>
              <a:t>Zinesinclassroom.Pdf</a:t>
            </a:r>
            <a:r>
              <a:rPr lang="en-US" dirty="0"/>
              <a:t>. </a:t>
            </a:r>
            <a:r>
              <a:rPr lang="en-US" dirty="0">
                <a:hlinkClick r:id="rId22"/>
              </a:rPr>
              <a:t>https://zines.barnard.edu/sites/default/files/inline-files/zinesinclassroom.pdf</a:t>
            </a:r>
            <a:r>
              <a:rPr lang="en-US" dirty="0"/>
              <a:t>. Accessed 5 Nov. 2019.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006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B0A9C50-B290-4C30-A65A-9D7AB111D154}"/>
              </a:ext>
            </a:extLst>
          </p:cNvPr>
          <p:cNvSpPr txBox="1"/>
          <p:nvPr/>
        </p:nvSpPr>
        <p:spPr>
          <a:xfrm>
            <a:off x="7327903" y="887134"/>
            <a:ext cx="4184380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7000" b="1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What are </a:t>
            </a:r>
            <a:r>
              <a:rPr lang="en-US" sz="7000" b="1" dirty="0">
                <a:solidFill>
                  <a:srgbClr val="007A7D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Zines</a:t>
            </a:r>
            <a:r>
              <a:rPr lang="en-US" sz="7000" b="1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?</a:t>
            </a:r>
            <a:endParaRPr lang="en-US" sz="7200" b="1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16977A-112F-4154-95F5-0608714FBFEE}"/>
              </a:ext>
            </a:extLst>
          </p:cNvPr>
          <p:cNvSpPr txBox="1"/>
          <p:nvPr/>
        </p:nvSpPr>
        <p:spPr>
          <a:xfrm>
            <a:off x="7475876" y="3194162"/>
            <a:ext cx="4487523" cy="34470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Open Sans" panose="020B0606030504020204" pitchFamily="34" charset="0"/>
              </a:rPr>
              <a:t>short for fan magazine and fanzine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Open Sans" panose="020B0606030504020204" pitchFamily="34" charset="0"/>
              </a:rPr>
              <a:t>Generally photocopied paper or card stock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Open Sans" panose="020B0606030504020204" pitchFamily="34" charset="0"/>
              </a:rPr>
              <a:t>Small, self-distributed print run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Open Sans" panose="020B0606030504020204" pitchFamily="34" charset="0"/>
              </a:rPr>
              <a:t>portable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Open Sans" panose="020B0606030504020204" pitchFamily="34" charset="0"/>
              </a:rPr>
              <a:t>Personal reflections (per-zines), collective commentary, etc.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Open Sans" panose="020B0606030504020204" pitchFamily="34" charset="0"/>
              </a:rPr>
              <a:t>Types include comix, compilation (</a:t>
            </a:r>
            <a:r>
              <a:rPr lang="en-US" sz="2000" dirty="0" err="1">
                <a:latin typeface="Open Sans" panose="020B0606030504020204" pitchFamily="34" charset="0"/>
              </a:rPr>
              <a:t>compzines</a:t>
            </a:r>
            <a:r>
              <a:rPr lang="en-US" sz="2000" dirty="0">
                <a:latin typeface="Open Sans" panose="020B0606030504020204" pitchFamily="34" charset="0"/>
              </a:rPr>
              <a:t>), DIY, fanzine, political, art, split, etc.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endParaRPr kumimoji="0" lang="en-GB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B6EE066-C898-4196-9137-B9D1D92F341E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GB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2</a:t>
            </a:r>
          </a:p>
        </p:txBody>
      </p:sp>
      <p:pic>
        <p:nvPicPr>
          <p:cNvPr id="7" name="Picture 6" descr="smoking comrade overlooking sketch of hills">
            <a:extLst>
              <a:ext uri="{FF2B5EF4-FFF2-40B4-BE49-F238E27FC236}">
                <a16:creationId xmlns:a16="http://schemas.microsoft.com/office/drawing/2014/main" id="{1929E5A5-1F2A-C04A-89E0-FC158E4383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448" y="243039"/>
            <a:ext cx="5712136" cy="444277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6D4CC77-5FE3-3047-AECD-FBC6BA3ADA8D}"/>
              </a:ext>
            </a:extLst>
          </p:cNvPr>
          <p:cNvSpPr/>
          <p:nvPr/>
        </p:nvSpPr>
        <p:spPr>
          <a:xfrm>
            <a:off x="4283242" y="4685811"/>
            <a:ext cx="28077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err="1"/>
              <a:t>Subcomandante</a:t>
            </a:r>
            <a:r>
              <a:rPr lang="en-US" sz="800" dirty="0"/>
              <a:t> </a:t>
            </a:r>
            <a:r>
              <a:rPr lang="en-US" sz="800" dirty="0" err="1"/>
              <a:t>Insurgente</a:t>
            </a:r>
            <a:r>
              <a:rPr lang="en-US" sz="800" dirty="0"/>
              <a:t> Marcos. </a:t>
            </a:r>
            <a:r>
              <a:rPr lang="en-US" sz="800" i="1" dirty="0"/>
              <a:t>Chiapas: The Southeast in Two Winds</a:t>
            </a:r>
            <a:r>
              <a:rPr lang="en-US" sz="800" dirty="0"/>
              <a:t>. </a:t>
            </a:r>
            <a:r>
              <a:rPr lang="en-US" sz="800" i="1" dirty="0"/>
              <a:t>Internet Archive</a:t>
            </a:r>
            <a:r>
              <a:rPr lang="en-US" sz="800" dirty="0"/>
              <a:t>, </a:t>
            </a:r>
            <a:r>
              <a:rPr lang="en-US" sz="800" dirty="0">
                <a:hlinkClick r:id="rId4"/>
              </a:rPr>
              <a:t>http://archive.org/details/ChiapasTheSoutheastInTwoWinds</a:t>
            </a:r>
            <a:r>
              <a:rPr lang="en-US" sz="800" dirty="0"/>
              <a:t>. Accessed 5 Nov. 2019.</a:t>
            </a:r>
            <a:endParaRPr lang="en-US" sz="800" dirty="0">
              <a:effectLst/>
            </a:endParaRPr>
          </a:p>
        </p:txBody>
      </p:sp>
      <p:pic>
        <p:nvPicPr>
          <p:cNvPr id="14" name="Picture 13" descr="cover of fanzine with Angela davis looking to the right">
            <a:extLst>
              <a:ext uri="{FF2B5EF4-FFF2-40B4-BE49-F238E27FC236}">
                <a16:creationId xmlns:a16="http://schemas.microsoft.com/office/drawing/2014/main" id="{ED020F28-A93D-DC43-9C76-9A1747C2DD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68" y="1359567"/>
            <a:ext cx="3221299" cy="495701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0C4294E-61E7-F54D-BB35-5F28C87BCE3A}"/>
              </a:ext>
            </a:extLst>
          </p:cNvPr>
          <p:cNvSpPr/>
          <p:nvPr/>
        </p:nvSpPr>
        <p:spPr>
          <a:xfrm>
            <a:off x="631177" y="6333483"/>
            <a:ext cx="32934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/>
              <a:t>Angela Davis. </a:t>
            </a:r>
            <a:r>
              <a:rPr lang="en-US" sz="800" i="1" dirty="0"/>
              <a:t>Lectures on Liberation</a:t>
            </a:r>
            <a:r>
              <a:rPr lang="en-US" sz="800" dirty="0"/>
              <a:t>. </a:t>
            </a:r>
            <a:r>
              <a:rPr lang="en-US" sz="800" i="1" dirty="0"/>
              <a:t>Internet Archive</a:t>
            </a:r>
            <a:r>
              <a:rPr lang="en-US" sz="800" dirty="0"/>
              <a:t>, </a:t>
            </a:r>
            <a:r>
              <a:rPr lang="en-US" sz="800" dirty="0">
                <a:hlinkClick r:id="rId6"/>
              </a:rPr>
              <a:t>http://archive.org/details/LecturesOnLiberation</a:t>
            </a:r>
            <a:r>
              <a:rPr lang="en-US" sz="800" dirty="0"/>
              <a:t>. Accessed 5 Nov. 2019.</a:t>
            </a:r>
            <a:endParaRPr lang="en-US" sz="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51317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99AC3C-FE44-4341-B799-F20DE8937C2B}"/>
              </a:ext>
            </a:extLst>
          </p:cNvPr>
          <p:cNvSpPr txBox="1"/>
          <p:nvPr/>
        </p:nvSpPr>
        <p:spPr>
          <a:xfrm>
            <a:off x="942087" y="467885"/>
            <a:ext cx="967370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A (</a:t>
            </a: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rgbClr val="CB1B4A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very short</a:t>
            </a: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) Zine History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840493D-ED03-4C28-ACEE-38D98F2CE078}"/>
              </a:ext>
            </a:extLst>
          </p:cNvPr>
          <p:cNvSpPr/>
          <p:nvPr/>
        </p:nvSpPr>
        <p:spPr>
          <a:xfrm>
            <a:off x="0" y="2682244"/>
            <a:ext cx="12192000" cy="228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BB39A9F-E556-4742-91F3-57522BEE03C7}"/>
              </a:ext>
            </a:extLst>
          </p:cNvPr>
          <p:cNvSpPr/>
          <p:nvPr/>
        </p:nvSpPr>
        <p:spPr>
          <a:xfrm>
            <a:off x="1059373" y="2263333"/>
            <a:ext cx="1070216" cy="995165"/>
          </a:xfrm>
          <a:prstGeom prst="ellipse">
            <a:avLst/>
          </a:prstGeom>
          <a:solidFill>
            <a:schemeClr val="tx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3F10488-09C9-4873-9E7B-05933BB40164}"/>
              </a:ext>
            </a:extLst>
          </p:cNvPr>
          <p:cNvSpPr txBox="1"/>
          <p:nvPr/>
        </p:nvSpPr>
        <p:spPr>
          <a:xfrm>
            <a:off x="648446" y="1736170"/>
            <a:ext cx="19627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1500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Broadsides, pamphlets, factsheets</a:t>
            </a:r>
            <a:endParaRPr kumimoji="0" lang="en-GB" sz="15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C140A3C-972E-4E16-BF62-96E3E4F20234}"/>
              </a:ext>
            </a:extLst>
          </p:cNvPr>
          <p:cNvSpPr txBox="1"/>
          <p:nvPr/>
        </p:nvSpPr>
        <p:spPr>
          <a:xfrm>
            <a:off x="2868981" y="3349022"/>
            <a:ext cx="13765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1500" dirty="0" err="1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Dada</a:t>
            </a:r>
            <a:r>
              <a:rPr lang="en-GB" sz="1500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with surrealists, expressionists, and cubists</a:t>
            </a:r>
            <a:endParaRPr kumimoji="0" lang="en-GB" sz="15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C6D2D17-B294-49A8-B855-3D01106315F6}"/>
              </a:ext>
            </a:extLst>
          </p:cNvPr>
          <p:cNvSpPr txBox="1"/>
          <p:nvPr/>
        </p:nvSpPr>
        <p:spPr>
          <a:xfrm>
            <a:off x="4850645" y="1876409"/>
            <a:ext cx="19627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1500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Science Fiction fanzine</a:t>
            </a:r>
            <a:endParaRPr kumimoji="0" lang="en-GB" sz="15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8FFCDDC-C535-4CEA-A5B3-64C596BC037F}"/>
              </a:ext>
            </a:extLst>
          </p:cNvPr>
          <p:cNvSpPr txBox="1"/>
          <p:nvPr/>
        </p:nvSpPr>
        <p:spPr>
          <a:xfrm>
            <a:off x="8959797" y="1757030"/>
            <a:ext cx="19986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en-GB" sz="1500" i="0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to Nastaliq Urdu" panose="020B0502040504020204" pitchFamily="34" charset="-78"/>
                <a:ea typeface="Noto Sans" panose="020B0502040504020204" pitchFamily="34"/>
                <a:cs typeface="Noto Nastaliq Urdu" panose="020B0502040504020204" pitchFamily="34" charset="-78"/>
              </a:rPr>
              <a:t>Samzidat</a:t>
            </a:r>
            <a:r>
              <a:rPr kumimoji="0" lang="en-GB" sz="15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to Nastaliq Urdu" panose="020B0502040504020204" pitchFamily="34" charset="-78"/>
                <a:ea typeface="Noto Sans" panose="020B0502040504020204" pitchFamily="34"/>
                <a:cs typeface="Noto Nastaliq Urdu" panose="020B0502040504020204" pitchFamily="34" charset="-78"/>
              </a:rPr>
              <a:t> from the Soviet Union</a:t>
            </a:r>
            <a:endParaRPr lang="en-GB" sz="1500" dirty="0">
              <a:latin typeface="Noto Nastaliq Urdu" panose="020B0502040504020204" pitchFamily="34" charset="-78"/>
              <a:ea typeface="Noto Sans" panose="020B0502040504020204" pitchFamily="34"/>
              <a:cs typeface="Noto Nastaliq Urdu" panose="020B05020405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FAF0F6A-4BF2-4B76-A7B1-14C5E5D3314E}"/>
              </a:ext>
            </a:extLst>
          </p:cNvPr>
          <p:cNvSpPr txBox="1"/>
          <p:nvPr/>
        </p:nvSpPr>
        <p:spPr>
          <a:xfrm>
            <a:off x="7271227" y="3293775"/>
            <a:ext cx="12633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1500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Beat poetry chapbooks</a:t>
            </a:r>
            <a:endParaRPr kumimoji="0" lang="en-GB" sz="15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30529B4-EFC8-4092-845B-A63565AEE513}"/>
              </a:ext>
            </a:extLst>
          </p:cNvPr>
          <p:cNvSpPr txBox="1"/>
          <p:nvPr/>
        </p:nvSpPr>
        <p:spPr>
          <a:xfrm>
            <a:off x="1024402" y="2535046"/>
            <a:ext cx="120603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CB414"/>
                </a:solidFill>
                <a:effectLst/>
                <a:uLnTx/>
                <a:uFillTx/>
                <a:latin typeface="Open Sans" panose="020B0606030504020204" pitchFamily="34" charset="0"/>
              </a:rPr>
              <a:t>1770s</a:t>
            </a:r>
            <a:endParaRPr kumimoji="0" lang="en-GB" sz="2500" b="1" i="0" u="none" strike="noStrike" kern="1200" cap="none" spc="0" normalizeH="0" baseline="0" noProof="0" dirty="0">
              <a:ln>
                <a:noFill/>
              </a:ln>
              <a:solidFill>
                <a:srgbClr val="FCB414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9E344B5-0EEC-44C3-86CA-E51665796601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GB" b="1" dirty="0">
                <a:solidFill>
                  <a:srgbClr val="FCB414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3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5382F6A-2819-F34F-B329-21D5C7140498}"/>
              </a:ext>
            </a:extLst>
          </p:cNvPr>
          <p:cNvSpPr/>
          <p:nvPr/>
        </p:nvSpPr>
        <p:spPr>
          <a:xfrm>
            <a:off x="3022163" y="2263333"/>
            <a:ext cx="1070216" cy="995165"/>
          </a:xfrm>
          <a:prstGeom prst="ellipse">
            <a:avLst/>
          </a:prstGeom>
          <a:solidFill>
            <a:schemeClr val="tx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98FE679-ADA2-A542-89AB-2F2E67B568D0}"/>
              </a:ext>
            </a:extLst>
          </p:cNvPr>
          <p:cNvSpPr txBox="1"/>
          <p:nvPr/>
        </p:nvSpPr>
        <p:spPr>
          <a:xfrm>
            <a:off x="2987192" y="2535046"/>
            <a:ext cx="120603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dirty="0">
                <a:solidFill>
                  <a:srgbClr val="FCB414"/>
                </a:solidFill>
                <a:latin typeface="Open Sans" panose="020B0606030504020204" pitchFamily="34" charset="0"/>
              </a:rPr>
              <a:t>192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CB414"/>
                </a:solidFill>
                <a:effectLst/>
                <a:uLnTx/>
                <a:uFillTx/>
                <a:latin typeface="Open Sans" panose="020B0606030504020204" pitchFamily="34" charset="0"/>
              </a:rPr>
              <a:t>0s</a:t>
            </a:r>
            <a:endParaRPr kumimoji="0" lang="en-GB" sz="2500" b="1" i="0" u="none" strike="noStrike" kern="1200" cap="none" spc="0" normalizeH="0" baseline="0" noProof="0" dirty="0">
              <a:ln>
                <a:noFill/>
              </a:ln>
              <a:solidFill>
                <a:srgbClr val="FCB414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393A971F-884C-874D-8324-69093B928157}"/>
              </a:ext>
            </a:extLst>
          </p:cNvPr>
          <p:cNvSpPr/>
          <p:nvPr/>
        </p:nvSpPr>
        <p:spPr>
          <a:xfrm>
            <a:off x="5258231" y="2263333"/>
            <a:ext cx="1070216" cy="995165"/>
          </a:xfrm>
          <a:prstGeom prst="ellipse">
            <a:avLst/>
          </a:prstGeom>
          <a:solidFill>
            <a:schemeClr val="tx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FFFF24C-7BD5-9941-9D57-C42756E7FD5E}"/>
              </a:ext>
            </a:extLst>
          </p:cNvPr>
          <p:cNvSpPr txBox="1"/>
          <p:nvPr/>
        </p:nvSpPr>
        <p:spPr>
          <a:xfrm>
            <a:off x="5223260" y="2535046"/>
            <a:ext cx="120603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CB414"/>
                </a:solidFill>
                <a:effectLst/>
                <a:uLnTx/>
                <a:uFillTx/>
                <a:latin typeface="Open Sans" panose="020B0606030504020204" pitchFamily="34" charset="0"/>
              </a:rPr>
              <a:t>1930s</a:t>
            </a:r>
            <a:endParaRPr kumimoji="0" lang="en-GB" sz="2500" b="1" i="0" u="none" strike="noStrike" kern="1200" cap="none" spc="0" normalizeH="0" baseline="0" noProof="0" dirty="0">
              <a:ln>
                <a:noFill/>
              </a:ln>
              <a:solidFill>
                <a:srgbClr val="FCB414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A316DEF5-3579-A741-B2DB-2724406C6CD4}"/>
              </a:ext>
            </a:extLst>
          </p:cNvPr>
          <p:cNvSpPr/>
          <p:nvPr/>
        </p:nvSpPr>
        <p:spPr>
          <a:xfrm>
            <a:off x="7356563" y="2273295"/>
            <a:ext cx="1070216" cy="995165"/>
          </a:xfrm>
          <a:prstGeom prst="ellipse">
            <a:avLst/>
          </a:prstGeom>
          <a:solidFill>
            <a:schemeClr val="tx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8C4DF4D-4065-9F43-9847-ACD15441AFD5}"/>
              </a:ext>
            </a:extLst>
          </p:cNvPr>
          <p:cNvSpPr txBox="1"/>
          <p:nvPr/>
        </p:nvSpPr>
        <p:spPr>
          <a:xfrm>
            <a:off x="7321592" y="2545008"/>
            <a:ext cx="120603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CB414"/>
                </a:solidFill>
                <a:effectLst/>
                <a:uLnTx/>
                <a:uFillTx/>
                <a:latin typeface="Open Sans" panose="020B0606030504020204" pitchFamily="34" charset="0"/>
              </a:rPr>
              <a:t>1940s</a:t>
            </a:r>
            <a:endParaRPr kumimoji="0" lang="en-GB" sz="2500" b="1" i="0" u="none" strike="noStrike" kern="1200" cap="none" spc="0" normalizeH="0" baseline="0" noProof="0" dirty="0">
              <a:ln>
                <a:noFill/>
              </a:ln>
              <a:solidFill>
                <a:srgbClr val="FCB414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809A72C3-2F09-474D-9099-EA1882D5D6DE}"/>
              </a:ext>
            </a:extLst>
          </p:cNvPr>
          <p:cNvSpPr/>
          <p:nvPr/>
        </p:nvSpPr>
        <p:spPr>
          <a:xfrm>
            <a:off x="9423994" y="2292574"/>
            <a:ext cx="1070216" cy="995165"/>
          </a:xfrm>
          <a:prstGeom prst="ellipse">
            <a:avLst/>
          </a:prstGeom>
          <a:solidFill>
            <a:schemeClr val="tx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A9DCF5B-CC70-2549-8D65-56C2D0E8940F}"/>
              </a:ext>
            </a:extLst>
          </p:cNvPr>
          <p:cNvSpPr txBox="1"/>
          <p:nvPr/>
        </p:nvSpPr>
        <p:spPr>
          <a:xfrm>
            <a:off x="9389023" y="2564287"/>
            <a:ext cx="120603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CB414"/>
                </a:solidFill>
                <a:effectLst/>
                <a:uLnTx/>
                <a:uFillTx/>
                <a:latin typeface="Open Sans" panose="020B0606030504020204" pitchFamily="34" charset="0"/>
              </a:rPr>
              <a:t>1950s</a:t>
            </a:r>
            <a:endParaRPr kumimoji="0" lang="en-GB" sz="2500" b="1" i="0" u="none" strike="noStrike" kern="1200" cap="none" spc="0" normalizeH="0" baseline="0" noProof="0" dirty="0">
              <a:ln>
                <a:noFill/>
              </a:ln>
              <a:solidFill>
                <a:srgbClr val="FCB414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pic>
        <p:nvPicPr>
          <p:cNvPr id="4" name="Picture 3" descr="cover of science fantasy fanzine">
            <a:extLst>
              <a:ext uri="{FF2B5EF4-FFF2-40B4-BE49-F238E27FC236}">
                <a16:creationId xmlns:a16="http://schemas.microsoft.com/office/drawing/2014/main" id="{FF29E4C4-8CC1-284A-9809-D9BA30ECF0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468" y="3347102"/>
            <a:ext cx="2529069" cy="330305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2F4E3B7-B390-804E-A82F-23DD6C183051}"/>
              </a:ext>
            </a:extLst>
          </p:cNvPr>
          <p:cNvSpPr/>
          <p:nvPr/>
        </p:nvSpPr>
        <p:spPr>
          <a:xfrm>
            <a:off x="4267085" y="6641755"/>
            <a:ext cx="3193489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" i="1" dirty="0"/>
              <a:t>Science Fiction Pulps &amp; Fanzines</a:t>
            </a:r>
            <a:r>
              <a:rPr lang="en-US" sz="600" dirty="0"/>
              <a:t>. </a:t>
            </a:r>
            <a:r>
              <a:rPr lang="en-US" sz="600" dirty="0">
                <a:hlinkClick r:id="rId4"/>
              </a:rPr>
              <a:t>https://library.umbc.edu/speccoll/scifi/</a:t>
            </a:r>
            <a:r>
              <a:rPr lang="en-US" sz="600" dirty="0"/>
              <a:t>. Accessed 5 Nov. 2019.</a:t>
            </a:r>
            <a:endParaRPr lang="en-US" sz="600" dirty="0">
              <a:effectLst/>
            </a:endParaRPr>
          </a:p>
        </p:txBody>
      </p:sp>
      <p:pic>
        <p:nvPicPr>
          <p:cNvPr id="8" name="Picture 7" descr="wonderful dream broadside print">
            <a:extLst>
              <a:ext uri="{FF2B5EF4-FFF2-40B4-BE49-F238E27FC236}">
                <a16:creationId xmlns:a16="http://schemas.microsoft.com/office/drawing/2014/main" id="{12D4FF31-11A4-3243-B055-E3F077592C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19" y="3293978"/>
            <a:ext cx="2444324" cy="342554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CBE254E-8EA6-554A-B8F2-06868AD73F89}"/>
              </a:ext>
            </a:extLst>
          </p:cNvPr>
          <p:cNvSpPr/>
          <p:nvPr/>
        </p:nvSpPr>
        <p:spPr>
          <a:xfrm>
            <a:off x="2753" y="4526871"/>
            <a:ext cx="41198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400" dirty="0"/>
              <a:t>“A Wonderful Dream. The Following Dream, &amp;c. </a:t>
            </a:r>
            <a:r>
              <a:rPr lang="en-US" sz="400" dirty="0" err="1"/>
              <a:t>Publish’d</a:t>
            </a:r>
            <a:r>
              <a:rPr lang="en-US" sz="400" dirty="0"/>
              <a:t> near 20 Years Ago, Is Now Re-Printed by Particular Desire. [New York: Printed by John Holt, 1770].” </a:t>
            </a:r>
            <a:r>
              <a:rPr lang="en-US" sz="400" i="1" dirty="0"/>
              <a:t>Library of Congress, Washington, D.C. 20540 USA</a:t>
            </a:r>
            <a:r>
              <a:rPr lang="en-US" sz="400" dirty="0"/>
              <a:t>, </a:t>
            </a:r>
            <a:r>
              <a:rPr lang="en-US" sz="400" dirty="0">
                <a:hlinkClick r:id="rId6"/>
              </a:rPr>
              <a:t>https://www.loc.gov/item/rbpe.1040040a/</a:t>
            </a:r>
            <a:r>
              <a:rPr lang="en-US" sz="400" dirty="0"/>
              <a:t>. Accessed 5 Nov. 2019.</a:t>
            </a:r>
            <a:endParaRPr lang="en-US" sz="400" dirty="0">
              <a:effectLst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160AC1-024D-CE4C-AD63-5AC326A68CF7}"/>
              </a:ext>
            </a:extLst>
          </p:cNvPr>
          <p:cNvSpPr/>
          <p:nvPr/>
        </p:nvSpPr>
        <p:spPr>
          <a:xfrm>
            <a:off x="11216953" y="5449824"/>
            <a:ext cx="6337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" i="1" dirty="0"/>
              <a:t>Gulag: Soviet Forced Labor Camps and the Struggle for Freedom</a:t>
            </a:r>
            <a:r>
              <a:rPr lang="en-US" sz="600" dirty="0"/>
              <a:t>. </a:t>
            </a:r>
            <a:r>
              <a:rPr lang="en-US" sz="600" dirty="0">
                <a:hlinkClick r:id="rId7"/>
              </a:rPr>
              <a:t>http://gulaghistory.org/nps/onlineexhibit/dissidents/movement.php</a:t>
            </a:r>
            <a:r>
              <a:rPr lang="en-US" sz="600" dirty="0"/>
              <a:t>. Accessed 5 Nov. 2019.</a:t>
            </a:r>
            <a:endParaRPr lang="en-US" sz="600" dirty="0">
              <a:effectLst/>
            </a:endParaRPr>
          </a:p>
        </p:txBody>
      </p:sp>
      <p:pic>
        <p:nvPicPr>
          <p:cNvPr id="12" name="Picture 11" descr="samzidat bulletin print">
            <a:extLst>
              <a:ext uri="{FF2B5EF4-FFF2-40B4-BE49-F238E27FC236}">
                <a16:creationId xmlns:a16="http://schemas.microsoft.com/office/drawing/2014/main" id="{FB1123B5-5EC3-854E-82AE-C22CB657C3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249" y="3343349"/>
            <a:ext cx="2515704" cy="330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750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99AC3C-FE44-4341-B799-F20DE8937C2B}"/>
              </a:ext>
            </a:extLst>
          </p:cNvPr>
          <p:cNvSpPr txBox="1"/>
          <p:nvPr/>
        </p:nvSpPr>
        <p:spPr>
          <a:xfrm>
            <a:off x="942087" y="467885"/>
            <a:ext cx="967370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A (</a:t>
            </a: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rgbClr val="CB1B4A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very short</a:t>
            </a: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) Zine History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840493D-ED03-4C28-ACEE-38D98F2CE078}"/>
              </a:ext>
            </a:extLst>
          </p:cNvPr>
          <p:cNvSpPr/>
          <p:nvPr/>
        </p:nvSpPr>
        <p:spPr>
          <a:xfrm>
            <a:off x="0" y="5274262"/>
            <a:ext cx="12192000" cy="228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BB39A9F-E556-4742-91F3-57522BEE03C7}"/>
              </a:ext>
            </a:extLst>
          </p:cNvPr>
          <p:cNvSpPr/>
          <p:nvPr/>
        </p:nvSpPr>
        <p:spPr>
          <a:xfrm>
            <a:off x="1059373" y="4855351"/>
            <a:ext cx="1070216" cy="995165"/>
          </a:xfrm>
          <a:prstGeom prst="ellipse">
            <a:avLst/>
          </a:prstGeom>
          <a:solidFill>
            <a:schemeClr val="tx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3F10488-09C9-4873-9E7B-05933BB40164}"/>
              </a:ext>
            </a:extLst>
          </p:cNvPr>
          <p:cNvSpPr txBox="1"/>
          <p:nvPr/>
        </p:nvSpPr>
        <p:spPr>
          <a:xfrm>
            <a:off x="613086" y="5899152"/>
            <a:ext cx="19627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1500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comics</a:t>
            </a:r>
            <a:endParaRPr kumimoji="0" lang="en-GB" sz="15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C140A3C-972E-4E16-BF62-96E3E4F20234}"/>
              </a:ext>
            </a:extLst>
          </p:cNvPr>
          <p:cNvSpPr txBox="1"/>
          <p:nvPr/>
        </p:nvSpPr>
        <p:spPr>
          <a:xfrm>
            <a:off x="3446080" y="5899152"/>
            <a:ext cx="19627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1500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punk scene</a:t>
            </a:r>
            <a:endParaRPr kumimoji="0" lang="en-GB" sz="15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8FFCDDC-C535-4CEA-A5B3-64C596BC037F}"/>
              </a:ext>
            </a:extLst>
          </p:cNvPr>
          <p:cNvSpPr txBox="1"/>
          <p:nvPr/>
        </p:nvSpPr>
        <p:spPr>
          <a:xfrm>
            <a:off x="9070296" y="5899152"/>
            <a:ext cx="196279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1500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Zine fests, conventions, libraries, &amp; small presses</a:t>
            </a:r>
            <a:endParaRPr kumimoji="0" lang="en-GB" sz="15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FAF0F6A-4BF2-4B76-A7B1-14C5E5D3314E}"/>
              </a:ext>
            </a:extLst>
          </p:cNvPr>
          <p:cNvSpPr txBox="1"/>
          <p:nvPr/>
        </p:nvSpPr>
        <p:spPr>
          <a:xfrm>
            <a:off x="6096000" y="5900952"/>
            <a:ext cx="24129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kumimoji="0" lang="en-GB" sz="15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Riot </a:t>
            </a:r>
            <a:r>
              <a:rPr kumimoji="0" lang="en-GB" sz="15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Grrl</a:t>
            </a:r>
            <a:r>
              <a:rPr kumimoji="0" lang="en-GB" sz="15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</a:t>
            </a:r>
            <a:r>
              <a:rPr lang="en-GB" sz="1500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&amp; International Pop Underground Convention in Washington, D.C. (1991)</a:t>
            </a:r>
            <a:endParaRPr kumimoji="0" lang="en-GB" sz="15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30529B4-EFC8-4092-845B-A63565AEE513}"/>
              </a:ext>
            </a:extLst>
          </p:cNvPr>
          <p:cNvSpPr txBox="1"/>
          <p:nvPr/>
        </p:nvSpPr>
        <p:spPr>
          <a:xfrm>
            <a:off x="1026826" y="5101118"/>
            <a:ext cx="120603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CB414"/>
                </a:solidFill>
                <a:effectLst/>
                <a:uLnTx/>
                <a:uFillTx/>
                <a:latin typeface="Open Sans" panose="020B0606030504020204" pitchFamily="34" charset="0"/>
              </a:rPr>
              <a:t>1960s</a:t>
            </a:r>
            <a:endParaRPr kumimoji="0" lang="en-GB" sz="2500" b="1" i="0" u="none" strike="noStrike" kern="1200" cap="none" spc="0" normalizeH="0" baseline="0" noProof="0" dirty="0">
              <a:ln>
                <a:noFill/>
              </a:ln>
              <a:solidFill>
                <a:srgbClr val="FCB414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9E344B5-0EEC-44C3-86CA-E51665796601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GB" b="1" dirty="0">
                <a:solidFill>
                  <a:srgbClr val="FCB414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4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24BEBB45-3F83-1E4D-B209-68AA4B4FD6BD}"/>
              </a:ext>
            </a:extLst>
          </p:cNvPr>
          <p:cNvSpPr/>
          <p:nvPr/>
        </p:nvSpPr>
        <p:spPr>
          <a:xfrm>
            <a:off x="3878443" y="4837612"/>
            <a:ext cx="1070216" cy="995165"/>
          </a:xfrm>
          <a:prstGeom prst="ellipse">
            <a:avLst/>
          </a:prstGeom>
          <a:solidFill>
            <a:schemeClr val="tx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188A894-E281-C443-BF5E-3AABB5432EC2}"/>
              </a:ext>
            </a:extLst>
          </p:cNvPr>
          <p:cNvSpPr txBox="1"/>
          <p:nvPr/>
        </p:nvSpPr>
        <p:spPr>
          <a:xfrm>
            <a:off x="3824460" y="5086436"/>
            <a:ext cx="120603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CB414"/>
                </a:solidFill>
                <a:effectLst/>
                <a:uLnTx/>
                <a:uFillTx/>
                <a:latin typeface="Open Sans" panose="020B0606030504020204" pitchFamily="34" charset="0"/>
              </a:rPr>
              <a:t>1970s</a:t>
            </a:r>
            <a:endParaRPr kumimoji="0" lang="en-GB" sz="2500" b="1" i="0" u="none" strike="noStrike" kern="1200" cap="none" spc="0" normalizeH="0" baseline="0" noProof="0" dirty="0">
              <a:ln>
                <a:noFill/>
              </a:ln>
              <a:solidFill>
                <a:srgbClr val="FCB414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D2768459-1902-9948-ADB6-4B65E48251BF}"/>
              </a:ext>
            </a:extLst>
          </p:cNvPr>
          <p:cNvSpPr/>
          <p:nvPr/>
        </p:nvSpPr>
        <p:spPr>
          <a:xfrm>
            <a:off x="6697513" y="4856934"/>
            <a:ext cx="1070216" cy="995165"/>
          </a:xfrm>
          <a:prstGeom prst="ellipse">
            <a:avLst/>
          </a:prstGeom>
          <a:solidFill>
            <a:schemeClr val="tx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7676B04-2A88-D04D-9B86-305BD4A03DEA}"/>
              </a:ext>
            </a:extLst>
          </p:cNvPr>
          <p:cNvSpPr txBox="1"/>
          <p:nvPr/>
        </p:nvSpPr>
        <p:spPr>
          <a:xfrm>
            <a:off x="6697513" y="5127064"/>
            <a:ext cx="120603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CB414"/>
                </a:solidFill>
                <a:effectLst/>
                <a:uLnTx/>
                <a:uFillTx/>
                <a:latin typeface="Open Sans" panose="020B0606030504020204" pitchFamily="34" charset="0"/>
              </a:rPr>
              <a:t>1990s</a:t>
            </a:r>
            <a:endParaRPr kumimoji="0" lang="en-GB" sz="2500" b="1" i="0" u="none" strike="noStrike" kern="1200" cap="none" spc="0" normalizeH="0" baseline="0" noProof="0" dirty="0">
              <a:ln>
                <a:noFill/>
              </a:ln>
              <a:solidFill>
                <a:srgbClr val="FCB414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54E49E15-B27E-B44E-AC1C-F960F1E3311B}"/>
              </a:ext>
            </a:extLst>
          </p:cNvPr>
          <p:cNvSpPr/>
          <p:nvPr/>
        </p:nvSpPr>
        <p:spPr>
          <a:xfrm>
            <a:off x="9516583" y="4882186"/>
            <a:ext cx="1070216" cy="995165"/>
          </a:xfrm>
          <a:prstGeom prst="ellipse">
            <a:avLst/>
          </a:prstGeom>
          <a:solidFill>
            <a:schemeClr val="tx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065D39C-0495-4D41-97AE-D2A16EE7D2C9}"/>
              </a:ext>
            </a:extLst>
          </p:cNvPr>
          <p:cNvSpPr txBox="1"/>
          <p:nvPr/>
        </p:nvSpPr>
        <p:spPr>
          <a:xfrm>
            <a:off x="9469268" y="5127064"/>
            <a:ext cx="120603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FCB414"/>
                </a:solidFill>
                <a:effectLst/>
                <a:uLnTx/>
                <a:uFillTx/>
                <a:latin typeface="Open Sans" panose="020B0606030504020204" pitchFamily="34" charset="0"/>
              </a:rPr>
              <a:t>NOW</a:t>
            </a:r>
            <a:endParaRPr kumimoji="0" lang="en-GB" sz="2500" b="1" i="0" u="none" strike="noStrike" kern="1200" cap="none" spc="0" normalizeH="0" baseline="0" noProof="0" dirty="0">
              <a:ln>
                <a:noFill/>
              </a:ln>
              <a:solidFill>
                <a:srgbClr val="FCB414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BF92F7-1655-9346-87D4-CC70C603B6F2}"/>
              </a:ext>
            </a:extLst>
          </p:cNvPr>
          <p:cNvSpPr txBox="1"/>
          <p:nvPr/>
        </p:nvSpPr>
        <p:spPr>
          <a:xfrm>
            <a:off x="11390181" y="4135645"/>
            <a:ext cx="5732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/>
              <a:t>“L.A. Zine Fest.” </a:t>
            </a:r>
            <a:r>
              <a:rPr lang="en-US" sz="600" i="1" dirty="0"/>
              <a:t>L.A. Zine Fest</a:t>
            </a:r>
            <a:r>
              <a:rPr lang="en-US" sz="600" dirty="0"/>
              <a:t>, </a:t>
            </a:r>
            <a:r>
              <a:rPr lang="en-US" sz="600" dirty="0">
                <a:hlinkClick r:id="rId3"/>
              </a:rPr>
              <a:t>https://lazinefest.com/</a:t>
            </a:r>
            <a:r>
              <a:rPr lang="en-US" sz="600" dirty="0"/>
              <a:t>. Accessed 5 Nov. 2019.</a:t>
            </a:r>
            <a:endParaRPr lang="en-US" sz="600" dirty="0">
              <a:effectLst/>
            </a:endParaRPr>
          </a:p>
        </p:txBody>
      </p:sp>
      <p:pic>
        <p:nvPicPr>
          <p:cNvPr id="6" name="Picture 5" descr="Los Angeles zine fest 2019 flyer">
            <a:extLst>
              <a:ext uri="{FF2B5EF4-FFF2-40B4-BE49-F238E27FC236}">
                <a16:creationId xmlns:a16="http://schemas.microsoft.com/office/drawing/2014/main" id="{9F899E35-43AE-8549-B623-DF46B08304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268" y="1276345"/>
            <a:ext cx="2732913" cy="3560309"/>
          </a:xfrm>
          <a:prstGeom prst="rect">
            <a:avLst/>
          </a:prstGeom>
        </p:spPr>
      </p:pic>
      <p:pic>
        <p:nvPicPr>
          <p:cNvPr id="8" name="Picture 7" descr="bikini kill number 2 zine cover">
            <a:extLst>
              <a:ext uri="{FF2B5EF4-FFF2-40B4-BE49-F238E27FC236}">
                <a16:creationId xmlns:a16="http://schemas.microsoft.com/office/drawing/2014/main" id="{D160DF6E-F957-B24D-8566-658915A5F1A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3" t="3544" r="6872" b="2537"/>
          <a:stretch/>
        </p:blipFill>
        <p:spPr>
          <a:xfrm>
            <a:off x="6096000" y="1407588"/>
            <a:ext cx="2245851" cy="342906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F0F6D13-61D2-F24E-A644-2E8A85CC695C}"/>
              </a:ext>
            </a:extLst>
          </p:cNvPr>
          <p:cNvSpPr/>
          <p:nvPr/>
        </p:nvSpPr>
        <p:spPr>
          <a:xfrm>
            <a:off x="5687655" y="3747355"/>
            <a:ext cx="4361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/>
              <a:t>“Bikini Kill.” </a:t>
            </a:r>
            <a:r>
              <a:rPr lang="en-US" sz="600" i="1" dirty="0" err="1"/>
              <a:t>Artzines</a:t>
            </a:r>
            <a:r>
              <a:rPr lang="en-US" sz="600" dirty="0"/>
              <a:t>, 19 June 2017, </a:t>
            </a:r>
            <a:r>
              <a:rPr lang="en-US" sz="600" dirty="0">
                <a:hlinkClick r:id="rId6"/>
              </a:rPr>
              <a:t>http://www.artzines.info/bikini-kill/</a:t>
            </a:r>
            <a:r>
              <a:rPr lang="en-US" sz="600" dirty="0"/>
              <a:t>.</a:t>
            </a:r>
            <a:endParaRPr lang="en-US" sz="600" dirty="0">
              <a:effectLst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03D8C0-826C-C64D-A2D4-9A386CF8FC31}"/>
              </a:ext>
            </a:extLst>
          </p:cNvPr>
          <p:cNvSpPr/>
          <p:nvPr/>
        </p:nvSpPr>
        <p:spPr>
          <a:xfrm>
            <a:off x="50819" y="3459195"/>
            <a:ext cx="54269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/>
              <a:t>“</a:t>
            </a:r>
            <a:r>
              <a:rPr lang="en-US" sz="600" i="1" dirty="0"/>
              <a:t>The Comic Reader</a:t>
            </a:r>
            <a:r>
              <a:rPr lang="en-US" sz="600" dirty="0"/>
              <a:t>.” </a:t>
            </a:r>
            <a:r>
              <a:rPr lang="en-US" sz="600" i="1" dirty="0"/>
              <a:t>Wikipedia</a:t>
            </a:r>
            <a:r>
              <a:rPr lang="en-US" sz="600" dirty="0"/>
              <a:t>, 20 June 2018. </a:t>
            </a:r>
            <a:r>
              <a:rPr lang="en-US" sz="600" i="1" dirty="0"/>
              <a:t>Wikipedia</a:t>
            </a:r>
            <a:r>
              <a:rPr lang="en-US" sz="600" dirty="0"/>
              <a:t>, </a:t>
            </a:r>
            <a:r>
              <a:rPr lang="en-US" sz="600" dirty="0">
                <a:hlinkClick r:id="rId7"/>
              </a:rPr>
              <a:t>https://en.wikipedia.org/w/index.php?title=The_Comic_Reader&amp;oldid=846669901</a:t>
            </a:r>
            <a:r>
              <a:rPr lang="en-US" sz="600" dirty="0"/>
              <a:t>.</a:t>
            </a:r>
            <a:endParaRPr lang="en-US" sz="600" dirty="0">
              <a:effectLst/>
            </a:endParaRPr>
          </a:p>
        </p:txBody>
      </p:sp>
      <p:pic>
        <p:nvPicPr>
          <p:cNvPr id="12" name="Picture 11" descr="comic reader zine 1984 cover ">
            <a:extLst>
              <a:ext uri="{FF2B5EF4-FFF2-40B4-BE49-F238E27FC236}">
                <a16:creationId xmlns:a16="http://schemas.microsoft.com/office/drawing/2014/main" id="{5803796A-1294-B64B-82BB-CB4022B4B8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38" y="1415124"/>
            <a:ext cx="2207005" cy="342906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C155377-4B92-E740-83F9-B2FAAE91A046}"/>
              </a:ext>
            </a:extLst>
          </p:cNvPr>
          <p:cNvSpPr/>
          <p:nvPr/>
        </p:nvSpPr>
        <p:spPr>
          <a:xfrm>
            <a:off x="2695749" y="2791404"/>
            <a:ext cx="4464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i="1" dirty="0" err="1"/>
              <a:t>Bomp.Jpg</a:t>
            </a:r>
            <a:r>
              <a:rPr lang="en-US" sz="600" i="1" dirty="0"/>
              <a:t> (1160×1600)</a:t>
            </a:r>
            <a:r>
              <a:rPr lang="en-US" sz="600" dirty="0"/>
              <a:t>. </a:t>
            </a:r>
            <a:r>
              <a:rPr lang="en-US" sz="600" dirty="0">
                <a:hlinkClick r:id="rId9"/>
              </a:rPr>
              <a:t>http://2.bp.blogspot.com/-xv6fbCB4iyQ/UhEnhfhGWkI/AAAAAAAAMRY/ENhgYYo1CWU/s1600/bomp.jpg</a:t>
            </a:r>
            <a:r>
              <a:rPr lang="en-US" sz="600" dirty="0"/>
              <a:t>. Accessed 5 Nov. 2019.</a:t>
            </a:r>
            <a:endParaRPr lang="en-US" sz="600" dirty="0">
              <a:effectLst/>
            </a:endParaRPr>
          </a:p>
        </p:txBody>
      </p:sp>
      <p:pic>
        <p:nvPicPr>
          <p:cNvPr id="15" name="Picture 14" descr="who put the bomp 1971 zine cover">
            <a:extLst>
              <a:ext uri="{FF2B5EF4-FFF2-40B4-BE49-F238E27FC236}">
                <a16:creationId xmlns:a16="http://schemas.microsoft.com/office/drawing/2014/main" id="{CEA3BFF6-00DE-EF45-BFDF-75EF4B90E3E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10"/>
          <a:stretch/>
        </p:blipFill>
        <p:spPr>
          <a:xfrm>
            <a:off x="3104592" y="1361616"/>
            <a:ext cx="2645765" cy="3455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921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BDF9411-EA7D-4D4E-A03E-C99257532632}"/>
              </a:ext>
            </a:extLst>
          </p:cNvPr>
          <p:cNvSpPr txBox="1"/>
          <p:nvPr/>
        </p:nvSpPr>
        <p:spPr>
          <a:xfrm>
            <a:off x="939048" y="694156"/>
            <a:ext cx="7324006" cy="5284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0" b="1" dirty="0">
                <a:latin typeface="Noto Sans Disp SemCond SemBd" panose="020B0702040504020204" pitchFamily="34"/>
                <a:ea typeface="Noto Sans Disp SemCond SemBd" panose="020B0702040504020204" pitchFamily="34"/>
                <a:cs typeface="Noto Sans Disp SemCond SemBd" panose="020B0702040504020204" pitchFamily="34"/>
              </a:rPr>
              <a:t>Your turn:</a:t>
            </a:r>
          </a:p>
          <a:p>
            <a:pPr marL="0" marR="0" lvl="0" indent="0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0" b="1" dirty="0">
                <a:solidFill>
                  <a:srgbClr val="282F39"/>
                </a:solidFill>
                <a:latin typeface="Noto Sans Disp SemCond SemBd" panose="020B0702040504020204" pitchFamily="34"/>
                <a:ea typeface="Noto Sans Disp SemCond SemBd" panose="020B0702040504020204" pitchFamily="34"/>
                <a:cs typeface="Noto Sans Disp SemCond SemBd" panose="020B0702040504020204" pitchFamily="34"/>
              </a:rPr>
              <a:t>Fill out</a:t>
            </a:r>
          </a:p>
          <a:p>
            <a:pPr marL="0" marR="0" lvl="0" indent="0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0" b="1" dirty="0">
                <a:solidFill>
                  <a:srgbClr val="282F39"/>
                </a:solidFill>
                <a:latin typeface="Noto Sans Disp SemCond SemBd" panose="020B0702040504020204" pitchFamily="34"/>
                <a:ea typeface="Noto Sans Disp SemCond SemBd" panose="020B0702040504020204" pitchFamily="34"/>
                <a:cs typeface="Noto Sans Disp SemCond SemBd" panose="020B0702040504020204" pitchFamily="34"/>
              </a:rPr>
              <a:t>The</a:t>
            </a:r>
          </a:p>
          <a:p>
            <a:pPr marL="0" marR="0" lvl="0" indent="0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0" b="1" u="sng" dirty="0">
                <a:solidFill>
                  <a:srgbClr val="CB1B4A"/>
                </a:solidFill>
                <a:latin typeface="Noto Sans Disp SemCond SemBd" panose="020B0702040504020204" pitchFamily="34"/>
                <a:ea typeface="Noto Sans Disp SemCond SemBd" panose="020B0702040504020204" pitchFamily="34"/>
                <a:cs typeface="Noto Sans Disp SemCond SemBd" panose="020B0702040504020204" pitchFamily="34"/>
              </a:rPr>
              <a:t>DREAMS OF ZINES</a:t>
            </a:r>
          </a:p>
          <a:p>
            <a:pPr marL="0" marR="0" lvl="0" indent="0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0" b="1" dirty="0">
                <a:solidFill>
                  <a:srgbClr val="282F39"/>
                </a:solidFill>
                <a:latin typeface="Noto Sans Disp SemCond SemBd" panose="020B0702040504020204" pitchFamily="34"/>
                <a:ea typeface="Noto Sans Disp SemCond SemBd" panose="020B0702040504020204" pitchFamily="34"/>
                <a:cs typeface="Noto Sans Disp SemCond SemBd" panose="020B0702040504020204" pitchFamily="34"/>
              </a:rPr>
              <a:t>page in your </a:t>
            </a:r>
          </a:p>
          <a:p>
            <a:pPr marL="0" marR="0" lvl="0" indent="0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Noto Sans Disp SemCond SemBd" panose="020B0702040504020204" pitchFamily="34"/>
                <a:ea typeface="Noto Sans Disp SemCond SemBd" panose="020B0702040504020204" pitchFamily="34"/>
                <a:cs typeface="Noto Sans Disp SemCond SemBd" panose="020B0702040504020204" pitchFamily="34"/>
              </a:rPr>
              <a:t>Mini-zine</a:t>
            </a:r>
            <a:endParaRPr kumimoji="0" lang="en-GB" sz="7000" b="1" i="0" u="none" strike="noStrike" kern="1200" cap="none" spc="0" normalizeH="0" baseline="0" noProof="0" dirty="0">
              <a:ln>
                <a:noFill/>
              </a:ln>
              <a:solidFill>
                <a:srgbClr val="282F39"/>
              </a:solidFill>
              <a:effectLst/>
              <a:uLnTx/>
              <a:uFillTx/>
              <a:latin typeface="Noto Sans Disp SemCond SemBd" panose="020B0702040504020204" pitchFamily="34"/>
              <a:ea typeface="Noto Sans Disp SemCond SemBd" panose="020B0702040504020204" pitchFamily="34"/>
              <a:cs typeface="Noto Sans Disp SemCond SemBd" panose="020B0702040504020204" pitchFamily="3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F4C6FAE-F26E-4E16-A872-4299131ECDB5}"/>
              </a:ext>
            </a:extLst>
          </p:cNvPr>
          <p:cNvSpPr/>
          <p:nvPr/>
        </p:nvSpPr>
        <p:spPr>
          <a:xfrm rot="19061577">
            <a:off x="10306661" y="-880441"/>
            <a:ext cx="548554" cy="5370184"/>
          </a:xfrm>
          <a:custGeom>
            <a:avLst/>
            <a:gdLst>
              <a:gd name="connsiteX0" fmla="*/ 0 w 539015"/>
              <a:gd name="connsiteY0" fmla="*/ 0 h 5903259"/>
              <a:gd name="connsiteX1" fmla="*/ 539015 w 539015"/>
              <a:gd name="connsiteY1" fmla="*/ 0 h 5903259"/>
              <a:gd name="connsiteX2" fmla="*/ 539015 w 539015"/>
              <a:gd name="connsiteY2" fmla="*/ 5903259 h 5903259"/>
              <a:gd name="connsiteX3" fmla="*/ 0 w 539015"/>
              <a:gd name="connsiteY3" fmla="*/ 5903259 h 5903259"/>
              <a:gd name="connsiteX4" fmla="*/ 0 w 539015"/>
              <a:gd name="connsiteY4" fmla="*/ 0 h 5903259"/>
              <a:gd name="connsiteX0" fmla="*/ 0 w 548554"/>
              <a:gd name="connsiteY0" fmla="*/ 0 h 6392775"/>
              <a:gd name="connsiteX1" fmla="*/ 548554 w 548554"/>
              <a:gd name="connsiteY1" fmla="*/ 489516 h 6392775"/>
              <a:gd name="connsiteX2" fmla="*/ 548554 w 548554"/>
              <a:gd name="connsiteY2" fmla="*/ 6392775 h 6392775"/>
              <a:gd name="connsiteX3" fmla="*/ 9539 w 548554"/>
              <a:gd name="connsiteY3" fmla="*/ 6392775 h 6392775"/>
              <a:gd name="connsiteX4" fmla="*/ 0 w 548554"/>
              <a:gd name="connsiteY4" fmla="*/ 0 h 6392775"/>
              <a:gd name="connsiteX0" fmla="*/ 0 w 548554"/>
              <a:gd name="connsiteY0" fmla="*/ 0 h 6392775"/>
              <a:gd name="connsiteX1" fmla="*/ 548554 w 548554"/>
              <a:gd name="connsiteY1" fmla="*/ 489516 h 6392775"/>
              <a:gd name="connsiteX2" fmla="*/ 540729 w 548554"/>
              <a:gd name="connsiteY2" fmla="*/ 4792891 h 6392775"/>
              <a:gd name="connsiteX3" fmla="*/ 9539 w 548554"/>
              <a:gd name="connsiteY3" fmla="*/ 6392775 h 6392775"/>
              <a:gd name="connsiteX4" fmla="*/ 0 w 548554"/>
              <a:gd name="connsiteY4" fmla="*/ 0 h 6392775"/>
              <a:gd name="connsiteX0" fmla="*/ 0 w 548554"/>
              <a:gd name="connsiteY0" fmla="*/ 0 h 5370184"/>
              <a:gd name="connsiteX1" fmla="*/ 548554 w 548554"/>
              <a:gd name="connsiteY1" fmla="*/ 489516 h 5370184"/>
              <a:gd name="connsiteX2" fmla="*/ 540729 w 548554"/>
              <a:gd name="connsiteY2" fmla="*/ 4792891 h 5370184"/>
              <a:gd name="connsiteX3" fmla="*/ 8639 w 548554"/>
              <a:gd name="connsiteY3" fmla="*/ 5370184 h 5370184"/>
              <a:gd name="connsiteX4" fmla="*/ 0 w 548554"/>
              <a:gd name="connsiteY4" fmla="*/ 0 h 5370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554" h="5370184">
                <a:moveTo>
                  <a:pt x="0" y="0"/>
                </a:moveTo>
                <a:lnTo>
                  <a:pt x="548554" y="489516"/>
                </a:lnTo>
                <a:cubicBezTo>
                  <a:pt x="545946" y="1923974"/>
                  <a:pt x="543337" y="3358433"/>
                  <a:pt x="540729" y="4792891"/>
                </a:cubicBezTo>
                <a:lnTo>
                  <a:pt x="8639" y="5370184"/>
                </a:lnTo>
                <a:cubicBezTo>
                  <a:pt x="5459" y="3239259"/>
                  <a:pt x="3180" y="2130925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7E95EB1-1005-49A4-B60F-E441AEC9B9F1}"/>
              </a:ext>
            </a:extLst>
          </p:cNvPr>
          <p:cNvSpPr/>
          <p:nvPr/>
        </p:nvSpPr>
        <p:spPr>
          <a:xfrm rot="19061577">
            <a:off x="10682119" y="-733829"/>
            <a:ext cx="530340" cy="4315546"/>
          </a:xfrm>
          <a:custGeom>
            <a:avLst/>
            <a:gdLst>
              <a:gd name="connsiteX0" fmla="*/ 0 w 539015"/>
              <a:gd name="connsiteY0" fmla="*/ 0 h 5903259"/>
              <a:gd name="connsiteX1" fmla="*/ 539015 w 539015"/>
              <a:gd name="connsiteY1" fmla="*/ 0 h 5903259"/>
              <a:gd name="connsiteX2" fmla="*/ 539015 w 539015"/>
              <a:gd name="connsiteY2" fmla="*/ 5903259 h 5903259"/>
              <a:gd name="connsiteX3" fmla="*/ 0 w 539015"/>
              <a:gd name="connsiteY3" fmla="*/ 5903259 h 5903259"/>
              <a:gd name="connsiteX4" fmla="*/ 0 w 539015"/>
              <a:gd name="connsiteY4" fmla="*/ 0 h 5903259"/>
              <a:gd name="connsiteX0" fmla="*/ 14223 w 539015"/>
              <a:gd name="connsiteY0" fmla="*/ 0 h 6365424"/>
              <a:gd name="connsiteX1" fmla="*/ 539015 w 539015"/>
              <a:gd name="connsiteY1" fmla="*/ 462165 h 6365424"/>
              <a:gd name="connsiteX2" fmla="*/ 539015 w 539015"/>
              <a:gd name="connsiteY2" fmla="*/ 6365424 h 6365424"/>
              <a:gd name="connsiteX3" fmla="*/ 0 w 539015"/>
              <a:gd name="connsiteY3" fmla="*/ 6365424 h 6365424"/>
              <a:gd name="connsiteX4" fmla="*/ 14223 w 539015"/>
              <a:gd name="connsiteY4" fmla="*/ 0 h 6365424"/>
              <a:gd name="connsiteX0" fmla="*/ 20423 w 539015"/>
              <a:gd name="connsiteY0" fmla="*/ 0 h 6376953"/>
              <a:gd name="connsiteX1" fmla="*/ 539015 w 539015"/>
              <a:gd name="connsiteY1" fmla="*/ 473694 h 6376953"/>
              <a:gd name="connsiteX2" fmla="*/ 539015 w 539015"/>
              <a:gd name="connsiteY2" fmla="*/ 6376953 h 6376953"/>
              <a:gd name="connsiteX3" fmla="*/ 0 w 539015"/>
              <a:gd name="connsiteY3" fmla="*/ 6376953 h 6376953"/>
              <a:gd name="connsiteX4" fmla="*/ 20423 w 539015"/>
              <a:gd name="connsiteY4" fmla="*/ 0 h 6376953"/>
              <a:gd name="connsiteX0" fmla="*/ 11748 w 530340"/>
              <a:gd name="connsiteY0" fmla="*/ 0 h 6376953"/>
              <a:gd name="connsiteX1" fmla="*/ 530340 w 530340"/>
              <a:gd name="connsiteY1" fmla="*/ 473694 h 6376953"/>
              <a:gd name="connsiteX2" fmla="*/ 530340 w 530340"/>
              <a:gd name="connsiteY2" fmla="*/ 6376953 h 6376953"/>
              <a:gd name="connsiteX3" fmla="*/ 0 w 530340"/>
              <a:gd name="connsiteY3" fmla="*/ 4315546 h 6376953"/>
              <a:gd name="connsiteX4" fmla="*/ 11748 w 530340"/>
              <a:gd name="connsiteY4" fmla="*/ 0 h 6376953"/>
              <a:gd name="connsiteX0" fmla="*/ 11748 w 530340"/>
              <a:gd name="connsiteY0" fmla="*/ 0 h 4315546"/>
              <a:gd name="connsiteX1" fmla="*/ 530340 w 530340"/>
              <a:gd name="connsiteY1" fmla="*/ 473694 h 4315546"/>
              <a:gd name="connsiteX2" fmla="*/ 524835 w 530340"/>
              <a:gd name="connsiteY2" fmla="*/ 3727355 h 4315546"/>
              <a:gd name="connsiteX3" fmla="*/ 0 w 530340"/>
              <a:gd name="connsiteY3" fmla="*/ 4315546 h 4315546"/>
              <a:gd name="connsiteX4" fmla="*/ 11748 w 530340"/>
              <a:gd name="connsiteY4" fmla="*/ 0 h 431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0340" h="4315546">
                <a:moveTo>
                  <a:pt x="11748" y="0"/>
                </a:moveTo>
                <a:lnTo>
                  <a:pt x="530340" y="473694"/>
                </a:lnTo>
                <a:lnTo>
                  <a:pt x="524835" y="3727355"/>
                </a:lnTo>
                <a:lnTo>
                  <a:pt x="0" y="4315546"/>
                </a:lnTo>
                <a:cubicBezTo>
                  <a:pt x="6808" y="2189895"/>
                  <a:pt x="4940" y="2125651"/>
                  <a:pt x="117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B9B140-1DB1-4E5F-B3AB-58AB69C3E5F2}"/>
              </a:ext>
            </a:extLst>
          </p:cNvPr>
          <p:cNvSpPr/>
          <p:nvPr/>
        </p:nvSpPr>
        <p:spPr>
          <a:xfrm rot="19061577">
            <a:off x="9611521" y="-1141075"/>
            <a:ext cx="556134" cy="7463630"/>
          </a:xfrm>
          <a:custGeom>
            <a:avLst/>
            <a:gdLst>
              <a:gd name="connsiteX0" fmla="*/ 0 w 539015"/>
              <a:gd name="connsiteY0" fmla="*/ 0 h 9625038"/>
              <a:gd name="connsiteX1" fmla="*/ 539015 w 539015"/>
              <a:gd name="connsiteY1" fmla="*/ 0 h 9625038"/>
              <a:gd name="connsiteX2" fmla="*/ 539015 w 539015"/>
              <a:gd name="connsiteY2" fmla="*/ 9625038 h 9625038"/>
              <a:gd name="connsiteX3" fmla="*/ 0 w 539015"/>
              <a:gd name="connsiteY3" fmla="*/ 9625038 h 9625038"/>
              <a:gd name="connsiteX4" fmla="*/ 0 w 539015"/>
              <a:gd name="connsiteY4" fmla="*/ 0 h 9625038"/>
              <a:gd name="connsiteX0" fmla="*/ 0 w 539187"/>
              <a:gd name="connsiteY0" fmla="*/ 0 h 9625038"/>
              <a:gd name="connsiteX1" fmla="*/ 539187 w 539187"/>
              <a:gd name="connsiteY1" fmla="*/ 1660179 h 9625038"/>
              <a:gd name="connsiteX2" fmla="*/ 539015 w 539187"/>
              <a:gd name="connsiteY2" fmla="*/ 9625038 h 9625038"/>
              <a:gd name="connsiteX3" fmla="*/ 0 w 539187"/>
              <a:gd name="connsiteY3" fmla="*/ 9625038 h 9625038"/>
              <a:gd name="connsiteX4" fmla="*/ 0 w 539187"/>
              <a:gd name="connsiteY4" fmla="*/ 0 h 9625038"/>
              <a:gd name="connsiteX0" fmla="*/ 5003 w 539187"/>
              <a:gd name="connsiteY0" fmla="*/ 0 h 8435571"/>
              <a:gd name="connsiteX1" fmla="*/ 539187 w 539187"/>
              <a:gd name="connsiteY1" fmla="*/ 470712 h 8435571"/>
              <a:gd name="connsiteX2" fmla="*/ 539015 w 539187"/>
              <a:gd name="connsiteY2" fmla="*/ 8435571 h 8435571"/>
              <a:gd name="connsiteX3" fmla="*/ 0 w 539187"/>
              <a:gd name="connsiteY3" fmla="*/ 8435571 h 8435571"/>
              <a:gd name="connsiteX4" fmla="*/ 5003 w 539187"/>
              <a:gd name="connsiteY4" fmla="*/ 0 h 8435571"/>
              <a:gd name="connsiteX0" fmla="*/ 5003 w 539187"/>
              <a:gd name="connsiteY0" fmla="*/ 0 h 8435571"/>
              <a:gd name="connsiteX1" fmla="*/ 539187 w 539187"/>
              <a:gd name="connsiteY1" fmla="*/ 470712 h 8435571"/>
              <a:gd name="connsiteX2" fmla="*/ 536097 w 539187"/>
              <a:gd name="connsiteY2" fmla="*/ 6844446 h 8435571"/>
              <a:gd name="connsiteX3" fmla="*/ 0 w 539187"/>
              <a:gd name="connsiteY3" fmla="*/ 8435571 h 8435571"/>
              <a:gd name="connsiteX4" fmla="*/ 5003 w 539187"/>
              <a:gd name="connsiteY4" fmla="*/ 0 h 8435571"/>
              <a:gd name="connsiteX0" fmla="*/ 16799 w 550983"/>
              <a:gd name="connsiteY0" fmla="*/ 0 h 7420235"/>
              <a:gd name="connsiteX1" fmla="*/ 550983 w 550983"/>
              <a:gd name="connsiteY1" fmla="*/ 470712 h 7420235"/>
              <a:gd name="connsiteX2" fmla="*/ 547893 w 550983"/>
              <a:gd name="connsiteY2" fmla="*/ 6844446 h 7420235"/>
              <a:gd name="connsiteX3" fmla="*/ 0 w 550983"/>
              <a:gd name="connsiteY3" fmla="*/ 7420235 h 7420235"/>
              <a:gd name="connsiteX4" fmla="*/ 16799 w 550983"/>
              <a:gd name="connsiteY4" fmla="*/ 0 h 7420235"/>
              <a:gd name="connsiteX0" fmla="*/ 21950 w 556134"/>
              <a:gd name="connsiteY0" fmla="*/ 0 h 7463630"/>
              <a:gd name="connsiteX1" fmla="*/ 556134 w 556134"/>
              <a:gd name="connsiteY1" fmla="*/ 470712 h 7463630"/>
              <a:gd name="connsiteX2" fmla="*/ 553044 w 556134"/>
              <a:gd name="connsiteY2" fmla="*/ 6844446 h 7463630"/>
              <a:gd name="connsiteX3" fmla="*/ 0 w 556134"/>
              <a:gd name="connsiteY3" fmla="*/ 7463630 h 7463630"/>
              <a:gd name="connsiteX4" fmla="*/ 21950 w 556134"/>
              <a:gd name="connsiteY4" fmla="*/ 0 h 746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6134" h="7463630">
                <a:moveTo>
                  <a:pt x="21950" y="0"/>
                </a:moveTo>
                <a:lnTo>
                  <a:pt x="556134" y="470712"/>
                </a:lnTo>
                <a:cubicBezTo>
                  <a:pt x="556077" y="3125665"/>
                  <a:pt x="553101" y="4189493"/>
                  <a:pt x="553044" y="6844446"/>
                </a:cubicBezTo>
                <a:lnTo>
                  <a:pt x="0" y="7463630"/>
                </a:lnTo>
                <a:cubicBezTo>
                  <a:pt x="1668" y="4651773"/>
                  <a:pt x="20282" y="2811857"/>
                  <a:pt x="219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ED7B260-A58B-45AD-A96F-D8F0FEC37E27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GB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092755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val 36">
            <a:extLst>
              <a:ext uri="{FF2B5EF4-FFF2-40B4-BE49-F238E27FC236}">
                <a16:creationId xmlns:a16="http://schemas.microsoft.com/office/drawing/2014/main" id="{B47E0894-5FF6-4780-839E-0268CFD65858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99AC3C-FE44-4341-B799-F20DE8937C2B}"/>
              </a:ext>
            </a:extLst>
          </p:cNvPr>
          <p:cNvSpPr txBox="1"/>
          <p:nvPr/>
        </p:nvSpPr>
        <p:spPr>
          <a:xfrm>
            <a:off x="725713" y="235148"/>
            <a:ext cx="1054262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Why </a:t>
            </a: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007A7D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Zines</a:t>
            </a: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?</a:t>
            </a:r>
          </a:p>
        </p:txBody>
      </p:sp>
      <p:grpSp>
        <p:nvGrpSpPr>
          <p:cNvPr id="89" name="Group 88" descr="&quot;&quot;" title="&quot;&quot;">
            <a:extLst>
              <a:ext uri="{FF2B5EF4-FFF2-40B4-BE49-F238E27FC236}">
                <a16:creationId xmlns:a16="http://schemas.microsoft.com/office/drawing/2014/main" id="{35DC11B7-F433-4562-BE10-C33B7DF1F6BD}"/>
              </a:ext>
            </a:extLst>
          </p:cNvPr>
          <p:cNvGrpSpPr/>
          <p:nvPr/>
        </p:nvGrpSpPr>
        <p:grpSpPr>
          <a:xfrm>
            <a:off x="1952978" y="4066942"/>
            <a:ext cx="8605936" cy="1797532"/>
            <a:chOff x="1885601" y="3961065"/>
            <a:chExt cx="8605936" cy="1797532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E9BF8D6A-FDE3-4B71-8AF4-159CD7D5E0FD}"/>
                </a:ext>
              </a:extLst>
            </p:cNvPr>
            <p:cNvGrpSpPr/>
            <p:nvPr/>
          </p:nvGrpSpPr>
          <p:grpSpPr>
            <a:xfrm>
              <a:off x="6418609" y="3961065"/>
              <a:ext cx="1361075" cy="1566906"/>
              <a:chOff x="5709865" y="3492501"/>
              <a:chExt cx="383352" cy="441325"/>
            </a:xfrm>
            <a:solidFill>
              <a:schemeClr val="accent3"/>
            </a:solidFill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216D2B88-AA3E-4CE7-84E7-4A6CE25560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9865" y="3732213"/>
                <a:ext cx="383352" cy="201613"/>
              </a:xfrm>
              <a:custGeom>
                <a:avLst/>
                <a:gdLst>
                  <a:gd name="T0" fmla="*/ 0 w 270"/>
                  <a:gd name="T1" fmla="*/ 143 h 143"/>
                  <a:gd name="T2" fmla="*/ 61 w 270"/>
                  <a:gd name="T3" fmla="*/ 31 h 143"/>
                  <a:gd name="T4" fmla="*/ 206 w 270"/>
                  <a:gd name="T5" fmla="*/ 30 h 143"/>
                  <a:gd name="T6" fmla="*/ 270 w 270"/>
                  <a:gd name="T7" fmla="*/ 143 h 143"/>
                  <a:gd name="T8" fmla="*/ 0 w 270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43">
                    <a:moveTo>
                      <a:pt x="0" y="143"/>
                    </a:moveTo>
                    <a:cubicBezTo>
                      <a:pt x="2" y="96"/>
                      <a:pt x="21" y="57"/>
                      <a:pt x="61" y="31"/>
                    </a:cubicBezTo>
                    <a:cubicBezTo>
                      <a:pt x="108" y="1"/>
                      <a:pt x="158" y="0"/>
                      <a:pt x="206" y="30"/>
                    </a:cubicBezTo>
                    <a:cubicBezTo>
                      <a:pt x="248" y="55"/>
                      <a:pt x="268" y="94"/>
                      <a:pt x="270" y="143"/>
                    </a:cubicBezTo>
                    <a:cubicBezTo>
                      <a:pt x="180" y="143"/>
                      <a:pt x="90" y="143"/>
                      <a:pt x="0" y="1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5D705830-2F15-4A5D-BEBD-6E962E4A9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536" y="3492501"/>
                <a:ext cx="226818" cy="220663"/>
              </a:xfrm>
              <a:custGeom>
                <a:avLst/>
                <a:gdLst>
                  <a:gd name="T0" fmla="*/ 79 w 158"/>
                  <a:gd name="T1" fmla="*/ 157 h 157"/>
                  <a:gd name="T2" fmla="*/ 0 w 158"/>
                  <a:gd name="T3" fmla="*/ 78 h 157"/>
                  <a:gd name="T4" fmla="*/ 79 w 158"/>
                  <a:gd name="T5" fmla="*/ 0 h 157"/>
                  <a:gd name="T6" fmla="*/ 157 w 158"/>
                  <a:gd name="T7" fmla="*/ 79 h 157"/>
                  <a:gd name="T8" fmla="*/ 79 w 158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7">
                    <a:moveTo>
                      <a:pt x="79" y="157"/>
                    </a:moveTo>
                    <a:cubicBezTo>
                      <a:pt x="36" y="157"/>
                      <a:pt x="0" y="122"/>
                      <a:pt x="0" y="78"/>
                    </a:cubicBezTo>
                    <a:cubicBezTo>
                      <a:pt x="1" y="35"/>
                      <a:pt x="35" y="0"/>
                      <a:pt x="79" y="0"/>
                    </a:cubicBezTo>
                    <a:cubicBezTo>
                      <a:pt x="123" y="0"/>
                      <a:pt x="158" y="35"/>
                      <a:pt x="157" y="79"/>
                    </a:cubicBezTo>
                    <a:cubicBezTo>
                      <a:pt x="157" y="122"/>
                      <a:pt x="122" y="157"/>
                      <a:pt x="79" y="1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22328194-3E95-4A8E-B99E-23800F951999}"/>
                </a:ext>
              </a:extLst>
            </p:cNvPr>
            <p:cNvGrpSpPr/>
            <p:nvPr/>
          </p:nvGrpSpPr>
          <p:grpSpPr>
            <a:xfrm>
              <a:off x="4597454" y="3961065"/>
              <a:ext cx="1361075" cy="1566906"/>
              <a:chOff x="5709865" y="3492501"/>
              <a:chExt cx="383352" cy="441325"/>
            </a:xfrm>
            <a:solidFill>
              <a:schemeClr val="accent5"/>
            </a:solidFill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57D16B63-CC0D-4346-84A6-7CFBB2DB7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9865" y="3732213"/>
                <a:ext cx="383352" cy="201613"/>
              </a:xfrm>
              <a:custGeom>
                <a:avLst/>
                <a:gdLst>
                  <a:gd name="T0" fmla="*/ 0 w 270"/>
                  <a:gd name="T1" fmla="*/ 143 h 143"/>
                  <a:gd name="T2" fmla="*/ 61 w 270"/>
                  <a:gd name="T3" fmla="*/ 31 h 143"/>
                  <a:gd name="T4" fmla="*/ 206 w 270"/>
                  <a:gd name="T5" fmla="*/ 30 h 143"/>
                  <a:gd name="T6" fmla="*/ 270 w 270"/>
                  <a:gd name="T7" fmla="*/ 143 h 143"/>
                  <a:gd name="T8" fmla="*/ 0 w 270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43">
                    <a:moveTo>
                      <a:pt x="0" y="143"/>
                    </a:moveTo>
                    <a:cubicBezTo>
                      <a:pt x="2" y="96"/>
                      <a:pt x="21" y="57"/>
                      <a:pt x="61" y="31"/>
                    </a:cubicBezTo>
                    <a:cubicBezTo>
                      <a:pt x="108" y="1"/>
                      <a:pt x="158" y="0"/>
                      <a:pt x="206" y="30"/>
                    </a:cubicBezTo>
                    <a:cubicBezTo>
                      <a:pt x="248" y="55"/>
                      <a:pt x="268" y="94"/>
                      <a:pt x="270" y="143"/>
                    </a:cubicBezTo>
                    <a:cubicBezTo>
                      <a:pt x="180" y="143"/>
                      <a:pt x="90" y="143"/>
                      <a:pt x="0" y="1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79FA8731-C42E-43B6-B6C2-474BB6C7E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536" y="3492501"/>
                <a:ext cx="226818" cy="220663"/>
              </a:xfrm>
              <a:custGeom>
                <a:avLst/>
                <a:gdLst>
                  <a:gd name="T0" fmla="*/ 79 w 158"/>
                  <a:gd name="T1" fmla="*/ 157 h 157"/>
                  <a:gd name="T2" fmla="*/ 0 w 158"/>
                  <a:gd name="T3" fmla="*/ 78 h 157"/>
                  <a:gd name="T4" fmla="*/ 79 w 158"/>
                  <a:gd name="T5" fmla="*/ 0 h 157"/>
                  <a:gd name="T6" fmla="*/ 157 w 158"/>
                  <a:gd name="T7" fmla="*/ 79 h 157"/>
                  <a:gd name="T8" fmla="*/ 79 w 158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7">
                    <a:moveTo>
                      <a:pt x="79" y="157"/>
                    </a:moveTo>
                    <a:cubicBezTo>
                      <a:pt x="36" y="157"/>
                      <a:pt x="0" y="122"/>
                      <a:pt x="0" y="78"/>
                    </a:cubicBezTo>
                    <a:cubicBezTo>
                      <a:pt x="1" y="35"/>
                      <a:pt x="35" y="0"/>
                      <a:pt x="79" y="0"/>
                    </a:cubicBezTo>
                    <a:cubicBezTo>
                      <a:pt x="123" y="0"/>
                      <a:pt x="158" y="35"/>
                      <a:pt x="157" y="79"/>
                    </a:cubicBezTo>
                    <a:cubicBezTo>
                      <a:pt x="157" y="122"/>
                      <a:pt x="122" y="157"/>
                      <a:pt x="79" y="1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07438B6-C4DD-4687-899A-9033EE26FDAF}"/>
                </a:ext>
              </a:extLst>
            </p:cNvPr>
            <p:cNvGrpSpPr/>
            <p:nvPr/>
          </p:nvGrpSpPr>
          <p:grpSpPr>
            <a:xfrm>
              <a:off x="2800155" y="3961065"/>
              <a:ext cx="1361075" cy="1566906"/>
              <a:chOff x="5709865" y="3492501"/>
              <a:chExt cx="383352" cy="441325"/>
            </a:xfrm>
            <a:solidFill>
              <a:schemeClr val="accent4"/>
            </a:solidFill>
          </p:grpSpPr>
          <p:sp>
            <p:nvSpPr>
              <p:cNvPr id="24" name="Freeform 5">
                <a:extLst>
                  <a:ext uri="{FF2B5EF4-FFF2-40B4-BE49-F238E27FC236}">
                    <a16:creationId xmlns:a16="http://schemas.microsoft.com/office/drawing/2014/main" id="{46DE49EC-8099-4706-88D4-BE58EBDA57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9865" y="3732213"/>
                <a:ext cx="383352" cy="201613"/>
              </a:xfrm>
              <a:custGeom>
                <a:avLst/>
                <a:gdLst>
                  <a:gd name="T0" fmla="*/ 0 w 270"/>
                  <a:gd name="T1" fmla="*/ 143 h 143"/>
                  <a:gd name="T2" fmla="*/ 61 w 270"/>
                  <a:gd name="T3" fmla="*/ 31 h 143"/>
                  <a:gd name="T4" fmla="*/ 206 w 270"/>
                  <a:gd name="T5" fmla="*/ 30 h 143"/>
                  <a:gd name="T6" fmla="*/ 270 w 270"/>
                  <a:gd name="T7" fmla="*/ 143 h 143"/>
                  <a:gd name="T8" fmla="*/ 0 w 270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43">
                    <a:moveTo>
                      <a:pt x="0" y="143"/>
                    </a:moveTo>
                    <a:cubicBezTo>
                      <a:pt x="2" y="96"/>
                      <a:pt x="21" y="57"/>
                      <a:pt x="61" y="31"/>
                    </a:cubicBezTo>
                    <a:cubicBezTo>
                      <a:pt x="108" y="1"/>
                      <a:pt x="158" y="0"/>
                      <a:pt x="206" y="30"/>
                    </a:cubicBezTo>
                    <a:cubicBezTo>
                      <a:pt x="248" y="55"/>
                      <a:pt x="268" y="94"/>
                      <a:pt x="270" y="143"/>
                    </a:cubicBezTo>
                    <a:cubicBezTo>
                      <a:pt x="180" y="143"/>
                      <a:pt x="90" y="143"/>
                      <a:pt x="0" y="1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B4A704E7-BD59-4938-9384-F99FC5AAF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536" y="3492501"/>
                <a:ext cx="226818" cy="220663"/>
              </a:xfrm>
              <a:custGeom>
                <a:avLst/>
                <a:gdLst>
                  <a:gd name="T0" fmla="*/ 79 w 158"/>
                  <a:gd name="T1" fmla="*/ 157 h 157"/>
                  <a:gd name="T2" fmla="*/ 0 w 158"/>
                  <a:gd name="T3" fmla="*/ 78 h 157"/>
                  <a:gd name="T4" fmla="*/ 79 w 158"/>
                  <a:gd name="T5" fmla="*/ 0 h 157"/>
                  <a:gd name="T6" fmla="*/ 157 w 158"/>
                  <a:gd name="T7" fmla="*/ 79 h 157"/>
                  <a:gd name="T8" fmla="*/ 79 w 158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7">
                    <a:moveTo>
                      <a:pt x="79" y="157"/>
                    </a:moveTo>
                    <a:cubicBezTo>
                      <a:pt x="36" y="157"/>
                      <a:pt x="0" y="122"/>
                      <a:pt x="0" y="78"/>
                    </a:cubicBezTo>
                    <a:cubicBezTo>
                      <a:pt x="1" y="35"/>
                      <a:pt x="35" y="0"/>
                      <a:pt x="79" y="0"/>
                    </a:cubicBezTo>
                    <a:cubicBezTo>
                      <a:pt x="123" y="0"/>
                      <a:pt x="158" y="35"/>
                      <a:pt x="157" y="79"/>
                    </a:cubicBezTo>
                    <a:cubicBezTo>
                      <a:pt x="157" y="122"/>
                      <a:pt x="122" y="157"/>
                      <a:pt x="79" y="1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1D15DE0-4B7A-46C6-BA99-3137CBCD64B5}"/>
                </a:ext>
              </a:extLst>
            </p:cNvPr>
            <p:cNvGrpSpPr/>
            <p:nvPr/>
          </p:nvGrpSpPr>
          <p:grpSpPr>
            <a:xfrm>
              <a:off x="1885601" y="4191691"/>
              <a:ext cx="1361075" cy="1566906"/>
              <a:chOff x="5709865" y="3492501"/>
              <a:chExt cx="383352" cy="441325"/>
            </a:xfrm>
            <a:solidFill>
              <a:schemeClr val="accent1"/>
            </a:solidFill>
          </p:grpSpPr>
          <p:sp>
            <p:nvSpPr>
              <p:cNvPr id="17" name="Freeform 5">
                <a:extLst>
                  <a:ext uri="{FF2B5EF4-FFF2-40B4-BE49-F238E27FC236}">
                    <a16:creationId xmlns:a16="http://schemas.microsoft.com/office/drawing/2014/main" id="{3E3B1F59-109F-4147-BA85-00722E8D1E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9865" y="3732213"/>
                <a:ext cx="383352" cy="201613"/>
              </a:xfrm>
              <a:custGeom>
                <a:avLst/>
                <a:gdLst>
                  <a:gd name="T0" fmla="*/ 0 w 270"/>
                  <a:gd name="T1" fmla="*/ 143 h 143"/>
                  <a:gd name="T2" fmla="*/ 61 w 270"/>
                  <a:gd name="T3" fmla="*/ 31 h 143"/>
                  <a:gd name="T4" fmla="*/ 206 w 270"/>
                  <a:gd name="T5" fmla="*/ 30 h 143"/>
                  <a:gd name="T6" fmla="*/ 270 w 270"/>
                  <a:gd name="T7" fmla="*/ 143 h 143"/>
                  <a:gd name="T8" fmla="*/ 0 w 270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43">
                    <a:moveTo>
                      <a:pt x="0" y="143"/>
                    </a:moveTo>
                    <a:cubicBezTo>
                      <a:pt x="2" y="96"/>
                      <a:pt x="21" y="57"/>
                      <a:pt x="61" y="31"/>
                    </a:cubicBezTo>
                    <a:cubicBezTo>
                      <a:pt x="108" y="1"/>
                      <a:pt x="158" y="0"/>
                      <a:pt x="206" y="30"/>
                    </a:cubicBezTo>
                    <a:cubicBezTo>
                      <a:pt x="248" y="55"/>
                      <a:pt x="268" y="94"/>
                      <a:pt x="270" y="143"/>
                    </a:cubicBezTo>
                    <a:cubicBezTo>
                      <a:pt x="180" y="143"/>
                      <a:pt x="90" y="143"/>
                      <a:pt x="0" y="1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id="{6AB6C93C-C3D7-4210-BEB9-360DE3DA6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536" y="3492501"/>
                <a:ext cx="226818" cy="220663"/>
              </a:xfrm>
              <a:custGeom>
                <a:avLst/>
                <a:gdLst>
                  <a:gd name="T0" fmla="*/ 79 w 158"/>
                  <a:gd name="T1" fmla="*/ 157 h 157"/>
                  <a:gd name="T2" fmla="*/ 0 w 158"/>
                  <a:gd name="T3" fmla="*/ 78 h 157"/>
                  <a:gd name="T4" fmla="*/ 79 w 158"/>
                  <a:gd name="T5" fmla="*/ 0 h 157"/>
                  <a:gd name="T6" fmla="*/ 157 w 158"/>
                  <a:gd name="T7" fmla="*/ 79 h 157"/>
                  <a:gd name="T8" fmla="*/ 79 w 158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7">
                    <a:moveTo>
                      <a:pt x="79" y="157"/>
                    </a:moveTo>
                    <a:cubicBezTo>
                      <a:pt x="36" y="157"/>
                      <a:pt x="0" y="122"/>
                      <a:pt x="0" y="78"/>
                    </a:cubicBezTo>
                    <a:cubicBezTo>
                      <a:pt x="1" y="35"/>
                      <a:pt x="35" y="0"/>
                      <a:pt x="79" y="0"/>
                    </a:cubicBezTo>
                    <a:cubicBezTo>
                      <a:pt x="123" y="0"/>
                      <a:pt x="158" y="35"/>
                      <a:pt x="157" y="79"/>
                    </a:cubicBezTo>
                    <a:cubicBezTo>
                      <a:pt x="157" y="122"/>
                      <a:pt x="122" y="157"/>
                      <a:pt x="79" y="1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34CD943F-7AE9-4358-BAF5-3FF790CA3ED3}"/>
                </a:ext>
              </a:extLst>
            </p:cNvPr>
            <p:cNvGrpSpPr/>
            <p:nvPr/>
          </p:nvGrpSpPr>
          <p:grpSpPr>
            <a:xfrm>
              <a:off x="3698804" y="4191691"/>
              <a:ext cx="1361075" cy="1566906"/>
              <a:chOff x="5709865" y="3492501"/>
              <a:chExt cx="383352" cy="441325"/>
            </a:xfrm>
            <a:solidFill>
              <a:schemeClr val="accent2"/>
            </a:solidFill>
          </p:grpSpPr>
          <p:sp>
            <p:nvSpPr>
              <p:cNvPr id="27" name="Freeform 5">
                <a:extLst>
                  <a:ext uri="{FF2B5EF4-FFF2-40B4-BE49-F238E27FC236}">
                    <a16:creationId xmlns:a16="http://schemas.microsoft.com/office/drawing/2014/main" id="{65FF092B-4F4C-42B5-92CA-F4154B880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9865" y="3732213"/>
                <a:ext cx="383352" cy="201613"/>
              </a:xfrm>
              <a:custGeom>
                <a:avLst/>
                <a:gdLst>
                  <a:gd name="T0" fmla="*/ 0 w 270"/>
                  <a:gd name="T1" fmla="*/ 143 h 143"/>
                  <a:gd name="T2" fmla="*/ 61 w 270"/>
                  <a:gd name="T3" fmla="*/ 31 h 143"/>
                  <a:gd name="T4" fmla="*/ 206 w 270"/>
                  <a:gd name="T5" fmla="*/ 30 h 143"/>
                  <a:gd name="T6" fmla="*/ 270 w 270"/>
                  <a:gd name="T7" fmla="*/ 143 h 143"/>
                  <a:gd name="T8" fmla="*/ 0 w 270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43">
                    <a:moveTo>
                      <a:pt x="0" y="143"/>
                    </a:moveTo>
                    <a:cubicBezTo>
                      <a:pt x="2" y="96"/>
                      <a:pt x="21" y="57"/>
                      <a:pt x="61" y="31"/>
                    </a:cubicBezTo>
                    <a:cubicBezTo>
                      <a:pt x="108" y="1"/>
                      <a:pt x="158" y="0"/>
                      <a:pt x="206" y="30"/>
                    </a:cubicBezTo>
                    <a:cubicBezTo>
                      <a:pt x="248" y="55"/>
                      <a:pt x="268" y="94"/>
                      <a:pt x="270" y="143"/>
                    </a:cubicBezTo>
                    <a:cubicBezTo>
                      <a:pt x="180" y="143"/>
                      <a:pt x="90" y="143"/>
                      <a:pt x="0" y="1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0BA4B6CA-674F-4F44-A1B3-367753DBF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536" y="3492501"/>
                <a:ext cx="226818" cy="220663"/>
              </a:xfrm>
              <a:custGeom>
                <a:avLst/>
                <a:gdLst>
                  <a:gd name="T0" fmla="*/ 79 w 158"/>
                  <a:gd name="T1" fmla="*/ 157 h 157"/>
                  <a:gd name="T2" fmla="*/ 0 w 158"/>
                  <a:gd name="T3" fmla="*/ 78 h 157"/>
                  <a:gd name="T4" fmla="*/ 79 w 158"/>
                  <a:gd name="T5" fmla="*/ 0 h 157"/>
                  <a:gd name="T6" fmla="*/ 157 w 158"/>
                  <a:gd name="T7" fmla="*/ 79 h 157"/>
                  <a:gd name="T8" fmla="*/ 79 w 158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7">
                    <a:moveTo>
                      <a:pt x="79" y="157"/>
                    </a:moveTo>
                    <a:cubicBezTo>
                      <a:pt x="36" y="157"/>
                      <a:pt x="0" y="122"/>
                      <a:pt x="0" y="78"/>
                    </a:cubicBezTo>
                    <a:cubicBezTo>
                      <a:pt x="1" y="35"/>
                      <a:pt x="35" y="0"/>
                      <a:pt x="79" y="0"/>
                    </a:cubicBezTo>
                    <a:cubicBezTo>
                      <a:pt x="123" y="0"/>
                      <a:pt x="158" y="35"/>
                      <a:pt x="157" y="79"/>
                    </a:cubicBezTo>
                    <a:cubicBezTo>
                      <a:pt x="157" y="122"/>
                      <a:pt x="122" y="157"/>
                      <a:pt x="79" y="1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A4F6EF9-82C9-4614-8000-469602A683F3}"/>
                </a:ext>
              </a:extLst>
            </p:cNvPr>
            <p:cNvGrpSpPr/>
            <p:nvPr/>
          </p:nvGrpSpPr>
          <p:grpSpPr>
            <a:xfrm>
              <a:off x="5512008" y="4191691"/>
              <a:ext cx="1361075" cy="1566906"/>
              <a:chOff x="5709865" y="3492501"/>
              <a:chExt cx="383352" cy="441325"/>
            </a:xfrm>
            <a:solidFill>
              <a:schemeClr val="accent6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id="{4C51B05A-84E3-43C7-9315-F2CE118915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9865" y="3732213"/>
                <a:ext cx="383352" cy="201613"/>
              </a:xfrm>
              <a:custGeom>
                <a:avLst/>
                <a:gdLst>
                  <a:gd name="T0" fmla="*/ 0 w 270"/>
                  <a:gd name="T1" fmla="*/ 143 h 143"/>
                  <a:gd name="T2" fmla="*/ 61 w 270"/>
                  <a:gd name="T3" fmla="*/ 31 h 143"/>
                  <a:gd name="T4" fmla="*/ 206 w 270"/>
                  <a:gd name="T5" fmla="*/ 30 h 143"/>
                  <a:gd name="T6" fmla="*/ 270 w 270"/>
                  <a:gd name="T7" fmla="*/ 143 h 143"/>
                  <a:gd name="T8" fmla="*/ 0 w 270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43">
                    <a:moveTo>
                      <a:pt x="0" y="143"/>
                    </a:moveTo>
                    <a:cubicBezTo>
                      <a:pt x="2" y="96"/>
                      <a:pt x="21" y="57"/>
                      <a:pt x="61" y="31"/>
                    </a:cubicBezTo>
                    <a:cubicBezTo>
                      <a:pt x="108" y="1"/>
                      <a:pt x="158" y="0"/>
                      <a:pt x="206" y="30"/>
                    </a:cubicBezTo>
                    <a:cubicBezTo>
                      <a:pt x="248" y="55"/>
                      <a:pt x="268" y="94"/>
                      <a:pt x="270" y="143"/>
                    </a:cubicBezTo>
                    <a:cubicBezTo>
                      <a:pt x="180" y="143"/>
                      <a:pt x="90" y="143"/>
                      <a:pt x="0" y="1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id="{87B48997-A91E-40F2-BE3A-CC941C15D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536" y="3492501"/>
                <a:ext cx="226818" cy="220663"/>
              </a:xfrm>
              <a:custGeom>
                <a:avLst/>
                <a:gdLst>
                  <a:gd name="T0" fmla="*/ 79 w 158"/>
                  <a:gd name="T1" fmla="*/ 157 h 157"/>
                  <a:gd name="T2" fmla="*/ 0 w 158"/>
                  <a:gd name="T3" fmla="*/ 78 h 157"/>
                  <a:gd name="T4" fmla="*/ 79 w 158"/>
                  <a:gd name="T5" fmla="*/ 0 h 157"/>
                  <a:gd name="T6" fmla="*/ 157 w 158"/>
                  <a:gd name="T7" fmla="*/ 79 h 157"/>
                  <a:gd name="T8" fmla="*/ 79 w 158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7">
                    <a:moveTo>
                      <a:pt x="79" y="157"/>
                    </a:moveTo>
                    <a:cubicBezTo>
                      <a:pt x="36" y="157"/>
                      <a:pt x="0" y="122"/>
                      <a:pt x="0" y="78"/>
                    </a:cubicBezTo>
                    <a:cubicBezTo>
                      <a:pt x="1" y="35"/>
                      <a:pt x="35" y="0"/>
                      <a:pt x="79" y="0"/>
                    </a:cubicBezTo>
                    <a:cubicBezTo>
                      <a:pt x="123" y="0"/>
                      <a:pt x="158" y="35"/>
                      <a:pt x="157" y="79"/>
                    </a:cubicBezTo>
                    <a:cubicBezTo>
                      <a:pt x="157" y="122"/>
                      <a:pt x="122" y="157"/>
                      <a:pt x="79" y="1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AF6E96E-8755-477A-9BCF-E8CF79A707B0}"/>
                </a:ext>
              </a:extLst>
            </p:cNvPr>
            <p:cNvGrpSpPr/>
            <p:nvPr/>
          </p:nvGrpSpPr>
          <p:grpSpPr>
            <a:xfrm>
              <a:off x="8215908" y="3961065"/>
              <a:ext cx="1361075" cy="1566906"/>
              <a:chOff x="5709865" y="3492501"/>
              <a:chExt cx="383352" cy="441325"/>
            </a:xfrm>
            <a:solidFill>
              <a:schemeClr val="accent4"/>
            </a:solidFill>
          </p:grpSpPr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id="{AD163451-22AA-4DAD-8817-46CC118BCC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9865" y="3732213"/>
                <a:ext cx="383352" cy="201613"/>
              </a:xfrm>
              <a:custGeom>
                <a:avLst/>
                <a:gdLst>
                  <a:gd name="T0" fmla="*/ 0 w 270"/>
                  <a:gd name="T1" fmla="*/ 143 h 143"/>
                  <a:gd name="T2" fmla="*/ 61 w 270"/>
                  <a:gd name="T3" fmla="*/ 31 h 143"/>
                  <a:gd name="T4" fmla="*/ 206 w 270"/>
                  <a:gd name="T5" fmla="*/ 30 h 143"/>
                  <a:gd name="T6" fmla="*/ 270 w 270"/>
                  <a:gd name="T7" fmla="*/ 143 h 143"/>
                  <a:gd name="T8" fmla="*/ 0 w 270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43">
                    <a:moveTo>
                      <a:pt x="0" y="143"/>
                    </a:moveTo>
                    <a:cubicBezTo>
                      <a:pt x="2" y="96"/>
                      <a:pt x="21" y="57"/>
                      <a:pt x="61" y="31"/>
                    </a:cubicBezTo>
                    <a:cubicBezTo>
                      <a:pt x="108" y="1"/>
                      <a:pt x="158" y="0"/>
                      <a:pt x="206" y="30"/>
                    </a:cubicBezTo>
                    <a:cubicBezTo>
                      <a:pt x="248" y="55"/>
                      <a:pt x="268" y="94"/>
                      <a:pt x="270" y="143"/>
                    </a:cubicBezTo>
                    <a:cubicBezTo>
                      <a:pt x="180" y="143"/>
                      <a:pt x="90" y="143"/>
                      <a:pt x="0" y="1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C2076129-1D81-494E-A6DA-FF665863C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536" y="3492501"/>
                <a:ext cx="226818" cy="220663"/>
              </a:xfrm>
              <a:custGeom>
                <a:avLst/>
                <a:gdLst>
                  <a:gd name="T0" fmla="*/ 79 w 158"/>
                  <a:gd name="T1" fmla="*/ 157 h 157"/>
                  <a:gd name="T2" fmla="*/ 0 w 158"/>
                  <a:gd name="T3" fmla="*/ 78 h 157"/>
                  <a:gd name="T4" fmla="*/ 79 w 158"/>
                  <a:gd name="T5" fmla="*/ 0 h 157"/>
                  <a:gd name="T6" fmla="*/ 157 w 158"/>
                  <a:gd name="T7" fmla="*/ 79 h 157"/>
                  <a:gd name="T8" fmla="*/ 79 w 158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7">
                    <a:moveTo>
                      <a:pt x="79" y="157"/>
                    </a:moveTo>
                    <a:cubicBezTo>
                      <a:pt x="36" y="157"/>
                      <a:pt x="0" y="122"/>
                      <a:pt x="0" y="78"/>
                    </a:cubicBezTo>
                    <a:cubicBezTo>
                      <a:pt x="1" y="35"/>
                      <a:pt x="35" y="0"/>
                      <a:pt x="79" y="0"/>
                    </a:cubicBezTo>
                    <a:cubicBezTo>
                      <a:pt x="123" y="0"/>
                      <a:pt x="158" y="35"/>
                      <a:pt x="157" y="79"/>
                    </a:cubicBezTo>
                    <a:cubicBezTo>
                      <a:pt x="157" y="122"/>
                      <a:pt x="122" y="157"/>
                      <a:pt x="79" y="1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9C9138C1-3CEC-41E6-A14E-B2DE9479C1FD}"/>
                </a:ext>
              </a:extLst>
            </p:cNvPr>
            <p:cNvGrpSpPr/>
            <p:nvPr/>
          </p:nvGrpSpPr>
          <p:grpSpPr>
            <a:xfrm>
              <a:off x="7317259" y="4191691"/>
              <a:ext cx="1361075" cy="1566906"/>
              <a:chOff x="5709865" y="3492501"/>
              <a:chExt cx="383352" cy="441325"/>
            </a:xfrm>
            <a:solidFill>
              <a:schemeClr val="accent1"/>
            </a:solidFill>
          </p:grpSpPr>
          <p:sp>
            <p:nvSpPr>
              <p:cNvPr id="47" name="Freeform 5">
                <a:extLst>
                  <a:ext uri="{FF2B5EF4-FFF2-40B4-BE49-F238E27FC236}">
                    <a16:creationId xmlns:a16="http://schemas.microsoft.com/office/drawing/2014/main" id="{6D88E0DD-68EC-46E1-A05F-C2C8AD639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9865" y="3732213"/>
                <a:ext cx="383352" cy="201613"/>
              </a:xfrm>
              <a:custGeom>
                <a:avLst/>
                <a:gdLst>
                  <a:gd name="T0" fmla="*/ 0 w 270"/>
                  <a:gd name="T1" fmla="*/ 143 h 143"/>
                  <a:gd name="T2" fmla="*/ 61 w 270"/>
                  <a:gd name="T3" fmla="*/ 31 h 143"/>
                  <a:gd name="T4" fmla="*/ 206 w 270"/>
                  <a:gd name="T5" fmla="*/ 30 h 143"/>
                  <a:gd name="T6" fmla="*/ 270 w 270"/>
                  <a:gd name="T7" fmla="*/ 143 h 143"/>
                  <a:gd name="T8" fmla="*/ 0 w 270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43">
                    <a:moveTo>
                      <a:pt x="0" y="143"/>
                    </a:moveTo>
                    <a:cubicBezTo>
                      <a:pt x="2" y="96"/>
                      <a:pt x="21" y="57"/>
                      <a:pt x="61" y="31"/>
                    </a:cubicBezTo>
                    <a:cubicBezTo>
                      <a:pt x="108" y="1"/>
                      <a:pt x="158" y="0"/>
                      <a:pt x="206" y="30"/>
                    </a:cubicBezTo>
                    <a:cubicBezTo>
                      <a:pt x="248" y="55"/>
                      <a:pt x="268" y="94"/>
                      <a:pt x="270" y="143"/>
                    </a:cubicBezTo>
                    <a:cubicBezTo>
                      <a:pt x="180" y="143"/>
                      <a:pt x="90" y="143"/>
                      <a:pt x="0" y="1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" name="Freeform 6">
                <a:extLst>
                  <a:ext uri="{FF2B5EF4-FFF2-40B4-BE49-F238E27FC236}">
                    <a16:creationId xmlns:a16="http://schemas.microsoft.com/office/drawing/2014/main" id="{97722891-19AD-4EA6-B7CA-9E39CE7222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536" y="3492501"/>
                <a:ext cx="226818" cy="220663"/>
              </a:xfrm>
              <a:custGeom>
                <a:avLst/>
                <a:gdLst>
                  <a:gd name="T0" fmla="*/ 79 w 158"/>
                  <a:gd name="T1" fmla="*/ 157 h 157"/>
                  <a:gd name="T2" fmla="*/ 0 w 158"/>
                  <a:gd name="T3" fmla="*/ 78 h 157"/>
                  <a:gd name="T4" fmla="*/ 79 w 158"/>
                  <a:gd name="T5" fmla="*/ 0 h 157"/>
                  <a:gd name="T6" fmla="*/ 157 w 158"/>
                  <a:gd name="T7" fmla="*/ 79 h 157"/>
                  <a:gd name="T8" fmla="*/ 79 w 158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7">
                    <a:moveTo>
                      <a:pt x="79" y="157"/>
                    </a:moveTo>
                    <a:cubicBezTo>
                      <a:pt x="36" y="157"/>
                      <a:pt x="0" y="122"/>
                      <a:pt x="0" y="78"/>
                    </a:cubicBezTo>
                    <a:cubicBezTo>
                      <a:pt x="1" y="35"/>
                      <a:pt x="35" y="0"/>
                      <a:pt x="79" y="0"/>
                    </a:cubicBezTo>
                    <a:cubicBezTo>
                      <a:pt x="123" y="0"/>
                      <a:pt x="158" y="35"/>
                      <a:pt x="157" y="79"/>
                    </a:cubicBezTo>
                    <a:cubicBezTo>
                      <a:pt x="157" y="122"/>
                      <a:pt x="122" y="157"/>
                      <a:pt x="79" y="1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A661C2C4-164B-4039-8CC4-C4856CE67150}"/>
                </a:ext>
              </a:extLst>
            </p:cNvPr>
            <p:cNvGrpSpPr/>
            <p:nvPr/>
          </p:nvGrpSpPr>
          <p:grpSpPr>
            <a:xfrm>
              <a:off x="9130462" y="4191691"/>
              <a:ext cx="1361075" cy="1566906"/>
              <a:chOff x="5709865" y="3492501"/>
              <a:chExt cx="383352" cy="441325"/>
            </a:xfrm>
            <a:solidFill>
              <a:schemeClr val="accent2"/>
            </a:solidFill>
          </p:grpSpPr>
          <p:sp>
            <p:nvSpPr>
              <p:cNvPr id="50" name="Freeform 5">
                <a:extLst>
                  <a:ext uri="{FF2B5EF4-FFF2-40B4-BE49-F238E27FC236}">
                    <a16:creationId xmlns:a16="http://schemas.microsoft.com/office/drawing/2014/main" id="{89AA300C-68E3-4A4B-B8C2-275FC36F50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9865" y="3732213"/>
                <a:ext cx="383352" cy="201613"/>
              </a:xfrm>
              <a:custGeom>
                <a:avLst/>
                <a:gdLst>
                  <a:gd name="T0" fmla="*/ 0 w 270"/>
                  <a:gd name="T1" fmla="*/ 143 h 143"/>
                  <a:gd name="T2" fmla="*/ 61 w 270"/>
                  <a:gd name="T3" fmla="*/ 31 h 143"/>
                  <a:gd name="T4" fmla="*/ 206 w 270"/>
                  <a:gd name="T5" fmla="*/ 30 h 143"/>
                  <a:gd name="T6" fmla="*/ 270 w 270"/>
                  <a:gd name="T7" fmla="*/ 143 h 143"/>
                  <a:gd name="T8" fmla="*/ 0 w 270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43">
                    <a:moveTo>
                      <a:pt x="0" y="143"/>
                    </a:moveTo>
                    <a:cubicBezTo>
                      <a:pt x="2" y="96"/>
                      <a:pt x="21" y="57"/>
                      <a:pt x="61" y="31"/>
                    </a:cubicBezTo>
                    <a:cubicBezTo>
                      <a:pt x="108" y="1"/>
                      <a:pt x="158" y="0"/>
                      <a:pt x="206" y="30"/>
                    </a:cubicBezTo>
                    <a:cubicBezTo>
                      <a:pt x="248" y="55"/>
                      <a:pt x="268" y="94"/>
                      <a:pt x="270" y="143"/>
                    </a:cubicBezTo>
                    <a:cubicBezTo>
                      <a:pt x="180" y="143"/>
                      <a:pt x="90" y="143"/>
                      <a:pt x="0" y="1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" name="Freeform 6">
                <a:extLst>
                  <a:ext uri="{FF2B5EF4-FFF2-40B4-BE49-F238E27FC236}">
                    <a16:creationId xmlns:a16="http://schemas.microsoft.com/office/drawing/2014/main" id="{1D960232-D4B0-498B-B134-EF9634048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536" y="3492501"/>
                <a:ext cx="226818" cy="220663"/>
              </a:xfrm>
              <a:custGeom>
                <a:avLst/>
                <a:gdLst>
                  <a:gd name="T0" fmla="*/ 79 w 158"/>
                  <a:gd name="T1" fmla="*/ 157 h 157"/>
                  <a:gd name="T2" fmla="*/ 0 w 158"/>
                  <a:gd name="T3" fmla="*/ 78 h 157"/>
                  <a:gd name="T4" fmla="*/ 79 w 158"/>
                  <a:gd name="T5" fmla="*/ 0 h 157"/>
                  <a:gd name="T6" fmla="*/ 157 w 158"/>
                  <a:gd name="T7" fmla="*/ 79 h 157"/>
                  <a:gd name="T8" fmla="*/ 79 w 158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7">
                    <a:moveTo>
                      <a:pt x="79" y="157"/>
                    </a:moveTo>
                    <a:cubicBezTo>
                      <a:pt x="36" y="157"/>
                      <a:pt x="0" y="122"/>
                      <a:pt x="0" y="78"/>
                    </a:cubicBezTo>
                    <a:cubicBezTo>
                      <a:pt x="1" y="35"/>
                      <a:pt x="35" y="0"/>
                      <a:pt x="79" y="0"/>
                    </a:cubicBezTo>
                    <a:cubicBezTo>
                      <a:pt x="123" y="0"/>
                      <a:pt x="158" y="35"/>
                      <a:pt x="157" y="79"/>
                    </a:cubicBezTo>
                    <a:cubicBezTo>
                      <a:pt x="157" y="122"/>
                      <a:pt x="122" y="157"/>
                      <a:pt x="79" y="1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91" name="Speech Bubble: Oval 90">
            <a:extLst>
              <a:ext uri="{FF2B5EF4-FFF2-40B4-BE49-F238E27FC236}">
                <a16:creationId xmlns:a16="http://schemas.microsoft.com/office/drawing/2014/main" id="{1AA4AE42-E2ED-4F97-8EF5-B5C602DED5D6}"/>
              </a:ext>
            </a:extLst>
          </p:cNvPr>
          <p:cNvSpPr/>
          <p:nvPr/>
        </p:nvSpPr>
        <p:spPr>
          <a:xfrm>
            <a:off x="167267" y="1550020"/>
            <a:ext cx="2863235" cy="2146865"/>
          </a:xfrm>
          <a:prstGeom prst="wedgeEllipseCallout">
            <a:avLst>
              <a:gd name="adj1" fmla="val 28185"/>
              <a:gd name="adj2" fmla="val 73905"/>
            </a:avLst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Speech Bubble: Oval 92">
            <a:extLst>
              <a:ext uri="{FF2B5EF4-FFF2-40B4-BE49-F238E27FC236}">
                <a16:creationId xmlns:a16="http://schemas.microsoft.com/office/drawing/2014/main" id="{32AABE1D-0415-408B-B1B0-695E082207DE}"/>
              </a:ext>
            </a:extLst>
          </p:cNvPr>
          <p:cNvSpPr/>
          <p:nvPr/>
        </p:nvSpPr>
        <p:spPr>
          <a:xfrm>
            <a:off x="2827534" y="1164554"/>
            <a:ext cx="3024067" cy="1962345"/>
          </a:xfrm>
          <a:prstGeom prst="wedgeEllipseCallout">
            <a:avLst>
              <a:gd name="adj1" fmla="val -18095"/>
              <a:gd name="adj2" fmla="val 94019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400" dirty="0"/>
              <a:t>Urge us to think about authority in differing contexts 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" name="Speech Bubble: Oval 93">
            <a:extLst>
              <a:ext uri="{FF2B5EF4-FFF2-40B4-BE49-F238E27FC236}">
                <a16:creationId xmlns:a16="http://schemas.microsoft.com/office/drawing/2014/main" id="{68E05376-FD7D-4C13-8033-1893006E060D}"/>
              </a:ext>
            </a:extLst>
          </p:cNvPr>
          <p:cNvSpPr/>
          <p:nvPr/>
        </p:nvSpPr>
        <p:spPr>
          <a:xfrm>
            <a:off x="5742356" y="1327548"/>
            <a:ext cx="3277310" cy="1948388"/>
          </a:xfrm>
          <a:prstGeom prst="wedgeEllipseCallout">
            <a:avLst>
              <a:gd name="adj1" fmla="val -25863"/>
              <a:gd name="adj2" fmla="val 9801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Speech Bubble: Oval 94">
            <a:extLst>
              <a:ext uri="{FF2B5EF4-FFF2-40B4-BE49-F238E27FC236}">
                <a16:creationId xmlns:a16="http://schemas.microsoft.com/office/drawing/2014/main" id="{88EAF773-E9FE-4D91-B685-584DCC2C6372}"/>
              </a:ext>
            </a:extLst>
          </p:cNvPr>
          <p:cNvSpPr/>
          <p:nvPr/>
        </p:nvSpPr>
        <p:spPr>
          <a:xfrm>
            <a:off x="8887522" y="1313582"/>
            <a:ext cx="3194369" cy="2119692"/>
          </a:xfrm>
          <a:prstGeom prst="wedgeEllipseCallout">
            <a:avLst>
              <a:gd name="adj1" fmla="val -15964"/>
              <a:gd name="adj2" fmla="val 86212"/>
            </a:avLst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59F9D14-B0A5-45AE-AF49-092C87ADFD66}"/>
              </a:ext>
            </a:extLst>
          </p:cNvPr>
          <p:cNvSpPr txBox="1"/>
          <p:nvPr/>
        </p:nvSpPr>
        <p:spPr>
          <a:xfrm>
            <a:off x="6201358" y="1701577"/>
            <a:ext cx="2430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400" dirty="0"/>
              <a:t>Reframe topics we talk about in class and life 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to Sans" panose="020B050204050402020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E2B37416-E1FA-4C42-B3A0-8B5C739B7D44}"/>
              </a:ext>
            </a:extLst>
          </p:cNvPr>
          <p:cNvSpPr txBox="1"/>
          <p:nvPr/>
        </p:nvSpPr>
        <p:spPr>
          <a:xfrm>
            <a:off x="592556" y="1827765"/>
            <a:ext cx="18096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400" dirty="0"/>
              <a:t>Provide space for marginalized voices 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to Sans" panose="020B050204050402020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EE4BC1D-F4F6-2748-8E97-916EE0F42993}"/>
              </a:ext>
            </a:extLst>
          </p:cNvPr>
          <p:cNvSpPr/>
          <p:nvPr/>
        </p:nvSpPr>
        <p:spPr>
          <a:xfrm>
            <a:off x="9195933" y="1809372"/>
            <a:ext cx="25775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400" dirty="0"/>
              <a:t>Channel our thoughts creatively into art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119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>
            <a:extLst>
              <a:ext uri="{FF2B5EF4-FFF2-40B4-BE49-F238E27FC236}">
                <a16:creationId xmlns:a16="http://schemas.microsoft.com/office/drawing/2014/main" id="{15F9E255-61F9-4DFF-8290-1A613DA1B5BB}"/>
              </a:ext>
            </a:extLst>
          </p:cNvPr>
          <p:cNvSpPr/>
          <p:nvPr/>
        </p:nvSpPr>
        <p:spPr>
          <a:xfrm>
            <a:off x="1189979" y="5622286"/>
            <a:ext cx="3766861" cy="239629"/>
          </a:xfrm>
          <a:prstGeom prst="ellipse">
            <a:avLst/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1" name="Group 40" title="&quot;&quot;">
            <a:extLst>
              <a:ext uri="{FF2B5EF4-FFF2-40B4-BE49-F238E27FC236}">
                <a16:creationId xmlns:a16="http://schemas.microsoft.com/office/drawing/2014/main" id="{591D7154-7104-477A-A267-29B7F59277CF}"/>
              </a:ext>
            </a:extLst>
          </p:cNvPr>
          <p:cNvGrpSpPr/>
          <p:nvPr/>
        </p:nvGrpSpPr>
        <p:grpSpPr>
          <a:xfrm>
            <a:off x="1597373" y="1417675"/>
            <a:ext cx="3359467" cy="4325468"/>
            <a:chOff x="2050732" y="1266266"/>
            <a:chExt cx="3359467" cy="4325468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8B83C53-B05F-482A-82A1-BE0464743B39}"/>
                </a:ext>
              </a:extLst>
            </p:cNvPr>
            <p:cNvGrpSpPr/>
            <p:nvPr/>
          </p:nvGrpSpPr>
          <p:grpSpPr>
            <a:xfrm>
              <a:off x="2050732" y="1266266"/>
              <a:ext cx="3359467" cy="4325468"/>
              <a:chOff x="5230813" y="2312988"/>
              <a:chExt cx="1733550" cy="2232025"/>
            </a:xfrm>
          </p:grpSpPr>
          <p:sp>
            <p:nvSpPr>
              <p:cNvPr id="16" name="Freeform 6">
                <a:extLst>
                  <a:ext uri="{FF2B5EF4-FFF2-40B4-BE49-F238E27FC236}">
                    <a16:creationId xmlns:a16="http://schemas.microsoft.com/office/drawing/2014/main" id="{9BA7F78A-5B92-4949-8F8C-8ECC299BC8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3513" y="4191001"/>
                <a:ext cx="41275" cy="60325"/>
              </a:xfrm>
              <a:custGeom>
                <a:avLst/>
                <a:gdLst>
                  <a:gd name="T0" fmla="*/ 0 w 13"/>
                  <a:gd name="T1" fmla="*/ 3 h 19"/>
                  <a:gd name="T2" fmla="*/ 4 w 13"/>
                  <a:gd name="T3" fmla="*/ 0 h 19"/>
                  <a:gd name="T4" fmla="*/ 10 w 13"/>
                  <a:gd name="T5" fmla="*/ 5 h 19"/>
                  <a:gd name="T6" fmla="*/ 5 w 13"/>
                  <a:gd name="T7" fmla="*/ 18 h 19"/>
                  <a:gd name="T8" fmla="*/ 0 w 13"/>
                  <a:gd name="T9" fmla="*/ 15 h 19"/>
                  <a:gd name="T10" fmla="*/ 0 w 13"/>
                  <a:gd name="T1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9">
                    <a:moveTo>
                      <a:pt x="0" y="3"/>
                    </a:moveTo>
                    <a:cubicBezTo>
                      <a:pt x="2" y="2"/>
                      <a:pt x="3" y="1"/>
                      <a:pt x="4" y="0"/>
                    </a:cubicBezTo>
                    <a:cubicBezTo>
                      <a:pt x="6" y="2"/>
                      <a:pt x="8" y="3"/>
                      <a:pt x="10" y="5"/>
                    </a:cubicBezTo>
                    <a:cubicBezTo>
                      <a:pt x="13" y="10"/>
                      <a:pt x="11" y="17"/>
                      <a:pt x="5" y="18"/>
                    </a:cubicBezTo>
                    <a:cubicBezTo>
                      <a:pt x="4" y="19"/>
                      <a:pt x="2" y="17"/>
                      <a:pt x="0" y="15"/>
                    </a:cubicBezTo>
                    <a:cubicBezTo>
                      <a:pt x="7" y="11"/>
                      <a:pt x="5" y="7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7">
                <a:extLst>
                  <a:ext uri="{FF2B5EF4-FFF2-40B4-BE49-F238E27FC236}">
                    <a16:creationId xmlns:a16="http://schemas.microsoft.com/office/drawing/2014/main" id="{F5C40D60-8578-40FF-BE1E-194917DCC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5426" y="2944813"/>
                <a:ext cx="28575" cy="34925"/>
              </a:xfrm>
              <a:custGeom>
                <a:avLst/>
                <a:gdLst>
                  <a:gd name="T0" fmla="*/ 0 w 9"/>
                  <a:gd name="T1" fmla="*/ 10 h 11"/>
                  <a:gd name="T2" fmla="*/ 2 w 9"/>
                  <a:gd name="T3" fmla="*/ 1 h 11"/>
                  <a:gd name="T4" fmla="*/ 8 w 9"/>
                  <a:gd name="T5" fmla="*/ 1 h 11"/>
                  <a:gd name="T6" fmla="*/ 9 w 9"/>
                  <a:gd name="T7" fmla="*/ 3 h 11"/>
                  <a:gd name="T8" fmla="*/ 8 w 9"/>
                  <a:gd name="T9" fmla="*/ 4 h 11"/>
                  <a:gd name="T10" fmla="*/ 2 w 9"/>
                  <a:gd name="T11" fmla="*/ 11 h 11"/>
                  <a:gd name="T12" fmla="*/ 0 w 9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1">
                    <a:moveTo>
                      <a:pt x="0" y="10"/>
                    </a:moveTo>
                    <a:cubicBezTo>
                      <a:pt x="1" y="7"/>
                      <a:pt x="1" y="4"/>
                      <a:pt x="2" y="1"/>
                    </a:cubicBezTo>
                    <a:cubicBezTo>
                      <a:pt x="2" y="0"/>
                      <a:pt x="6" y="1"/>
                      <a:pt x="8" y="1"/>
                    </a:cubicBezTo>
                    <a:cubicBezTo>
                      <a:pt x="9" y="1"/>
                      <a:pt x="9" y="2"/>
                      <a:pt x="9" y="3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3" y="3"/>
                      <a:pt x="2" y="7"/>
                      <a:pt x="2" y="11"/>
                    </a:cubicBezTo>
                    <a:cubicBezTo>
                      <a:pt x="1" y="11"/>
                      <a:pt x="1" y="10"/>
                      <a:pt x="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8">
                <a:extLst>
                  <a:ext uri="{FF2B5EF4-FFF2-40B4-BE49-F238E27FC236}">
                    <a16:creationId xmlns:a16="http://schemas.microsoft.com/office/drawing/2014/main" id="{C390EA27-1FE2-4756-A3F0-21C98E0E46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7101" y="3649663"/>
                <a:ext cx="622300" cy="611188"/>
              </a:xfrm>
              <a:custGeom>
                <a:avLst/>
                <a:gdLst>
                  <a:gd name="T0" fmla="*/ 145 w 195"/>
                  <a:gd name="T1" fmla="*/ 111 h 192"/>
                  <a:gd name="T2" fmla="*/ 109 w 195"/>
                  <a:gd name="T3" fmla="*/ 179 h 192"/>
                  <a:gd name="T4" fmla="*/ 82 w 195"/>
                  <a:gd name="T5" fmla="*/ 183 h 192"/>
                  <a:gd name="T6" fmla="*/ 7 w 195"/>
                  <a:gd name="T7" fmla="*/ 107 h 192"/>
                  <a:gd name="T8" fmla="*/ 6 w 195"/>
                  <a:gd name="T9" fmla="*/ 84 h 192"/>
                  <a:gd name="T10" fmla="*/ 30 w 195"/>
                  <a:gd name="T11" fmla="*/ 85 h 192"/>
                  <a:gd name="T12" fmla="*/ 87 w 195"/>
                  <a:gd name="T13" fmla="*/ 142 h 192"/>
                  <a:gd name="T14" fmla="*/ 91 w 195"/>
                  <a:gd name="T15" fmla="*/ 146 h 192"/>
                  <a:gd name="T16" fmla="*/ 102 w 195"/>
                  <a:gd name="T17" fmla="*/ 124 h 192"/>
                  <a:gd name="T18" fmla="*/ 148 w 195"/>
                  <a:gd name="T19" fmla="*/ 39 h 192"/>
                  <a:gd name="T20" fmla="*/ 163 w 195"/>
                  <a:gd name="T21" fmla="*/ 11 h 192"/>
                  <a:gd name="T22" fmla="*/ 185 w 195"/>
                  <a:gd name="T23" fmla="*/ 3 h 192"/>
                  <a:gd name="T24" fmla="*/ 191 w 195"/>
                  <a:gd name="T25" fmla="*/ 26 h 192"/>
                  <a:gd name="T26" fmla="*/ 162 w 195"/>
                  <a:gd name="T27" fmla="*/ 79 h 192"/>
                  <a:gd name="T28" fmla="*/ 145 w 195"/>
                  <a:gd name="T29" fmla="*/ 11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5" h="192">
                    <a:moveTo>
                      <a:pt x="145" y="111"/>
                    </a:moveTo>
                    <a:cubicBezTo>
                      <a:pt x="133" y="134"/>
                      <a:pt x="121" y="157"/>
                      <a:pt x="109" y="179"/>
                    </a:cubicBezTo>
                    <a:cubicBezTo>
                      <a:pt x="103" y="190"/>
                      <a:pt x="91" y="192"/>
                      <a:pt x="82" y="183"/>
                    </a:cubicBezTo>
                    <a:cubicBezTo>
                      <a:pt x="57" y="158"/>
                      <a:pt x="32" y="132"/>
                      <a:pt x="7" y="107"/>
                    </a:cubicBezTo>
                    <a:cubicBezTo>
                      <a:pt x="0" y="100"/>
                      <a:pt x="1" y="89"/>
                      <a:pt x="6" y="84"/>
                    </a:cubicBezTo>
                    <a:cubicBezTo>
                      <a:pt x="13" y="77"/>
                      <a:pt x="23" y="78"/>
                      <a:pt x="30" y="85"/>
                    </a:cubicBezTo>
                    <a:cubicBezTo>
                      <a:pt x="49" y="104"/>
                      <a:pt x="68" y="123"/>
                      <a:pt x="87" y="142"/>
                    </a:cubicBezTo>
                    <a:cubicBezTo>
                      <a:pt x="88" y="143"/>
                      <a:pt x="89" y="144"/>
                      <a:pt x="91" y="146"/>
                    </a:cubicBezTo>
                    <a:cubicBezTo>
                      <a:pt x="95" y="138"/>
                      <a:pt x="98" y="131"/>
                      <a:pt x="102" y="124"/>
                    </a:cubicBezTo>
                    <a:cubicBezTo>
                      <a:pt x="117" y="96"/>
                      <a:pt x="132" y="68"/>
                      <a:pt x="148" y="39"/>
                    </a:cubicBezTo>
                    <a:cubicBezTo>
                      <a:pt x="153" y="30"/>
                      <a:pt x="158" y="20"/>
                      <a:pt x="163" y="11"/>
                    </a:cubicBezTo>
                    <a:cubicBezTo>
                      <a:pt x="168" y="1"/>
                      <a:pt x="178" y="0"/>
                      <a:pt x="185" y="3"/>
                    </a:cubicBezTo>
                    <a:cubicBezTo>
                      <a:pt x="193" y="7"/>
                      <a:pt x="195" y="18"/>
                      <a:pt x="191" y="26"/>
                    </a:cubicBezTo>
                    <a:cubicBezTo>
                      <a:pt x="182" y="44"/>
                      <a:pt x="172" y="62"/>
                      <a:pt x="162" y="79"/>
                    </a:cubicBezTo>
                    <a:cubicBezTo>
                      <a:pt x="161" y="82"/>
                      <a:pt x="149" y="105"/>
                      <a:pt x="145" y="11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9">
                <a:extLst>
                  <a:ext uri="{FF2B5EF4-FFF2-40B4-BE49-F238E27FC236}">
                    <a16:creationId xmlns:a16="http://schemas.microsoft.com/office/drawing/2014/main" id="{9AEF8173-5C3F-4A95-AFA5-151718BC36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30813" y="2312988"/>
                <a:ext cx="1733550" cy="2232025"/>
              </a:xfrm>
              <a:custGeom>
                <a:avLst/>
                <a:gdLst>
                  <a:gd name="T0" fmla="*/ 519 w 543"/>
                  <a:gd name="T1" fmla="*/ 420 h 700"/>
                  <a:gd name="T2" fmla="*/ 452 w 543"/>
                  <a:gd name="T3" fmla="*/ 344 h 700"/>
                  <a:gd name="T4" fmla="*/ 451 w 543"/>
                  <a:gd name="T5" fmla="*/ 131 h 700"/>
                  <a:gd name="T6" fmla="*/ 353 w 543"/>
                  <a:gd name="T7" fmla="*/ 120 h 700"/>
                  <a:gd name="T8" fmla="*/ 350 w 543"/>
                  <a:gd name="T9" fmla="*/ 120 h 700"/>
                  <a:gd name="T10" fmla="*/ 347 w 543"/>
                  <a:gd name="T11" fmla="*/ 93 h 700"/>
                  <a:gd name="T12" fmla="*/ 309 w 543"/>
                  <a:gd name="T13" fmla="*/ 76 h 700"/>
                  <a:gd name="T14" fmla="*/ 273 w 543"/>
                  <a:gd name="T15" fmla="*/ 18 h 700"/>
                  <a:gd name="T16" fmla="*/ 261 w 543"/>
                  <a:gd name="T17" fmla="*/ 10 h 700"/>
                  <a:gd name="T18" fmla="*/ 234 w 543"/>
                  <a:gd name="T19" fmla="*/ 2 h 700"/>
                  <a:gd name="T20" fmla="*/ 231 w 543"/>
                  <a:gd name="T21" fmla="*/ 2 h 700"/>
                  <a:gd name="T22" fmla="*/ 150 w 543"/>
                  <a:gd name="T23" fmla="*/ 69 h 700"/>
                  <a:gd name="T24" fmla="*/ 123 w 543"/>
                  <a:gd name="T25" fmla="*/ 75 h 700"/>
                  <a:gd name="T26" fmla="*/ 105 w 543"/>
                  <a:gd name="T27" fmla="*/ 114 h 700"/>
                  <a:gd name="T28" fmla="*/ 18 w 543"/>
                  <a:gd name="T29" fmla="*/ 120 h 700"/>
                  <a:gd name="T30" fmla="*/ 0 w 543"/>
                  <a:gd name="T31" fmla="*/ 371 h 700"/>
                  <a:gd name="T32" fmla="*/ 0 w 543"/>
                  <a:gd name="T33" fmla="*/ 606 h 700"/>
                  <a:gd name="T34" fmla="*/ 0 w 543"/>
                  <a:gd name="T35" fmla="*/ 607 h 700"/>
                  <a:gd name="T36" fmla="*/ 19 w 543"/>
                  <a:gd name="T37" fmla="*/ 621 h 700"/>
                  <a:gd name="T38" fmla="*/ 206 w 543"/>
                  <a:gd name="T39" fmla="*/ 625 h 700"/>
                  <a:gd name="T40" fmla="*/ 321 w 543"/>
                  <a:gd name="T41" fmla="*/ 695 h 700"/>
                  <a:gd name="T42" fmla="*/ 478 w 543"/>
                  <a:gd name="T43" fmla="*/ 651 h 700"/>
                  <a:gd name="T44" fmla="*/ 538 w 543"/>
                  <a:gd name="T45" fmla="*/ 473 h 700"/>
                  <a:gd name="T46" fmla="*/ 215 w 543"/>
                  <a:gd name="T47" fmla="*/ 35 h 700"/>
                  <a:gd name="T48" fmla="*/ 255 w 543"/>
                  <a:gd name="T49" fmla="*/ 45 h 700"/>
                  <a:gd name="T50" fmla="*/ 261 w 543"/>
                  <a:gd name="T51" fmla="*/ 51 h 700"/>
                  <a:gd name="T52" fmla="*/ 271 w 543"/>
                  <a:gd name="T53" fmla="*/ 76 h 700"/>
                  <a:gd name="T54" fmla="*/ 181 w 543"/>
                  <a:gd name="T55" fmla="*/ 75 h 700"/>
                  <a:gd name="T56" fmla="*/ 137 w 543"/>
                  <a:gd name="T57" fmla="*/ 107 h 700"/>
                  <a:gd name="T58" fmla="*/ 309 w 543"/>
                  <a:gd name="T59" fmla="*/ 108 h 700"/>
                  <a:gd name="T60" fmla="*/ 315 w 543"/>
                  <a:gd name="T61" fmla="*/ 160 h 700"/>
                  <a:gd name="T62" fmla="*/ 261 w 543"/>
                  <a:gd name="T63" fmla="*/ 166 h 700"/>
                  <a:gd name="T64" fmla="*/ 136 w 543"/>
                  <a:gd name="T65" fmla="*/ 160 h 700"/>
                  <a:gd name="T66" fmla="*/ 183 w 543"/>
                  <a:gd name="T67" fmla="*/ 588 h 700"/>
                  <a:gd name="T68" fmla="*/ 32 w 543"/>
                  <a:gd name="T69" fmla="*/ 290 h 700"/>
                  <a:gd name="T70" fmla="*/ 38 w 543"/>
                  <a:gd name="T71" fmla="*/ 152 h 700"/>
                  <a:gd name="T72" fmla="*/ 105 w 543"/>
                  <a:gd name="T73" fmla="*/ 158 h 700"/>
                  <a:gd name="T74" fmla="*/ 123 w 543"/>
                  <a:gd name="T75" fmla="*/ 197 h 700"/>
                  <a:gd name="T76" fmla="*/ 329 w 543"/>
                  <a:gd name="T77" fmla="*/ 197 h 700"/>
                  <a:gd name="T78" fmla="*/ 347 w 543"/>
                  <a:gd name="T79" fmla="*/ 158 h 700"/>
                  <a:gd name="T80" fmla="*/ 382 w 543"/>
                  <a:gd name="T81" fmla="*/ 152 h 700"/>
                  <a:gd name="T82" fmla="*/ 420 w 543"/>
                  <a:gd name="T83" fmla="*/ 157 h 700"/>
                  <a:gd name="T84" fmla="*/ 420 w 543"/>
                  <a:gd name="T85" fmla="*/ 327 h 700"/>
                  <a:gd name="T86" fmla="*/ 404 w 543"/>
                  <a:gd name="T87" fmla="*/ 329 h 700"/>
                  <a:gd name="T88" fmla="*/ 276 w 543"/>
                  <a:gd name="T89" fmla="*/ 339 h 700"/>
                  <a:gd name="T90" fmla="*/ 175 w 543"/>
                  <a:gd name="T91" fmla="*/ 452 h 700"/>
                  <a:gd name="T92" fmla="*/ 507 w 543"/>
                  <a:gd name="T93" fmla="*/ 536 h 700"/>
                  <a:gd name="T94" fmla="*/ 391 w 543"/>
                  <a:gd name="T95" fmla="*/ 661 h 700"/>
                  <a:gd name="T96" fmla="*/ 282 w 543"/>
                  <a:gd name="T97" fmla="*/ 648 h 700"/>
                  <a:gd name="T98" fmla="*/ 211 w 543"/>
                  <a:gd name="T99" fmla="*/ 572 h 700"/>
                  <a:gd name="T100" fmla="*/ 278 w 543"/>
                  <a:gd name="T101" fmla="*/ 374 h 700"/>
                  <a:gd name="T102" fmla="*/ 481 w 543"/>
                  <a:gd name="T103" fmla="*/ 421 h 700"/>
                  <a:gd name="T104" fmla="*/ 507 w 543"/>
                  <a:gd name="T105" fmla="*/ 53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43" h="700">
                    <a:moveTo>
                      <a:pt x="538" y="473"/>
                    </a:moveTo>
                    <a:cubicBezTo>
                      <a:pt x="534" y="454"/>
                      <a:pt x="528" y="437"/>
                      <a:pt x="519" y="420"/>
                    </a:cubicBezTo>
                    <a:cubicBezTo>
                      <a:pt x="504" y="393"/>
                      <a:pt x="483" y="370"/>
                      <a:pt x="457" y="353"/>
                    </a:cubicBezTo>
                    <a:cubicBezTo>
                      <a:pt x="453" y="351"/>
                      <a:pt x="452" y="348"/>
                      <a:pt x="452" y="344"/>
                    </a:cubicBezTo>
                    <a:cubicBezTo>
                      <a:pt x="452" y="276"/>
                      <a:pt x="452" y="208"/>
                      <a:pt x="452" y="140"/>
                    </a:cubicBezTo>
                    <a:cubicBezTo>
                      <a:pt x="452" y="137"/>
                      <a:pt x="452" y="134"/>
                      <a:pt x="451" y="131"/>
                    </a:cubicBezTo>
                    <a:cubicBezTo>
                      <a:pt x="448" y="123"/>
                      <a:pt x="442" y="120"/>
                      <a:pt x="434" y="120"/>
                    </a:cubicBezTo>
                    <a:cubicBezTo>
                      <a:pt x="407" y="120"/>
                      <a:pt x="380" y="120"/>
                      <a:pt x="353" y="120"/>
                    </a:cubicBezTo>
                    <a:cubicBezTo>
                      <a:pt x="352" y="120"/>
                      <a:pt x="351" y="120"/>
                      <a:pt x="350" y="120"/>
                    </a:cubicBezTo>
                    <a:cubicBezTo>
                      <a:pt x="350" y="120"/>
                      <a:pt x="350" y="120"/>
                      <a:pt x="350" y="120"/>
                    </a:cubicBezTo>
                    <a:cubicBezTo>
                      <a:pt x="347" y="120"/>
                      <a:pt x="347" y="119"/>
                      <a:pt x="347" y="114"/>
                    </a:cubicBezTo>
                    <a:cubicBezTo>
                      <a:pt x="347" y="107"/>
                      <a:pt x="347" y="100"/>
                      <a:pt x="347" y="93"/>
                    </a:cubicBezTo>
                    <a:cubicBezTo>
                      <a:pt x="347" y="81"/>
                      <a:pt x="341" y="76"/>
                      <a:pt x="329" y="76"/>
                    </a:cubicBezTo>
                    <a:cubicBezTo>
                      <a:pt x="322" y="75"/>
                      <a:pt x="316" y="75"/>
                      <a:pt x="309" y="76"/>
                    </a:cubicBezTo>
                    <a:cubicBezTo>
                      <a:pt x="304" y="76"/>
                      <a:pt x="303" y="74"/>
                      <a:pt x="302" y="69"/>
                    </a:cubicBezTo>
                    <a:cubicBezTo>
                      <a:pt x="300" y="48"/>
                      <a:pt x="290" y="31"/>
                      <a:pt x="273" y="18"/>
                    </a:cubicBezTo>
                    <a:cubicBezTo>
                      <a:pt x="269" y="15"/>
                      <a:pt x="265" y="13"/>
                      <a:pt x="261" y="10"/>
                    </a:cubicBezTo>
                    <a:cubicBezTo>
                      <a:pt x="261" y="10"/>
                      <a:pt x="261" y="10"/>
                      <a:pt x="261" y="10"/>
                    </a:cubicBezTo>
                    <a:cubicBezTo>
                      <a:pt x="259" y="9"/>
                      <a:pt x="257" y="8"/>
                      <a:pt x="255" y="8"/>
                    </a:cubicBezTo>
                    <a:cubicBezTo>
                      <a:pt x="249" y="5"/>
                      <a:pt x="242" y="3"/>
                      <a:pt x="234" y="2"/>
                    </a:cubicBezTo>
                    <a:cubicBezTo>
                      <a:pt x="233" y="2"/>
                      <a:pt x="232" y="2"/>
                      <a:pt x="231" y="2"/>
                    </a:cubicBezTo>
                    <a:cubicBezTo>
                      <a:pt x="231" y="2"/>
                      <a:pt x="231" y="2"/>
                      <a:pt x="231" y="2"/>
                    </a:cubicBezTo>
                    <a:cubicBezTo>
                      <a:pt x="212" y="0"/>
                      <a:pt x="194" y="6"/>
                      <a:pt x="179" y="18"/>
                    </a:cubicBezTo>
                    <a:cubicBezTo>
                      <a:pt x="162" y="31"/>
                      <a:pt x="152" y="48"/>
                      <a:pt x="150" y="69"/>
                    </a:cubicBezTo>
                    <a:cubicBezTo>
                      <a:pt x="149" y="74"/>
                      <a:pt x="148" y="76"/>
                      <a:pt x="143" y="75"/>
                    </a:cubicBezTo>
                    <a:cubicBezTo>
                      <a:pt x="136" y="75"/>
                      <a:pt x="129" y="75"/>
                      <a:pt x="123" y="75"/>
                    </a:cubicBezTo>
                    <a:cubicBezTo>
                      <a:pt x="111" y="75"/>
                      <a:pt x="105" y="81"/>
                      <a:pt x="105" y="93"/>
                    </a:cubicBezTo>
                    <a:cubicBezTo>
                      <a:pt x="105" y="100"/>
                      <a:pt x="105" y="107"/>
                      <a:pt x="105" y="114"/>
                    </a:cubicBezTo>
                    <a:cubicBezTo>
                      <a:pt x="105" y="120"/>
                      <a:pt x="105" y="120"/>
                      <a:pt x="98" y="120"/>
                    </a:cubicBezTo>
                    <a:cubicBezTo>
                      <a:pt x="72" y="120"/>
                      <a:pt x="45" y="121"/>
                      <a:pt x="18" y="120"/>
                    </a:cubicBezTo>
                    <a:cubicBezTo>
                      <a:pt x="7" y="120"/>
                      <a:pt x="0" y="127"/>
                      <a:pt x="0" y="139"/>
                    </a:cubicBezTo>
                    <a:cubicBezTo>
                      <a:pt x="0" y="216"/>
                      <a:pt x="0" y="293"/>
                      <a:pt x="0" y="371"/>
                    </a:cubicBezTo>
                    <a:cubicBezTo>
                      <a:pt x="0" y="448"/>
                      <a:pt x="0" y="526"/>
                      <a:pt x="0" y="603"/>
                    </a:cubicBezTo>
                    <a:cubicBezTo>
                      <a:pt x="0" y="604"/>
                      <a:pt x="0" y="605"/>
                      <a:pt x="0" y="606"/>
                    </a:cubicBezTo>
                    <a:cubicBezTo>
                      <a:pt x="0" y="607"/>
                      <a:pt x="0" y="607"/>
                      <a:pt x="0" y="607"/>
                    </a:cubicBezTo>
                    <a:cubicBezTo>
                      <a:pt x="0" y="607"/>
                      <a:pt x="0" y="607"/>
                      <a:pt x="0" y="607"/>
                    </a:cubicBezTo>
                    <a:cubicBezTo>
                      <a:pt x="1" y="609"/>
                      <a:pt x="1" y="610"/>
                      <a:pt x="1" y="611"/>
                    </a:cubicBezTo>
                    <a:cubicBezTo>
                      <a:pt x="4" y="619"/>
                      <a:pt x="11" y="621"/>
                      <a:pt x="19" y="621"/>
                    </a:cubicBezTo>
                    <a:cubicBezTo>
                      <a:pt x="78" y="621"/>
                      <a:pt x="138" y="621"/>
                      <a:pt x="197" y="621"/>
                    </a:cubicBezTo>
                    <a:cubicBezTo>
                      <a:pt x="201" y="621"/>
                      <a:pt x="203" y="622"/>
                      <a:pt x="206" y="625"/>
                    </a:cubicBezTo>
                    <a:cubicBezTo>
                      <a:pt x="216" y="636"/>
                      <a:pt x="226" y="647"/>
                      <a:pt x="237" y="657"/>
                    </a:cubicBezTo>
                    <a:cubicBezTo>
                      <a:pt x="261" y="677"/>
                      <a:pt x="290" y="689"/>
                      <a:pt x="321" y="695"/>
                    </a:cubicBezTo>
                    <a:cubicBezTo>
                      <a:pt x="350" y="700"/>
                      <a:pt x="378" y="698"/>
                      <a:pt x="406" y="690"/>
                    </a:cubicBezTo>
                    <a:cubicBezTo>
                      <a:pt x="433" y="682"/>
                      <a:pt x="457" y="669"/>
                      <a:pt x="478" y="651"/>
                    </a:cubicBezTo>
                    <a:cubicBezTo>
                      <a:pt x="511" y="621"/>
                      <a:pt x="532" y="584"/>
                      <a:pt x="539" y="540"/>
                    </a:cubicBezTo>
                    <a:cubicBezTo>
                      <a:pt x="543" y="518"/>
                      <a:pt x="542" y="495"/>
                      <a:pt x="538" y="473"/>
                    </a:cubicBezTo>
                    <a:close/>
                    <a:moveTo>
                      <a:pt x="197" y="44"/>
                    </a:moveTo>
                    <a:cubicBezTo>
                      <a:pt x="202" y="40"/>
                      <a:pt x="209" y="36"/>
                      <a:pt x="215" y="35"/>
                    </a:cubicBezTo>
                    <a:cubicBezTo>
                      <a:pt x="215" y="35"/>
                      <a:pt x="215" y="35"/>
                      <a:pt x="215" y="35"/>
                    </a:cubicBezTo>
                    <a:cubicBezTo>
                      <a:pt x="229" y="32"/>
                      <a:pt x="244" y="35"/>
                      <a:pt x="255" y="45"/>
                    </a:cubicBezTo>
                    <a:cubicBezTo>
                      <a:pt x="257" y="46"/>
                      <a:pt x="259" y="48"/>
                      <a:pt x="261" y="50"/>
                    </a:cubicBezTo>
                    <a:cubicBezTo>
                      <a:pt x="261" y="50"/>
                      <a:pt x="261" y="51"/>
                      <a:pt x="261" y="51"/>
                    </a:cubicBezTo>
                    <a:cubicBezTo>
                      <a:pt x="261" y="51"/>
                      <a:pt x="261" y="51"/>
                      <a:pt x="261" y="51"/>
                    </a:cubicBezTo>
                    <a:cubicBezTo>
                      <a:pt x="267" y="57"/>
                      <a:pt x="270" y="65"/>
                      <a:pt x="271" y="76"/>
                    </a:cubicBezTo>
                    <a:cubicBezTo>
                      <a:pt x="268" y="76"/>
                      <a:pt x="212" y="75"/>
                      <a:pt x="188" y="75"/>
                    </a:cubicBezTo>
                    <a:cubicBezTo>
                      <a:pt x="186" y="75"/>
                      <a:pt x="184" y="75"/>
                      <a:pt x="181" y="75"/>
                    </a:cubicBezTo>
                    <a:cubicBezTo>
                      <a:pt x="182" y="62"/>
                      <a:pt x="188" y="52"/>
                      <a:pt x="197" y="44"/>
                    </a:cubicBezTo>
                    <a:close/>
                    <a:moveTo>
                      <a:pt x="137" y="107"/>
                    </a:moveTo>
                    <a:cubicBezTo>
                      <a:pt x="139" y="107"/>
                      <a:pt x="141" y="107"/>
                      <a:pt x="142" y="107"/>
                    </a:cubicBezTo>
                    <a:cubicBezTo>
                      <a:pt x="167" y="107"/>
                      <a:pt x="278" y="108"/>
                      <a:pt x="309" y="108"/>
                    </a:cubicBezTo>
                    <a:cubicBezTo>
                      <a:pt x="311" y="108"/>
                      <a:pt x="313" y="108"/>
                      <a:pt x="315" y="108"/>
                    </a:cubicBezTo>
                    <a:cubicBezTo>
                      <a:pt x="315" y="110"/>
                      <a:pt x="315" y="145"/>
                      <a:pt x="315" y="160"/>
                    </a:cubicBezTo>
                    <a:cubicBezTo>
                      <a:pt x="315" y="165"/>
                      <a:pt x="314" y="166"/>
                      <a:pt x="310" y="166"/>
                    </a:cubicBezTo>
                    <a:cubicBezTo>
                      <a:pt x="293" y="166"/>
                      <a:pt x="261" y="166"/>
                      <a:pt x="261" y="166"/>
                    </a:cubicBezTo>
                    <a:cubicBezTo>
                      <a:pt x="221" y="165"/>
                      <a:pt x="182" y="165"/>
                      <a:pt x="142" y="166"/>
                    </a:cubicBezTo>
                    <a:cubicBezTo>
                      <a:pt x="138" y="166"/>
                      <a:pt x="136" y="165"/>
                      <a:pt x="136" y="160"/>
                    </a:cubicBezTo>
                    <a:cubicBezTo>
                      <a:pt x="137" y="144"/>
                      <a:pt x="137" y="123"/>
                      <a:pt x="137" y="107"/>
                    </a:cubicBezTo>
                    <a:close/>
                    <a:moveTo>
                      <a:pt x="183" y="588"/>
                    </a:moveTo>
                    <a:cubicBezTo>
                      <a:pt x="159" y="589"/>
                      <a:pt x="31" y="587"/>
                      <a:pt x="31" y="587"/>
                    </a:cubicBezTo>
                    <a:cubicBezTo>
                      <a:pt x="31" y="587"/>
                      <a:pt x="32" y="374"/>
                      <a:pt x="32" y="290"/>
                    </a:cubicBezTo>
                    <a:cubicBezTo>
                      <a:pt x="32" y="246"/>
                      <a:pt x="32" y="202"/>
                      <a:pt x="32" y="158"/>
                    </a:cubicBezTo>
                    <a:cubicBezTo>
                      <a:pt x="32" y="154"/>
                      <a:pt x="33" y="152"/>
                      <a:pt x="38" y="152"/>
                    </a:cubicBezTo>
                    <a:cubicBezTo>
                      <a:pt x="58" y="152"/>
                      <a:pt x="79" y="152"/>
                      <a:pt x="99" y="152"/>
                    </a:cubicBezTo>
                    <a:cubicBezTo>
                      <a:pt x="104" y="152"/>
                      <a:pt x="105" y="154"/>
                      <a:pt x="105" y="158"/>
                    </a:cubicBezTo>
                    <a:cubicBezTo>
                      <a:pt x="105" y="165"/>
                      <a:pt x="105" y="173"/>
                      <a:pt x="105" y="180"/>
                    </a:cubicBezTo>
                    <a:cubicBezTo>
                      <a:pt x="105" y="190"/>
                      <a:pt x="113" y="197"/>
                      <a:pt x="123" y="197"/>
                    </a:cubicBezTo>
                    <a:cubicBezTo>
                      <a:pt x="154" y="197"/>
                      <a:pt x="184" y="197"/>
                      <a:pt x="215" y="197"/>
                    </a:cubicBezTo>
                    <a:cubicBezTo>
                      <a:pt x="215" y="197"/>
                      <a:pt x="291" y="197"/>
                      <a:pt x="329" y="197"/>
                    </a:cubicBezTo>
                    <a:cubicBezTo>
                      <a:pt x="339" y="197"/>
                      <a:pt x="347" y="191"/>
                      <a:pt x="347" y="180"/>
                    </a:cubicBezTo>
                    <a:cubicBezTo>
                      <a:pt x="347" y="173"/>
                      <a:pt x="347" y="165"/>
                      <a:pt x="347" y="158"/>
                    </a:cubicBezTo>
                    <a:cubicBezTo>
                      <a:pt x="347" y="154"/>
                      <a:pt x="348" y="152"/>
                      <a:pt x="352" y="152"/>
                    </a:cubicBezTo>
                    <a:cubicBezTo>
                      <a:pt x="362" y="152"/>
                      <a:pt x="382" y="152"/>
                      <a:pt x="382" y="152"/>
                    </a:cubicBezTo>
                    <a:cubicBezTo>
                      <a:pt x="393" y="152"/>
                      <a:pt x="404" y="152"/>
                      <a:pt x="416" y="152"/>
                    </a:cubicBezTo>
                    <a:cubicBezTo>
                      <a:pt x="419" y="152"/>
                      <a:pt x="420" y="153"/>
                      <a:pt x="420" y="157"/>
                    </a:cubicBezTo>
                    <a:cubicBezTo>
                      <a:pt x="420" y="168"/>
                      <a:pt x="420" y="179"/>
                      <a:pt x="420" y="190"/>
                    </a:cubicBezTo>
                    <a:cubicBezTo>
                      <a:pt x="420" y="235"/>
                      <a:pt x="420" y="281"/>
                      <a:pt x="420" y="327"/>
                    </a:cubicBezTo>
                    <a:cubicBezTo>
                      <a:pt x="420" y="329"/>
                      <a:pt x="420" y="331"/>
                      <a:pt x="420" y="334"/>
                    </a:cubicBezTo>
                    <a:cubicBezTo>
                      <a:pt x="414" y="332"/>
                      <a:pt x="409" y="331"/>
                      <a:pt x="404" y="329"/>
                    </a:cubicBezTo>
                    <a:cubicBezTo>
                      <a:pt x="378" y="321"/>
                      <a:pt x="351" y="321"/>
                      <a:pt x="324" y="324"/>
                    </a:cubicBezTo>
                    <a:cubicBezTo>
                      <a:pt x="308" y="327"/>
                      <a:pt x="292" y="332"/>
                      <a:pt x="276" y="339"/>
                    </a:cubicBezTo>
                    <a:cubicBezTo>
                      <a:pt x="275" y="339"/>
                      <a:pt x="261" y="346"/>
                      <a:pt x="261" y="346"/>
                    </a:cubicBezTo>
                    <a:cubicBezTo>
                      <a:pt x="220" y="371"/>
                      <a:pt x="190" y="406"/>
                      <a:pt x="175" y="452"/>
                    </a:cubicBezTo>
                    <a:cubicBezTo>
                      <a:pt x="160" y="498"/>
                      <a:pt x="164" y="544"/>
                      <a:pt x="183" y="588"/>
                    </a:cubicBezTo>
                    <a:close/>
                    <a:moveTo>
                      <a:pt x="507" y="536"/>
                    </a:moveTo>
                    <a:cubicBezTo>
                      <a:pt x="501" y="572"/>
                      <a:pt x="484" y="603"/>
                      <a:pt x="456" y="627"/>
                    </a:cubicBezTo>
                    <a:cubicBezTo>
                      <a:pt x="437" y="644"/>
                      <a:pt x="415" y="655"/>
                      <a:pt x="391" y="661"/>
                    </a:cubicBezTo>
                    <a:cubicBezTo>
                      <a:pt x="376" y="665"/>
                      <a:pt x="361" y="666"/>
                      <a:pt x="346" y="666"/>
                    </a:cubicBezTo>
                    <a:cubicBezTo>
                      <a:pt x="324" y="665"/>
                      <a:pt x="302" y="659"/>
                      <a:pt x="282" y="648"/>
                    </a:cubicBezTo>
                    <a:cubicBezTo>
                      <a:pt x="280" y="647"/>
                      <a:pt x="270" y="641"/>
                      <a:pt x="268" y="640"/>
                    </a:cubicBezTo>
                    <a:cubicBezTo>
                      <a:pt x="242" y="623"/>
                      <a:pt x="224" y="600"/>
                      <a:pt x="211" y="572"/>
                    </a:cubicBezTo>
                    <a:cubicBezTo>
                      <a:pt x="198" y="544"/>
                      <a:pt x="195" y="514"/>
                      <a:pt x="200" y="484"/>
                    </a:cubicBezTo>
                    <a:cubicBezTo>
                      <a:pt x="209" y="435"/>
                      <a:pt x="235" y="398"/>
                      <a:pt x="278" y="374"/>
                    </a:cubicBezTo>
                    <a:cubicBezTo>
                      <a:pt x="304" y="359"/>
                      <a:pt x="331" y="352"/>
                      <a:pt x="360" y="354"/>
                    </a:cubicBezTo>
                    <a:cubicBezTo>
                      <a:pt x="411" y="357"/>
                      <a:pt x="452" y="379"/>
                      <a:pt x="481" y="421"/>
                    </a:cubicBezTo>
                    <a:cubicBezTo>
                      <a:pt x="493" y="437"/>
                      <a:pt x="501" y="455"/>
                      <a:pt x="506" y="475"/>
                    </a:cubicBezTo>
                    <a:cubicBezTo>
                      <a:pt x="510" y="495"/>
                      <a:pt x="511" y="515"/>
                      <a:pt x="507" y="53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055FD339-6624-469D-9E75-56140C89AEE5}"/>
                </a:ext>
              </a:extLst>
            </p:cNvPr>
            <p:cNvCxnSpPr/>
            <p:nvPr/>
          </p:nvCxnSpPr>
          <p:spPr>
            <a:xfrm>
              <a:off x="2489200" y="2743200"/>
              <a:ext cx="185928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612B0EC-E1FC-452C-8A5D-8A96934ACE96}"/>
                </a:ext>
              </a:extLst>
            </p:cNvPr>
            <p:cNvCxnSpPr/>
            <p:nvPr/>
          </p:nvCxnSpPr>
          <p:spPr>
            <a:xfrm>
              <a:off x="2489200" y="3063240"/>
              <a:ext cx="185928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1043069-413C-49D4-8B80-40AF0EAE5EE9}"/>
                </a:ext>
              </a:extLst>
            </p:cNvPr>
            <p:cNvCxnSpPr>
              <a:cxnSpLocks/>
            </p:cNvCxnSpPr>
            <p:nvPr/>
          </p:nvCxnSpPr>
          <p:spPr>
            <a:xfrm>
              <a:off x="2489200" y="3383280"/>
              <a:ext cx="85344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397EB301-14C4-4DFE-B42B-473BC0BCD6F9}"/>
                </a:ext>
              </a:extLst>
            </p:cNvPr>
            <p:cNvCxnSpPr>
              <a:cxnSpLocks/>
            </p:cNvCxnSpPr>
            <p:nvPr/>
          </p:nvCxnSpPr>
          <p:spPr>
            <a:xfrm>
              <a:off x="2489200" y="3693160"/>
              <a:ext cx="6350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FBC917EB-9D8B-4B59-A3AC-3DB6C8C02DE6}"/>
                </a:ext>
              </a:extLst>
            </p:cNvPr>
            <p:cNvCxnSpPr>
              <a:cxnSpLocks/>
            </p:cNvCxnSpPr>
            <p:nvPr/>
          </p:nvCxnSpPr>
          <p:spPr>
            <a:xfrm>
              <a:off x="2489200" y="4013200"/>
              <a:ext cx="47752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521A0EA-AC72-4870-82E3-4972FC968A8C}"/>
                </a:ext>
              </a:extLst>
            </p:cNvPr>
            <p:cNvCxnSpPr>
              <a:cxnSpLocks/>
            </p:cNvCxnSpPr>
            <p:nvPr/>
          </p:nvCxnSpPr>
          <p:spPr>
            <a:xfrm>
              <a:off x="2489200" y="4333240"/>
              <a:ext cx="42672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F8334326-78D0-4D4C-A570-C3A654DA6E92}"/>
                </a:ext>
              </a:extLst>
            </p:cNvPr>
            <p:cNvCxnSpPr>
              <a:cxnSpLocks/>
            </p:cNvCxnSpPr>
            <p:nvPr/>
          </p:nvCxnSpPr>
          <p:spPr>
            <a:xfrm>
              <a:off x="2489200" y="4638040"/>
              <a:ext cx="42672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C228256-7909-4687-AC06-DF201365974E}"/>
              </a:ext>
            </a:extLst>
          </p:cNvPr>
          <p:cNvGrpSpPr/>
          <p:nvPr/>
        </p:nvGrpSpPr>
        <p:grpSpPr>
          <a:xfrm>
            <a:off x="6356620" y="1511207"/>
            <a:ext cx="660464" cy="657690"/>
            <a:chOff x="6493081" y="1742364"/>
            <a:chExt cx="660464" cy="65769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9CB84BB-85E0-45B1-9A9A-18FFA2F491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3081" y="1742364"/>
              <a:ext cx="660464" cy="65769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2D5550FD-F773-422B-89AE-F3B73C2D6D9B}"/>
                </a:ext>
              </a:extLst>
            </p:cNvPr>
            <p:cNvSpPr/>
            <p:nvPr/>
          </p:nvSpPr>
          <p:spPr>
            <a:xfrm rot="2700000">
              <a:off x="6651394" y="2069258"/>
              <a:ext cx="205179" cy="9540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8623F86D-02ED-41FE-B82A-AF77216F4306}"/>
                </a:ext>
              </a:extLst>
            </p:cNvPr>
            <p:cNvSpPr/>
            <p:nvPr/>
          </p:nvSpPr>
          <p:spPr>
            <a:xfrm rot="8100000">
              <a:off x="6714042" y="2021725"/>
              <a:ext cx="339627" cy="9540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A4FAA62A-B5B9-49CF-B2F5-E9C5369268D9}"/>
              </a:ext>
            </a:extLst>
          </p:cNvPr>
          <p:cNvSpPr txBox="1"/>
          <p:nvPr/>
        </p:nvSpPr>
        <p:spPr>
          <a:xfrm>
            <a:off x="7138167" y="1779530"/>
            <a:ext cx="31005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300" dirty="0">
                <a:latin typeface="Open Sans" panose="020B0606030504020204" pitchFamily="34" charset="0"/>
              </a:rPr>
              <a:t>Printer paper, card stock, spiral-bound sheets</a:t>
            </a:r>
            <a:endParaRPr kumimoji="0" lang="en-GB" sz="13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BEF0DB3-6780-4955-A9AC-6120553D0EBB}"/>
              </a:ext>
            </a:extLst>
          </p:cNvPr>
          <p:cNvGrpSpPr/>
          <p:nvPr/>
        </p:nvGrpSpPr>
        <p:grpSpPr>
          <a:xfrm>
            <a:off x="6393041" y="3570305"/>
            <a:ext cx="660464" cy="657690"/>
            <a:chOff x="6493081" y="1742364"/>
            <a:chExt cx="660464" cy="657690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639C86F-9695-43F9-8BD0-4B4285115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3081" y="1742364"/>
              <a:ext cx="660464" cy="65769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FE094DD3-28C7-482C-9462-3CE4CA9B21E7}"/>
                </a:ext>
              </a:extLst>
            </p:cNvPr>
            <p:cNvSpPr/>
            <p:nvPr/>
          </p:nvSpPr>
          <p:spPr>
            <a:xfrm rot="2700000">
              <a:off x="6651394" y="2069258"/>
              <a:ext cx="205179" cy="9540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6F4769D5-0590-45A9-AA94-4ABE3AF85D9C}"/>
                </a:ext>
              </a:extLst>
            </p:cNvPr>
            <p:cNvSpPr/>
            <p:nvPr/>
          </p:nvSpPr>
          <p:spPr>
            <a:xfrm rot="8100000">
              <a:off x="6714042" y="2021725"/>
              <a:ext cx="339627" cy="9540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AB3D930-A7D4-4663-A05F-C9537F60E040}"/>
              </a:ext>
            </a:extLst>
          </p:cNvPr>
          <p:cNvGrpSpPr/>
          <p:nvPr/>
        </p:nvGrpSpPr>
        <p:grpSpPr>
          <a:xfrm>
            <a:off x="6393041" y="4578872"/>
            <a:ext cx="660464" cy="657690"/>
            <a:chOff x="6493081" y="1742364"/>
            <a:chExt cx="660464" cy="657690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381A3CC3-9084-4055-83FC-96BF2EA2F9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3081" y="1742364"/>
              <a:ext cx="660464" cy="65769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25F0C388-90EA-40B3-9ABD-D116082A68AF}"/>
                </a:ext>
              </a:extLst>
            </p:cNvPr>
            <p:cNvSpPr/>
            <p:nvPr/>
          </p:nvSpPr>
          <p:spPr>
            <a:xfrm rot="2700000">
              <a:off x="6651394" y="2069258"/>
              <a:ext cx="205179" cy="9540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4D574F9C-332C-40AC-9D37-30731DDBFFEC}"/>
                </a:ext>
              </a:extLst>
            </p:cNvPr>
            <p:cNvSpPr/>
            <p:nvPr/>
          </p:nvSpPr>
          <p:spPr>
            <a:xfrm rot="8100000">
              <a:off x="6714042" y="2021725"/>
              <a:ext cx="339627" cy="9540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95080828-2C0C-49AD-BAB5-3A3969C24F8D}"/>
              </a:ext>
            </a:extLst>
          </p:cNvPr>
          <p:cNvSpPr txBox="1"/>
          <p:nvPr/>
        </p:nvSpPr>
        <p:spPr>
          <a:xfrm>
            <a:off x="3000280" y="332077"/>
            <a:ext cx="54979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5000" b="1" dirty="0">
                <a:solidFill>
                  <a:srgbClr val="CB1B4A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Zine </a:t>
            </a:r>
            <a:r>
              <a:rPr lang="en-GB" sz="5000" b="1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Checklist</a:t>
            </a:r>
            <a:endParaRPr kumimoji="0" lang="en-GB" sz="5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6A3202A-290F-40F8-B2BF-8600143622AC}"/>
              </a:ext>
            </a:extLst>
          </p:cNvPr>
          <p:cNvSpPr txBox="1"/>
          <p:nvPr/>
        </p:nvSpPr>
        <p:spPr>
          <a:xfrm>
            <a:off x="7138168" y="1433803"/>
            <a:ext cx="2777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2000" b="1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Paper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469279-16FD-4A80-99DF-6C485353C880}"/>
              </a:ext>
            </a:extLst>
          </p:cNvPr>
          <p:cNvSpPr txBox="1"/>
          <p:nvPr/>
        </p:nvSpPr>
        <p:spPr>
          <a:xfrm>
            <a:off x="7143705" y="3838628"/>
            <a:ext cx="31005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kumimoji="0" lang="en-US" sz="13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anose="020B0606030504020204" pitchFamily="34" charset="0"/>
                <a:ea typeface="Noto Sans" panose="020B0502040504020204" pitchFamily="34"/>
                <a:cs typeface="Noto Sans" panose="020B0502040504020204" pitchFamily="34"/>
              </a:rPr>
              <a:t>How will you comb</a:t>
            </a:r>
            <a:r>
              <a:rPr lang="en-US" sz="1300" dirty="0" err="1">
                <a:latin typeface="Open Sans" panose="020B0606030504020204" pitchFamily="34" charset="0"/>
                <a:ea typeface="Noto Sans" panose="020B0502040504020204" pitchFamily="34"/>
                <a:cs typeface="Noto Sans" panose="020B0502040504020204" pitchFamily="34"/>
              </a:rPr>
              <a:t>ine</a:t>
            </a:r>
            <a:r>
              <a:rPr lang="en-US" sz="1300" dirty="0">
                <a:latin typeface="Open Sans" panose="020B0606030504020204" pitchFamily="34" charset="0"/>
                <a:ea typeface="Noto Sans" panose="020B0502040504020204" pitchFamily="34"/>
                <a:cs typeface="Noto Sans" panose="020B0502040504020204" pitchFamily="34"/>
              </a:rPr>
              <a:t> your sheets? Are you just folding the paper in half? Thirds? </a:t>
            </a:r>
            <a:endParaRPr kumimoji="0" lang="en-GB" sz="13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E72EB65-9A2A-42FC-AA18-CF1D2DEFF4C6}"/>
              </a:ext>
            </a:extLst>
          </p:cNvPr>
          <p:cNvSpPr txBox="1"/>
          <p:nvPr/>
        </p:nvSpPr>
        <p:spPr>
          <a:xfrm>
            <a:off x="7143705" y="3500281"/>
            <a:ext cx="2777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2000" b="1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Stapler or folds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307854E-7A9D-4676-B80A-0FE9D0109C4E}"/>
              </a:ext>
            </a:extLst>
          </p:cNvPr>
          <p:cNvSpPr txBox="1"/>
          <p:nvPr/>
        </p:nvSpPr>
        <p:spPr>
          <a:xfrm>
            <a:off x="7138168" y="4953330"/>
            <a:ext cx="310058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300" dirty="0">
                <a:latin typeface="Open Sans" panose="020B0606030504020204" pitchFamily="34" charset="0"/>
              </a:rPr>
              <a:t>Varies wildly. Repurpose any materials of interest to you like newspapers, fabric, images, drawn art</a:t>
            </a:r>
            <a:endParaRPr kumimoji="0" lang="en-GB" sz="13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5F7063C-F4D4-4AA3-AB81-0A82327D4988}"/>
              </a:ext>
            </a:extLst>
          </p:cNvPr>
          <p:cNvSpPr txBox="1"/>
          <p:nvPr/>
        </p:nvSpPr>
        <p:spPr>
          <a:xfrm>
            <a:off x="7143705" y="4563063"/>
            <a:ext cx="2777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2000" b="1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Materials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A7118392-2AE3-4A3D-B015-9CB099000042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GB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7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6F8275C-6CD3-A34B-AFAF-C99F2C70012D}"/>
              </a:ext>
            </a:extLst>
          </p:cNvPr>
          <p:cNvGrpSpPr/>
          <p:nvPr/>
        </p:nvGrpSpPr>
        <p:grpSpPr>
          <a:xfrm>
            <a:off x="6417162" y="5742100"/>
            <a:ext cx="660464" cy="657690"/>
            <a:chOff x="6493081" y="1742364"/>
            <a:chExt cx="660464" cy="65769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6266FFDB-DFC6-2848-9871-2888626B1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3081" y="1742364"/>
              <a:ext cx="660464" cy="65769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: Rounded Corners 37">
              <a:extLst>
                <a:ext uri="{FF2B5EF4-FFF2-40B4-BE49-F238E27FC236}">
                  <a16:creationId xmlns:a16="http://schemas.microsoft.com/office/drawing/2014/main" id="{7D42E796-B0AE-EB46-B033-5328015D2BC4}"/>
                </a:ext>
              </a:extLst>
            </p:cNvPr>
            <p:cNvSpPr/>
            <p:nvPr/>
          </p:nvSpPr>
          <p:spPr>
            <a:xfrm rot="2700000">
              <a:off x="6651394" y="2069258"/>
              <a:ext cx="205179" cy="9540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: Rounded Corners 38">
              <a:extLst>
                <a:ext uri="{FF2B5EF4-FFF2-40B4-BE49-F238E27FC236}">
                  <a16:creationId xmlns:a16="http://schemas.microsoft.com/office/drawing/2014/main" id="{A1C57AFE-A287-8E46-877B-5F25FFACB7CF}"/>
                </a:ext>
              </a:extLst>
            </p:cNvPr>
            <p:cNvSpPr/>
            <p:nvPr/>
          </p:nvSpPr>
          <p:spPr>
            <a:xfrm rot="8100000">
              <a:off x="6714042" y="2021725"/>
              <a:ext cx="339627" cy="9540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91155CEC-56DA-E647-A458-EE23BBC6702C}"/>
              </a:ext>
            </a:extLst>
          </p:cNvPr>
          <p:cNvSpPr txBox="1"/>
          <p:nvPr/>
        </p:nvSpPr>
        <p:spPr>
          <a:xfrm>
            <a:off x="7138168" y="6106643"/>
            <a:ext cx="310058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kumimoji="0" lang="en-US" sz="13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anose="020B0606030504020204" pitchFamily="34" charset="0"/>
                <a:ea typeface="Noto Sans" panose="020B0502040504020204" pitchFamily="34"/>
                <a:cs typeface="Noto Sans" panose="020B0502040504020204" pitchFamily="34"/>
              </a:rPr>
              <a:t>Zines </a:t>
            </a:r>
            <a:r>
              <a:rPr lang="en-US" sz="1300" dirty="0">
                <a:latin typeface="Open Sans" panose="020B0606030504020204" pitchFamily="34" charset="0"/>
                <a:ea typeface="Noto Sans" panose="020B0502040504020204" pitchFamily="34"/>
                <a:cs typeface="Noto Sans" panose="020B0502040504020204" pitchFamily="34"/>
              </a:rPr>
              <a:t>are for sharing. Remember that this will be replicated. What will show best as a copied text?</a:t>
            </a:r>
            <a:endParaRPr kumimoji="0" lang="en-GB" sz="13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AA5B7DF-E6D5-2E4C-B144-6B3A6BB37B12}"/>
              </a:ext>
            </a:extLst>
          </p:cNvPr>
          <p:cNvSpPr txBox="1"/>
          <p:nvPr/>
        </p:nvSpPr>
        <p:spPr>
          <a:xfrm>
            <a:off x="7138168" y="5737875"/>
            <a:ext cx="2777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2000" b="1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Photocopier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D1B69109-F7CF-5E45-823D-1259EEE2928C}"/>
              </a:ext>
            </a:extLst>
          </p:cNvPr>
          <p:cNvGrpSpPr/>
          <p:nvPr/>
        </p:nvGrpSpPr>
        <p:grpSpPr>
          <a:xfrm>
            <a:off x="6356620" y="2540756"/>
            <a:ext cx="660464" cy="657690"/>
            <a:chOff x="6493081" y="1742364"/>
            <a:chExt cx="660464" cy="657690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1538E46A-8FCE-3447-9C2F-108F471B0F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3081" y="1742364"/>
              <a:ext cx="660464" cy="65769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Rectangle: Rounded Corners 23">
              <a:extLst>
                <a:ext uri="{FF2B5EF4-FFF2-40B4-BE49-F238E27FC236}">
                  <a16:creationId xmlns:a16="http://schemas.microsoft.com/office/drawing/2014/main" id="{0E478111-C4F6-E945-8A5F-528A8F054268}"/>
                </a:ext>
              </a:extLst>
            </p:cNvPr>
            <p:cNvSpPr/>
            <p:nvPr/>
          </p:nvSpPr>
          <p:spPr>
            <a:xfrm rot="2700000">
              <a:off x="6651394" y="2069258"/>
              <a:ext cx="205179" cy="9540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: Rounded Corners 24">
              <a:extLst>
                <a:ext uri="{FF2B5EF4-FFF2-40B4-BE49-F238E27FC236}">
                  <a16:creationId xmlns:a16="http://schemas.microsoft.com/office/drawing/2014/main" id="{DFF69DA3-F82B-CB49-9989-30237CF74814}"/>
                </a:ext>
              </a:extLst>
            </p:cNvPr>
            <p:cNvSpPr/>
            <p:nvPr/>
          </p:nvSpPr>
          <p:spPr>
            <a:xfrm rot="8100000">
              <a:off x="6714042" y="2021725"/>
              <a:ext cx="339627" cy="9540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ED02994E-6AF5-4947-BFEE-07B9AECEF902}"/>
              </a:ext>
            </a:extLst>
          </p:cNvPr>
          <p:cNvSpPr txBox="1"/>
          <p:nvPr/>
        </p:nvSpPr>
        <p:spPr>
          <a:xfrm>
            <a:off x="7138167" y="2800404"/>
            <a:ext cx="310058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300" dirty="0">
                <a:latin typeface="Open Sans" panose="020B0606030504020204" pitchFamily="34" charset="0"/>
              </a:rPr>
              <a:t>4B Pencils (rather than no. 2), non-photo blue pencil, markers, small brush and ink</a:t>
            </a:r>
          </a:p>
          <a:p>
            <a:pPr lvl="0" algn="just">
              <a:defRPr/>
            </a:pPr>
            <a:r>
              <a:rPr kumimoji="0" lang="en-US" sz="13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anose="020B0606030504020204" pitchFamily="34" charset="0"/>
                <a:ea typeface="Noto Sans" panose="020B0502040504020204" pitchFamily="34"/>
                <a:cs typeface="Noto Sans" panose="020B0502040504020204" pitchFamily="34"/>
              </a:rPr>
              <a:t>Note: ball point pens can copy streaky</a:t>
            </a:r>
            <a:endParaRPr kumimoji="0" lang="en-GB" sz="13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BCA7B90-6D8D-9745-8D9A-0A49295A1209}"/>
              </a:ext>
            </a:extLst>
          </p:cNvPr>
          <p:cNvSpPr txBox="1"/>
          <p:nvPr/>
        </p:nvSpPr>
        <p:spPr>
          <a:xfrm>
            <a:off x="7138168" y="2454677"/>
            <a:ext cx="2777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2000" b="1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Writing Utensils</a:t>
            </a:r>
          </a:p>
        </p:txBody>
      </p:sp>
    </p:spTree>
    <p:extLst>
      <p:ext uri="{BB962C8B-B14F-4D97-AF65-F5344CB8AC3E}">
        <p14:creationId xmlns:p14="http://schemas.microsoft.com/office/powerpoint/2010/main" val="3870679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B0A9C50-B290-4C30-A65A-9D7AB111D154}"/>
              </a:ext>
            </a:extLst>
          </p:cNvPr>
          <p:cNvSpPr txBox="1"/>
          <p:nvPr/>
        </p:nvSpPr>
        <p:spPr>
          <a:xfrm>
            <a:off x="289932" y="1459231"/>
            <a:ext cx="236405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000" b="1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What</a:t>
            </a:r>
            <a:r>
              <a:rPr lang="en-US" sz="5000" b="1" dirty="0">
                <a:solidFill>
                  <a:srgbClr val="007A7D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zine </a:t>
            </a:r>
            <a:r>
              <a:rPr lang="en-US" sz="5000" b="1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types are there?</a:t>
            </a:r>
            <a:endParaRPr kumimoji="0" lang="en-GB" sz="5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CD1FDD5-7CAB-4943-8850-EAEB31B46713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GB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8</a:t>
            </a:r>
          </a:p>
        </p:txBody>
      </p:sp>
      <p:pic>
        <p:nvPicPr>
          <p:cNvPr id="3" name="Picture 2" descr="zine types including standard half page, quarter page mini zine, no staple fold zine, accordian zine, stack and wrap zine, free page zine, micro mini zine, fold and bind zine">
            <a:extLst>
              <a:ext uri="{FF2B5EF4-FFF2-40B4-BE49-F238E27FC236}">
                <a16:creationId xmlns:a16="http://schemas.microsoft.com/office/drawing/2014/main" id="{717EB2DD-4024-0549-8053-3BBC45FF95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1" t="21252" r="8206" b="22276"/>
          <a:stretch/>
        </p:blipFill>
        <p:spPr>
          <a:xfrm>
            <a:off x="2653990" y="1"/>
            <a:ext cx="661592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6F3F76A-6A94-2F45-9FB9-F6BD0BB00E48}"/>
              </a:ext>
            </a:extLst>
          </p:cNvPr>
          <p:cNvSpPr txBox="1"/>
          <p:nvPr/>
        </p:nvSpPr>
        <p:spPr>
          <a:xfrm>
            <a:off x="9112102" y="6150114"/>
            <a:ext cx="1244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Todd, Mark. </a:t>
            </a:r>
            <a:r>
              <a:rPr lang="en-US" sz="800" i="1" dirty="0"/>
              <a:t>What’s a Zine?: The Art of Making Zines and Mini-Comics</a:t>
            </a:r>
            <a:r>
              <a:rPr lang="en-US" sz="800" dirty="0"/>
              <a:t>. Pp.45. HOUGHTON MIFFLIN, 2006.</a:t>
            </a:r>
            <a:endParaRPr lang="en-US" sz="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48483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6D60C2C9-8227-475E-9903-3E2AC8C38ED2}"/>
              </a:ext>
            </a:extLst>
          </p:cNvPr>
          <p:cNvSpPr/>
          <p:nvPr/>
        </p:nvSpPr>
        <p:spPr>
          <a:xfrm>
            <a:off x="1097239" y="5326133"/>
            <a:ext cx="5816372" cy="575542"/>
          </a:xfrm>
          <a:prstGeom prst="ellipse">
            <a:avLst/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5175395-EA26-4014-9FA9-016EA9C41DAB}"/>
              </a:ext>
            </a:extLst>
          </p:cNvPr>
          <p:cNvGrpSpPr/>
          <p:nvPr/>
        </p:nvGrpSpPr>
        <p:grpSpPr>
          <a:xfrm>
            <a:off x="1250951" y="1758950"/>
            <a:ext cx="5263414" cy="3619501"/>
            <a:chOff x="4935538" y="2633663"/>
            <a:chExt cx="2317750" cy="1593851"/>
          </a:xfrm>
        </p:grpSpPr>
        <p:sp>
          <p:nvSpPr>
            <p:cNvPr id="18" name="AutoShape 11">
              <a:extLst>
                <a:ext uri="{FF2B5EF4-FFF2-40B4-BE49-F238E27FC236}">
                  <a16:creationId xmlns:a16="http://schemas.microsoft.com/office/drawing/2014/main" id="{AECAC0E3-22A8-46C4-A011-EFDB0067190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938713" y="2633663"/>
              <a:ext cx="2314575" cy="159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CBBED9BA-4B05-4E15-BE6A-AE3F396A35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35538" y="3298826"/>
              <a:ext cx="2317750" cy="928688"/>
            </a:xfrm>
            <a:custGeom>
              <a:avLst/>
              <a:gdLst>
                <a:gd name="T0" fmla="*/ 8 w 727"/>
                <a:gd name="T1" fmla="*/ 223 h 291"/>
                <a:gd name="T2" fmla="*/ 60 w 727"/>
                <a:gd name="T3" fmla="*/ 104 h 291"/>
                <a:gd name="T4" fmla="*/ 102 w 727"/>
                <a:gd name="T5" fmla="*/ 7 h 291"/>
                <a:gd name="T6" fmla="*/ 139 w 727"/>
                <a:gd name="T7" fmla="*/ 7 h 291"/>
                <a:gd name="T8" fmla="*/ 264 w 727"/>
                <a:gd name="T9" fmla="*/ 34 h 291"/>
                <a:gd name="T10" fmla="*/ 311 w 727"/>
                <a:gd name="T11" fmla="*/ 25 h 291"/>
                <a:gd name="T12" fmla="*/ 436 w 727"/>
                <a:gd name="T13" fmla="*/ 2 h 291"/>
                <a:gd name="T14" fmla="*/ 506 w 727"/>
                <a:gd name="T15" fmla="*/ 43 h 291"/>
                <a:gd name="T16" fmla="*/ 448 w 727"/>
                <a:gd name="T17" fmla="*/ 45 h 291"/>
                <a:gd name="T18" fmla="*/ 474 w 727"/>
                <a:gd name="T19" fmla="*/ 160 h 291"/>
                <a:gd name="T20" fmla="*/ 492 w 727"/>
                <a:gd name="T21" fmla="*/ 219 h 291"/>
                <a:gd name="T22" fmla="*/ 638 w 727"/>
                <a:gd name="T23" fmla="*/ 246 h 291"/>
                <a:gd name="T24" fmla="*/ 682 w 727"/>
                <a:gd name="T25" fmla="*/ 253 h 291"/>
                <a:gd name="T26" fmla="*/ 649 w 727"/>
                <a:gd name="T27" fmla="*/ 169 h 291"/>
                <a:gd name="T28" fmla="*/ 615 w 727"/>
                <a:gd name="T29" fmla="*/ 84 h 291"/>
                <a:gd name="T30" fmla="*/ 633 w 727"/>
                <a:gd name="T31" fmla="*/ 54 h 291"/>
                <a:gd name="T32" fmla="*/ 646 w 727"/>
                <a:gd name="T33" fmla="*/ 276 h 291"/>
                <a:gd name="T34" fmla="*/ 507 w 727"/>
                <a:gd name="T35" fmla="*/ 250 h 291"/>
                <a:gd name="T36" fmla="*/ 462 w 727"/>
                <a:gd name="T37" fmla="*/ 248 h 291"/>
                <a:gd name="T38" fmla="*/ 368 w 727"/>
                <a:gd name="T39" fmla="*/ 263 h 291"/>
                <a:gd name="T40" fmla="*/ 243 w 727"/>
                <a:gd name="T41" fmla="*/ 283 h 291"/>
                <a:gd name="T42" fmla="*/ 203 w 727"/>
                <a:gd name="T43" fmla="*/ 283 h 291"/>
                <a:gd name="T44" fmla="*/ 235 w 727"/>
                <a:gd name="T45" fmla="*/ 256 h 291"/>
                <a:gd name="T46" fmla="*/ 309 w 727"/>
                <a:gd name="T47" fmla="*/ 244 h 291"/>
                <a:gd name="T48" fmla="*/ 422 w 727"/>
                <a:gd name="T49" fmla="*/ 226 h 291"/>
                <a:gd name="T50" fmla="*/ 466 w 727"/>
                <a:gd name="T51" fmla="*/ 215 h 291"/>
                <a:gd name="T52" fmla="*/ 442 w 727"/>
                <a:gd name="T53" fmla="*/ 113 h 291"/>
                <a:gd name="T54" fmla="*/ 410 w 727"/>
                <a:gd name="T55" fmla="*/ 34 h 291"/>
                <a:gd name="T56" fmla="*/ 283 w 727"/>
                <a:gd name="T57" fmla="*/ 60 h 291"/>
                <a:gd name="T58" fmla="*/ 263 w 727"/>
                <a:gd name="T59" fmla="*/ 121 h 291"/>
                <a:gd name="T60" fmla="*/ 241 w 727"/>
                <a:gd name="T61" fmla="*/ 227 h 291"/>
                <a:gd name="T62" fmla="*/ 40 w 727"/>
                <a:gd name="T63" fmla="*/ 220 h 291"/>
                <a:gd name="T64" fmla="*/ 90 w 727"/>
                <a:gd name="T65" fmla="*/ 231 h 291"/>
                <a:gd name="T66" fmla="*/ 162 w 727"/>
                <a:gd name="T67" fmla="*/ 246 h 291"/>
                <a:gd name="T68" fmla="*/ 215 w 727"/>
                <a:gd name="T69" fmla="*/ 253 h 291"/>
                <a:gd name="T70" fmla="*/ 242 w 727"/>
                <a:gd name="T71" fmla="*/ 119 h 291"/>
                <a:gd name="T72" fmla="*/ 250 w 727"/>
                <a:gd name="T73" fmla="*/ 59 h 291"/>
                <a:gd name="T74" fmla="*/ 128 w 727"/>
                <a:gd name="T75" fmla="*/ 33 h 291"/>
                <a:gd name="T76" fmla="*/ 104 w 727"/>
                <a:gd name="T77" fmla="*/ 73 h 291"/>
                <a:gd name="T78" fmla="*/ 48 w 727"/>
                <a:gd name="T79" fmla="*/ 20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7" h="291">
                  <a:moveTo>
                    <a:pt x="0" y="241"/>
                  </a:moveTo>
                  <a:cubicBezTo>
                    <a:pt x="3" y="235"/>
                    <a:pt x="6" y="229"/>
                    <a:pt x="8" y="223"/>
                  </a:cubicBezTo>
                  <a:cubicBezTo>
                    <a:pt x="17" y="202"/>
                    <a:pt x="27" y="181"/>
                    <a:pt x="36" y="159"/>
                  </a:cubicBezTo>
                  <a:cubicBezTo>
                    <a:pt x="44" y="141"/>
                    <a:pt x="52" y="123"/>
                    <a:pt x="60" y="104"/>
                  </a:cubicBezTo>
                  <a:cubicBezTo>
                    <a:pt x="67" y="89"/>
                    <a:pt x="74" y="73"/>
                    <a:pt x="80" y="57"/>
                  </a:cubicBezTo>
                  <a:cubicBezTo>
                    <a:pt x="81" y="56"/>
                    <a:pt x="99" y="14"/>
                    <a:pt x="102" y="7"/>
                  </a:cubicBezTo>
                  <a:cubicBezTo>
                    <a:pt x="103" y="4"/>
                    <a:pt x="104" y="2"/>
                    <a:pt x="106" y="0"/>
                  </a:cubicBezTo>
                  <a:cubicBezTo>
                    <a:pt x="117" y="2"/>
                    <a:pt x="128" y="4"/>
                    <a:pt x="139" y="7"/>
                  </a:cubicBezTo>
                  <a:cubicBezTo>
                    <a:pt x="163" y="12"/>
                    <a:pt x="187" y="17"/>
                    <a:pt x="211" y="22"/>
                  </a:cubicBezTo>
                  <a:cubicBezTo>
                    <a:pt x="229" y="26"/>
                    <a:pt x="246" y="30"/>
                    <a:pt x="264" y="34"/>
                  </a:cubicBezTo>
                  <a:cubicBezTo>
                    <a:pt x="267" y="34"/>
                    <a:pt x="270" y="34"/>
                    <a:pt x="273" y="33"/>
                  </a:cubicBezTo>
                  <a:cubicBezTo>
                    <a:pt x="286" y="31"/>
                    <a:pt x="298" y="28"/>
                    <a:pt x="311" y="25"/>
                  </a:cubicBezTo>
                  <a:cubicBezTo>
                    <a:pt x="323" y="23"/>
                    <a:pt x="390" y="9"/>
                    <a:pt x="411" y="5"/>
                  </a:cubicBezTo>
                  <a:cubicBezTo>
                    <a:pt x="419" y="3"/>
                    <a:pt x="428" y="2"/>
                    <a:pt x="436" y="2"/>
                  </a:cubicBezTo>
                  <a:cubicBezTo>
                    <a:pt x="450" y="4"/>
                    <a:pt x="487" y="11"/>
                    <a:pt x="487" y="11"/>
                  </a:cubicBezTo>
                  <a:cubicBezTo>
                    <a:pt x="487" y="11"/>
                    <a:pt x="501" y="34"/>
                    <a:pt x="506" y="43"/>
                  </a:cubicBezTo>
                  <a:cubicBezTo>
                    <a:pt x="485" y="39"/>
                    <a:pt x="466" y="36"/>
                    <a:pt x="445" y="32"/>
                  </a:cubicBezTo>
                  <a:cubicBezTo>
                    <a:pt x="446" y="37"/>
                    <a:pt x="447" y="41"/>
                    <a:pt x="448" y="45"/>
                  </a:cubicBezTo>
                  <a:cubicBezTo>
                    <a:pt x="452" y="64"/>
                    <a:pt x="457" y="83"/>
                    <a:pt x="461" y="103"/>
                  </a:cubicBezTo>
                  <a:cubicBezTo>
                    <a:pt x="466" y="122"/>
                    <a:pt x="470" y="141"/>
                    <a:pt x="474" y="160"/>
                  </a:cubicBezTo>
                  <a:cubicBezTo>
                    <a:pt x="479" y="178"/>
                    <a:pt x="483" y="196"/>
                    <a:pt x="487" y="214"/>
                  </a:cubicBezTo>
                  <a:cubicBezTo>
                    <a:pt x="488" y="218"/>
                    <a:pt x="490" y="219"/>
                    <a:pt x="492" y="219"/>
                  </a:cubicBezTo>
                  <a:cubicBezTo>
                    <a:pt x="498" y="219"/>
                    <a:pt x="547" y="229"/>
                    <a:pt x="567" y="232"/>
                  </a:cubicBezTo>
                  <a:cubicBezTo>
                    <a:pt x="591" y="237"/>
                    <a:pt x="615" y="242"/>
                    <a:pt x="638" y="246"/>
                  </a:cubicBezTo>
                  <a:cubicBezTo>
                    <a:pt x="652" y="249"/>
                    <a:pt x="666" y="251"/>
                    <a:pt x="680" y="254"/>
                  </a:cubicBezTo>
                  <a:cubicBezTo>
                    <a:pt x="680" y="254"/>
                    <a:pt x="681" y="253"/>
                    <a:pt x="682" y="253"/>
                  </a:cubicBezTo>
                  <a:cubicBezTo>
                    <a:pt x="679" y="246"/>
                    <a:pt x="676" y="238"/>
                    <a:pt x="674" y="231"/>
                  </a:cubicBezTo>
                  <a:cubicBezTo>
                    <a:pt x="665" y="210"/>
                    <a:pt x="657" y="190"/>
                    <a:pt x="649" y="169"/>
                  </a:cubicBezTo>
                  <a:cubicBezTo>
                    <a:pt x="641" y="148"/>
                    <a:pt x="632" y="127"/>
                    <a:pt x="624" y="107"/>
                  </a:cubicBezTo>
                  <a:cubicBezTo>
                    <a:pt x="621" y="99"/>
                    <a:pt x="618" y="92"/>
                    <a:pt x="615" y="84"/>
                  </a:cubicBezTo>
                  <a:cubicBezTo>
                    <a:pt x="615" y="83"/>
                    <a:pt x="615" y="82"/>
                    <a:pt x="615" y="81"/>
                  </a:cubicBezTo>
                  <a:cubicBezTo>
                    <a:pt x="621" y="72"/>
                    <a:pt x="627" y="64"/>
                    <a:pt x="633" y="54"/>
                  </a:cubicBezTo>
                  <a:cubicBezTo>
                    <a:pt x="665" y="133"/>
                    <a:pt x="696" y="212"/>
                    <a:pt x="727" y="291"/>
                  </a:cubicBezTo>
                  <a:cubicBezTo>
                    <a:pt x="722" y="290"/>
                    <a:pt x="670" y="280"/>
                    <a:pt x="646" y="276"/>
                  </a:cubicBezTo>
                  <a:cubicBezTo>
                    <a:pt x="623" y="271"/>
                    <a:pt x="601" y="268"/>
                    <a:pt x="578" y="263"/>
                  </a:cubicBezTo>
                  <a:cubicBezTo>
                    <a:pt x="554" y="259"/>
                    <a:pt x="530" y="254"/>
                    <a:pt x="507" y="250"/>
                  </a:cubicBezTo>
                  <a:cubicBezTo>
                    <a:pt x="498" y="248"/>
                    <a:pt x="490" y="246"/>
                    <a:pt x="481" y="245"/>
                  </a:cubicBezTo>
                  <a:cubicBezTo>
                    <a:pt x="475" y="245"/>
                    <a:pt x="469" y="247"/>
                    <a:pt x="462" y="248"/>
                  </a:cubicBezTo>
                  <a:cubicBezTo>
                    <a:pt x="451" y="249"/>
                    <a:pt x="440" y="251"/>
                    <a:pt x="429" y="253"/>
                  </a:cubicBezTo>
                  <a:cubicBezTo>
                    <a:pt x="409" y="257"/>
                    <a:pt x="388" y="260"/>
                    <a:pt x="368" y="263"/>
                  </a:cubicBezTo>
                  <a:cubicBezTo>
                    <a:pt x="346" y="267"/>
                    <a:pt x="325" y="270"/>
                    <a:pt x="303" y="273"/>
                  </a:cubicBezTo>
                  <a:cubicBezTo>
                    <a:pt x="283" y="277"/>
                    <a:pt x="263" y="280"/>
                    <a:pt x="243" y="283"/>
                  </a:cubicBezTo>
                  <a:cubicBezTo>
                    <a:pt x="236" y="284"/>
                    <a:pt x="230" y="286"/>
                    <a:pt x="224" y="286"/>
                  </a:cubicBezTo>
                  <a:cubicBezTo>
                    <a:pt x="217" y="286"/>
                    <a:pt x="210" y="284"/>
                    <a:pt x="203" y="283"/>
                  </a:cubicBezTo>
                  <a:cubicBezTo>
                    <a:pt x="190" y="280"/>
                    <a:pt x="178" y="278"/>
                    <a:pt x="165" y="275"/>
                  </a:cubicBezTo>
                  <a:moveTo>
                    <a:pt x="235" y="256"/>
                  </a:moveTo>
                  <a:cubicBezTo>
                    <a:pt x="239" y="255"/>
                    <a:pt x="242" y="255"/>
                    <a:pt x="245" y="255"/>
                  </a:cubicBezTo>
                  <a:cubicBezTo>
                    <a:pt x="267" y="251"/>
                    <a:pt x="288" y="247"/>
                    <a:pt x="309" y="244"/>
                  </a:cubicBezTo>
                  <a:cubicBezTo>
                    <a:pt x="330" y="241"/>
                    <a:pt x="350" y="238"/>
                    <a:pt x="371" y="234"/>
                  </a:cubicBezTo>
                  <a:cubicBezTo>
                    <a:pt x="388" y="232"/>
                    <a:pt x="405" y="229"/>
                    <a:pt x="422" y="226"/>
                  </a:cubicBezTo>
                  <a:cubicBezTo>
                    <a:pt x="436" y="224"/>
                    <a:pt x="449" y="222"/>
                    <a:pt x="463" y="220"/>
                  </a:cubicBezTo>
                  <a:cubicBezTo>
                    <a:pt x="465" y="219"/>
                    <a:pt x="467" y="219"/>
                    <a:pt x="466" y="215"/>
                  </a:cubicBezTo>
                  <a:cubicBezTo>
                    <a:pt x="463" y="200"/>
                    <a:pt x="459" y="185"/>
                    <a:pt x="455" y="169"/>
                  </a:cubicBezTo>
                  <a:cubicBezTo>
                    <a:pt x="451" y="151"/>
                    <a:pt x="446" y="132"/>
                    <a:pt x="442" y="113"/>
                  </a:cubicBezTo>
                  <a:cubicBezTo>
                    <a:pt x="437" y="90"/>
                    <a:pt x="432" y="67"/>
                    <a:pt x="426" y="44"/>
                  </a:cubicBezTo>
                  <a:cubicBezTo>
                    <a:pt x="423" y="31"/>
                    <a:pt x="423" y="31"/>
                    <a:pt x="410" y="34"/>
                  </a:cubicBezTo>
                  <a:cubicBezTo>
                    <a:pt x="388" y="38"/>
                    <a:pt x="367" y="43"/>
                    <a:pt x="345" y="47"/>
                  </a:cubicBezTo>
                  <a:cubicBezTo>
                    <a:pt x="324" y="52"/>
                    <a:pt x="304" y="55"/>
                    <a:pt x="283" y="60"/>
                  </a:cubicBezTo>
                  <a:cubicBezTo>
                    <a:pt x="275" y="61"/>
                    <a:pt x="275" y="61"/>
                    <a:pt x="273" y="70"/>
                  </a:cubicBezTo>
                  <a:cubicBezTo>
                    <a:pt x="269" y="87"/>
                    <a:pt x="266" y="104"/>
                    <a:pt x="263" y="121"/>
                  </a:cubicBezTo>
                  <a:cubicBezTo>
                    <a:pt x="258" y="143"/>
                    <a:pt x="254" y="164"/>
                    <a:pt x="249" y="186"/>
                  </a:cubicBezTo>
                  <a:cubicBezTo>
                    <a:pt x="247" y="199"/>
                    <a:pt x="244" y="213"/>
                    <a:pt x="241" y="227"/>
                  </a:cubicBezTo>
                  <a:cubicBezTo>
                    <a:pt x="239" y="236"/>
                    <a:pt x="237" y="245"/>
                    <a:pt x="235" y="256"/>
                  </a:cubicBezTo>
                  <a:close/>
                  <a:moveTo>
                    <a:pt x="40" y="220"/>
                  </a:moveTo>
                  <a:cubicBezTo>
                    <a:pt x="41" y="220"/>
                    <a:pt x="42" y="221"/>
                    <a:pt x="43" y="221"/>
                  </a:cubicBezTo>
                  <a:cubicBezTo>
                    <a:pt x="58" y="224"/>
                    <a:pt x="74" y="228"/>
                    <a:pt x="90" y="231"/>
                  </a:cubicBezTo>
                  <a:cubicBezTo>
                    <a:pt x="102" y="234"/>
                    <a:pt x="114" y="236"/>
                    <a:pt x="126" y="238"/>
                  </a:cubicBezTo>
                  <a:cubicBezTo>
                    <a:pt x="138" y="241"/>
                    <a:pt x="150" y="244"/>
                    <a:pt x="162" y="246"/>
                  </a:cubicBezTo>
                  <a:cubicBezTo>
                    <a:pt x="178" y="249"/>
                    <a:pt x="194" y="252"/>
                    <a:pt x="210" y="256"/>
                  </a:cubicBezTo>
                  <a:cubicBezTo>
                    <a:pt x="213" y="256"/>
                    <a:pt x="214" y="256"/>
                    <a:pt x="215" y="253"/>
                  </a:cubicBezTo>
                  <a:cubicBezTo>
                    <a:pt x="217" y="240"/>
                    <a:pt x="228" y="186"/>
                    <a:pt x="229" y="181"/>
                  </a:cubicBezTo>
                  <a:cubicBezTo>
                    <a:pt x="233" y="160"/>
                    <a:pt x="238" y="140"/>
                    <a:pt x="242" y="119"/>
                  </a:cubicBezTo>
                  <a:cubicBezTo>
                    <a:pt x="246" y="101"/>
                    <a:pt x="249" y="82"/>
                    <a:pt x="253" y="64"/>
                  </a:cubicBezTo>
                  <a:cubicBezTo>
                    <a:pt x="254" y="61"/>
                    <a:pt x="252" y="60"/>
                    <a:pt x="250" y="59"/>
                  </a:cubicBezTo>
                  <a:cubicBezTo>
                    <a:pt x="231" y="55"/>
                    <a:pt x="212" y="51"/>
                    <a:pt x="193" y="47"/>
                  </a:cubicBezTo>
                  <a:cubicBezTo>
                    <a:pt x="171" y="43"/>
                    <a:pt x="149" y="38"/>
                    <a:pt x="128" y="33"/>
                  </a:cubicBezTo>
                  <a:cubicBezTo>
                    <a:pt x="122" y="31"/>
                    <a:pt x="121" y="34"/>
                    <a:pt x="119" y="37"/>
                  </a:cubicBezTo>
                  <a:cubicBezTo>
                    <a:pt x="114" y="49"/>
                    <a:pt x="109" y="61"/>
                    <a:pt x="104" y="73"/>
                  </a:cubicBezTo>
                  <a:cubicBezTo>
                    <a:pt x="95" y="95"/>
                    <a:pt x="85" y="116"/>
                    <a:pt x="76" y="137"/>
                  </a:cubicBezTo>
                  <a:cubicBezTo>
                    <a:pt x="67" y="158"/>
                    <a:pt x="58" y="179"/>
                    <a:pt x="48" y="201"/>
                  </a:cubicBezTo>
                  <a:cubicBezTo>
                    <a:pt x="46" y="207"/>
                    <a:pt x="43" y="213"/>
                    <a:pt x="40" y="22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7" descr="&quot;&quot;" title="&quot;&quot;">
              <a:extLst>
                <a:ext uri="{FF2B5EF4-FFF2-40B4-BE49-F238E27FC236}">
                  <a16:creationId xmlns:a16="http://schemas.microsoft.com/office/drawing/2014/main" id="{02E84567-9211-470D-A931-DDBCCD9780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1913" y="2636838"/>
              <a:ext cx="704850" cy="1006475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7979F210-DE34-4C4F-AD58-9D5A78383CA2}"/>
              </a:ext>
            </a:extLst>
          </p:cNvPr>
          <p:cNvSpPr txBox="1"/>
          <p:nvPr/>
        </p:nvSpPr>
        <p:spPr>
          <a:xfrm>
            <a:off x="1677221" y="215672"/>
            <a:ext cx="883755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5000" b="1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Your turn: blind date with a </a:t>
            </a:r>
            <a:r>
              <a:rPr lang="en-GB" sz="5000" b="1" dirty="0">
                <a:solidFill>
                  <a:srgbClr val="CB1B4A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Zine</a:t>
            </a:r>
            <a:endParaRPr kumimoji="0" lang="en-GB" sz="5000" b="1" i="0" u="none" strike="noStrike" kern="1200" cap="none" spc="0" normalizeH="0" baseline="0" noProof="0" dirty="0">
              <a:ln>
                <a:noFill/>
              </a:ln>
              <a:solidFill>
                <a:srgbClr val="CB1B4A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A95CC5-40E7-4D09-8D08-E731EF871FAF}"/>
              </a:ext>
            </a:extLst>
          </p:cNvPr>
          <p:cNvSpPr txBox="1"/>
          <p:nvPr/>
        </p:nvSpPr>
        <p:spPr>
          <a:xfrm>
            <a:off x="8156820" y="2112788"/>
            <a:ext cx="34455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 dirty="0">
                <a:latin typeface="Open Sans" panose="020B0606030504020204" pitchFamily="34" charset="0"/>
              </a:rPr>
              <a:t>Use your mini-zine and answer questions on (pages 3-5):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anose="020B0606030504020204" pitchFamily="34" charset="0"/>
                <a:ea typeface="Noto Sans" panose="020B0502040504020204" pitchFamily="34"/>
                <a:cs typeface="Noto Sans" panose="020B0502040504020204" pitchFamily="34"/>
              </a:rPr>
              <a:t>Medium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Open Sans" panose="020B0606030504020204" pitchFamily="34" charset="0"/>
                <a:ea typeface="Noto Sans" panose="020B0502040504020204" pitchFamily="34"/>
                <a:cs typeface="Noto Sans" panose="020B0502040504020204" pitchFamily="34"/>
              </a:rPr>
              <a:t>Purpose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anose="020B0606030504020204" pitchFamily="34" charset="0"/>
                <a:ea typeface="Noto Sans" panose="020B0502040504020204" pitchFamily="34"/>
                <a:cs typeface="Noto Sans" panose="020B0502040504020204" pitchFamily="34"/>
              </a:rPr>
              <a:t>Au</a:t>
            </a:r>
            <a:r>
              <a:rPr lang="en-US" sz="2400" dirty="0" err="1">
                <a:latin typeface="Open Sans" panose="020B0606030504020204" pitchFamily="34" charset="0"/>
                <a:ea typeface="Noto Sans" panose="020B0502040504020204" pitchFamily="34"/>
                <a:cs typeface="Noto Sans" panose="020B0502040504020204" pitchFamily="34"/>
              </a:rPr>
              <a:t>thorship</a:t>
            </a:r>
            <a:endParaRPr kumimoji="0" lang="en-GB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53E979F-7E33-4E40-9CFA-4C9F90D09DC0}"/>
              </a:ext>
            </a:extLst>
          </p:cNvPr>
          <p:cNvSpPr txBox="1"/>
          <p:nvPr/>
        </p:nvSpPr>
        <p:spPr>
          <a:xfrm>
            <a:off x="8156821" y="4547454"/>
            <a:ext cx="27770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anose="020B0606030504020204" pitchFamily="34" charset="0"/>
                <a:ea typeface="Noto Sans" panose="020B0502040504020204" pitchFamily="34"/>
                <a:cs typeface="Noto Sans" panose="020B0502040504020204" pitchFamily="34"/>
              </a:rPr>
              <a:t>Pair and share when you’re finished</a:t>
            </a:r>
            <a:endParaRPr kumimoji="0" lang="en-GB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8CFE48E-D1EA-4876-89F0-C73B81649DC2}"/>
              </a:ext>
            </a:extLst>
          </p:cNvPr>
          <p:cNvGrpSpPr/>
          <p:nvPr/>
        </p:nvGrpSpPr>
        <p:grpSpPr>
          <a:xfrm>
            <a:off x="7478257" y="4606205"/>
            <a:ext cx="452893" cy="699312"/>
            <a:chOff x="7478257" y="4606205"/>
            <a:chExt cx="452893" cy="699312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D77BB37-100C-4426-8E83-30D68F04FF72}"/>
                </a:ext>
              </a:extLst>
            </p:cNvPr>
            <p:cNvSpPr/>
            <p:nvPr/>
          </p:nvSpPr>
          <p:spPr>
            <a:xfrm>
              <a:off x="7478257" y="5198536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Freeform 17">
              <a:extLst>
                <a:ext uri="{FF2B5EF4-FFF2-40B4-BE49-F238E27FC236}">
                  <a16:creationId xmlns:a16="http://schemas.microsoft.com/office/drawing/2014/main" id="{6002BC93-7CB2-4522-95D5-0CDC6A4635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257" y="4606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9F6AD69-6CAA-4117-9481-B14C2FBABAAC}"/>
              </a:ext>
            </a:extLst>
          </p:cNvPr>
          <p:cNvGrpSpPr/>
          <p:nvPr/>
        </p:nvGrpSpPr>
        <p:grpSpPr>
          <a:xfrm>
            <a:off x="7478257" y="2193205"/>
            <a:ext cx="452893" cy="700189"/>
            <a:chOff x="7478257" y="2193205"/>
            <a:chExt cx="452893" cy="700189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E703CE8-F8AC-4DEB-B12A-CE02F5376CA6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1B09AF1B-ACC8-4293-9936-EF40CA876D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257" y="2193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2CFDD0E8-25F5-49B5-8C4B-1F7BB005D19B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GB" dirty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84685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rgbClr val="282F39"/>
      </a:dk1>
      <a:lt1>
        <a:srgbClr val="FFFFFF"/>
      </a:lt1>
      <a:dk2>
        <a:srgbClr val="000000"/>
      </a:dk2>
      <a:lt2>
        <a:srgbClr val="EEEEEE"/>
      </a:lt2>
      <a:accent1>
        <a:srgbClr val="C2C923"/>
      </a:accent1>
      <a:accent2>
        <a:srgbClr val="42AFB6"/>
      </a:accent2>
      <a:accent3>
        <a:srgbClr val="074D67"/>
      </a:accent3>
      <a:accent4>
        <a:srgbClr val="CB1B4A"/>
      </a:accent4>
      <a:accent5>
        <a:srgbClr val="FCB414"/>
      </a:accent5>
      <a:accent6>
        <a:srgbClr val="007A7D"/>
      </a:accent6>
      <a:hlink>
        <a:srgbClr val="1EB7E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14147</TotalTime>
  <Words>1703</Words>
  <Application>Microsoft Macintosh PowerPoint</Application>
  <PresentationFormat>Widescreen</PresentationFormat>
  <Paragraphs>156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Noto Nastaliq Urdu</vt:lpstr>
      <vt:lpstr>Noto Sans</vt:lpstr>
      <vt:lpstr>Noto Sans Disp SemCond SemBd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Yous to Strangers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Igor</dc:creator>
  <cp:lastModifiedBy>Aisha Gaten</cp:lastModifiedBy>
  <cp:revision>1079</cp:revision>
  <dcterms:created xsi:type="dcterms:W3CDTF">2017-12-05T16:25:52Z</dcterms:created>
  <dcterms:modified xsi:type="dcterms:W3CDTF">2019-11-06T01:36:13Z</dcterms:modified>
</cp:coreProperties>
</file>