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BF3B02B-BE0D-4321-9D5A-7A60A8E63A94}" type="datetimeFigureOut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9/28/2021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1F71D56-9907-46BA-A7B8-66C9592D95E2}" type="slidenum">
              <a:rPr lang="en-US" smtClean="0">
                <a:solidFill>
                  <a:srgbClr val="269926">
                    <a:shade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9926">
                  <a:shade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7696200" cy="3276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tx1"/>
                </a:solidFill>
              </a:rPr>
              <a:t>Activity 7: </a:t>
            </a:r>
            <a:r>
              <a:rPr lang="en-US" sz="1800" dirty="0" smtClean="0">
                <a:solidFill>
                  <a:schemeClr val="tx1"/>
                </a:solidFill>
              </a:rPr>
              <a:t>Critically Reading </a:t>
            </a:r>
            <a:r>
              <a:rPr lang="en-US" sz="1800" dirty="0" smtClean="0">
                <a:solidFill>
                  <a:schemeClr val="tx1"/>
                </a:solidFill>
              </a:rPr>
              <a:t>Help Sheets</a:t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/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Student Learning Objective: The student will apply practical critical reading skills to Help Sheets in order to identify methods for searching, identifying, evaluating, and assessing pertinent information sources.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609600" y="3581400"/>
            <a:ext cx="7808976" cy="2743200"/>
          </a:xfrm>
        </p:spPr>
        <p:txBody>
          <a:bodyPr>
            <a:normAutofit fontScale="25000" lnSpcReduction="20000"/>
          </a:bodyPr>
          <a:lstStyle/>
          <a:p>
            <a:pPr lvl="0" algn="l">
              <a:defRPr/>
            </a:pPr>
            <a:endParaRPr lang="en-US" sz="4300" dirty="0" smtClean="0"/>
          </a:p>
          <a:p>
            <a:pPr lvl="0" algn="l">
              <a:defRPr/>
            </a:pPr>
            <a:r>
              <a:rPr lang="en-US" sz="5600" dirty="0" smtClean="0">
                <a:solidFill>
                  <a:schemeClr val="tx1"/>
                </a:solidFill>
              </a:rPr>
              <a:t>ACRL Framework 6. Searching as strategic exploration</a:t>
            </a:r>
          </a:p>
          <a:p>
            <a:pPr lvl="0" algn="l">
              <a:defRPr/>
            </a:pPr>
            <a:endParaRPr lang="en-US" sz="2800" b="1" dirty="0" smtClean="0">
              <a:solidFill>
                <a:schemeClr val="tx1"/>
              </a:solidFill>
            </a:endParaRPr>
          </a:p>
          <a:p>
            <a:pPr lvl="0" algn="l">
              <a:defRPr/>
            </a:pPr>
            <a:r>
              <a:rPr lang="en-US" sz="4800" b="1" dirty="0" smtClean="0">
                <a:solidFill>
                  <a:schemeClr val="tx1"/>
                </a:solidFill>
              </a:rPr>
              <a:t>	6.4 </a:t>
            </a:r>
            <a:r>
              <a:rPr lang="en-US" sz="4800" dirty="0" smtClean="0">
                <a:solidFill>
                  <a:schemeClr val="tx1"/>
                </a:solidFill>
              </a:rPr>
              <a:t>Match information needs and search strategies to search tools. 	</a:t>
            </a:r>
          </a:p>
          <a:p>
            <a:pPr lvl="0" algn="l">
              <a:defRPr/>
            </a:pPr>
            <a:r>
              <a:rPr lang="en-US" sz="4800" b="1" dirty="0" smtClean="0">
                <a:solidFill>
                  <a:schemeClr val="tx1"/>
                </a:solidFill>
              </a:rPr>
              <a:t>	</a:t>
            </a:r>
          </a:p>
          <a:p>
            <a:pPr lvl="0" algn="l">
              <a:defRPr/>
            </a:pPr>
            <a:r>
              <a:rPr lang="en-US" sz="4800" b="1" dirty="0" smtClean="0">
                <a:solidFill>
                  <a:schemeClr val="tx1"/>
                </a:solidFill>
              </a:rPr>
              <a:t>	6.6 </a:t>
            </a:r>
            <a:r>
              <a:rPr lang="en-US" sz="4800" dirty="0" smtClean="0">
                <a:solidFill>
                  <a:schemeClr val="tx1"/>
                </a:solidFill>
              </a:rPr>
              <a:t>Understand how information systems are organized to access relevant 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information.</a:t>
            </a:r>
          </a:p>
          <a:p>
            <a:pPr lvl="0" algn="l">
              <a:defRPr/>
            </a:pPr>
            <a:r>
              <a:rPr lang="en-US" sz="4800" dirty="0" smtClean="0">
                <a:solidFill>
                  <a:schemeClr val="tx1"/>
                </a:solidFill>
              </a:rPr>
              <a:t>	</a:t>
            </a:r>
          </a:p>
          <a:p>
            <a:pPr lvl="0" algn="l"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lvl="0" algn="l">
              <a:defRPr/>
            </a:pPr>
            <a:r>
              <a:rPr lang="en-US" sz="5600" b="1" dirty="0" smtClean="0">
                <a:solidFill>
                  <a:schemeClr val="tx1"/>
                </a:solidFill>
              </a:rPr>
              <a:t>APA Guidelines </a:t>
            </a:r>
          </a:p>
          <a:p>
            <a:pPr lvl="0" algn="l">
              <a:defRPr/>
            </a:pPr>
            <a:r>
              <a:rPr lang="en-US" sz="5600" b="1" dirty="0" smtClean="0">
                <a:solidFill>
                  <a:schemeClr val="tx1"/>
                </a:solidFill>
              </a:rPr>
              <a:t>	</a:t>
            </a:r>
            <a:r>
              <a:rPr lang="en-US" sz="4800" b="1" dirty="0" smtClean="0">
                <a:solidFill>
                  <a:schemeClr val="tx1"/>
                </a:solidFill>
              </a:rPr>
              <a:t>2.2c: </a:t>
            </a:r>
            <a:r>
              <a:rPr lang="en-US" sz="4800" dirty="0" smtClean="0">
                <a:solidFill>
                  <a:schemeClr val="tx1"/>
                </a:solidFill>
              </a:rPr>
              <a:t>Identify and navigate psychology databases and other legitimate sources of 	psychology information.</a:t>
            </a:r>
          </a:p>
          <a:p>
            <a:pPr lvl="0" algn="l">
              <a:defRPr/>
            </a:pPr>
            <a:endParaRPr lang="en-US" sz="4300" dirty="0" smtClean="0">
              <a:solidFill>
                <a:schemeClr val="tx1"/>
              </a:solidFill>
            </a:endParaRPr>
          </a:p>
          <a:p>
            <a:pPr lvl="0"/>
            <a:endParaRPr lang="en-US" sz="4300" b="1" dirty="0" smtClean="0">
              <a:solidFill>
                <a:schemeClr val="tx1"/>
              </a:solidFill>
            </a:endParaRPr>
          </a:p>
          <a:p>
            <a:pPr lvl="0" algn="l"/>
            <a:r>
              <a:rPr lang="en-US" sz="5600" b="1" dirty="0" smtClean="0">
                <a:solidFill>
                  <a:schemeClr val="tx1"/>
                </a:solidFill>
              </a:rPr>
              <a:t>Critical reading pedagogy: </a:t>
            </a:r>
            <a:r>
              <a:rPr lang="en-US" sz="4300" dirty="0" smtClean="0">
                <a:solidFill>
                  <a:schemeClr val="tx1"/>
                </a:solidFill>
              </a:rPr>
              <a:t>paradigmatic, unfamiliar vocabulary, library science jargon, codes, fields, tags, abbreviations.</a:t>
            </a:r>
            <a:endParaRPr lang="en-US" sz="4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8382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181D0C"/>
                </a:solidFill>
              </a:rPr>
              <a:t>Using the 7 fields needed from Activity 2, identify one to explore in the help sheets. Methodology is a good field to teach because students often need a certain type of study as specified by their professor.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752600"/>
            <a:ext cx="7924800" cy="404318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8382000" cy="436714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4572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533400"/>
            <a:ext cx="6702985" cy="5638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3810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010400" y="15240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Learning Activity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990600"/>
            <a:ext cx="7848600" cy="34163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Activity 1: Students search for a topic (each student selects one topic) and limits to various methodologies.</a:t>
            </a:r>
          </a:p>
          <a:p>
            <a:r>
              <a:rPr lang="en-US" dirty="0">
                <a:solidFill>
                  <a:srgbClr val="181D0C"/>
                </a:solidFill>
              </a:rPr>
              <a:t>Remind students that methodologies are listed in the help sheets.</a:t>
            </a:r>
          </a:p>
          <a:p>
            <a:r>
              <a:rPr lang="en-US" dirty="0">
                <a:solidFill>
                  <a:srgbClr val="181D0C"/>
                </a:solidFill>
              </a:rPr>
              <a:t>Use the help sheets to define the method. 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Questions: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How many results did you get with each different methodology?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Pick a result and define/describe the method used in the study.</a:t>
            </a:r>
          </a:p>
          <a:p>
            <a:endParaRPr lang="en-US" dirty="0">
              <a:solidFill>
                <a:srgbClr val="DDE7C5"/>
              </a:solidFill>
            </a:endParaRPr>
          </a:p>
          <a:p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281940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181D0C"/>
              </a:solidFill>
            </a:endParaRPr>
          </a:p>
          <a:p>
            <a:endParaRPr lang="en-US" dirty="0">
              <a:solidFill>
                <a:srgbClr val="181D0C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752600" y="4571999"/>
          <a:ext cx="548640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2057400"/>
              </a:tblGrid>
              <a:tr h="243841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Topic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Method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719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Reproductive technology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Empirical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719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Risk</a:t>
                      </a:r>
                      <a:r>
                        <a:rPr lang="en-US" sz="1200" baseline="0" dirty="0" smtClean="0"/>
                        <a:t> taking and college students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Quantitative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719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Body modification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Qualitative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Rock music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Longitudinal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Twin studies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38200"/>
            <a:ext cx="3812016" cy="2362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381000" y="3048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429000"/>
            <a:ext cx="5518235" cy="29006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5" name="Oval 4"/>
          <p:cNvSpPr/>
          <p:nvPr/>
        </p:nvSpPr>
        <p:spPr>
          <a:xfrm>
            <a:off x="5029200" y="3124200"/>
            <a:ext cx="19050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Search Option  1 PZ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90600"/>
            <a:ext cx="5422737" cy="48291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Oval 2"/>
          <p:cNvSpPr/>
          <p:nvPr/>
        </p:nvSpPr>
        <p:spPr>
          <a:xfrm>
            <a:off x="5791200" y="457200"/>
            <a:ext cx="22098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Search Option 2 Select the PZ field.</a:t>
            </a:r>
            <a:endParaRPr lang="en-US" dirty="0">
              <a:solidFill>
                <a:srgbClr val="181D0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250825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Tools for Instruction</a:t>
            </a:r>
            <a:endParaRPr lang="en-US" dirty="0">
              <a:solidFill>
                <a:srgbClr val="18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457200"/>
            <a:ext cx="8077200" cy="39395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81D0C"/>
                </a:solidFill>
              </a:rPr>
              <a:t>Activity 2: </a:t>
            </a:r>
          </a:p>
          <a:p>
            <a:r>
              <a:rPr lang="en-US" sz="1600" dirty="0">
                <a:solidFill>
                  <a:srgbClr val="181D0C"/>
                </a:solidFill>
              </a:rPr>
              <a:t>Search for a topic by limiting to the title field and a specific document type.</a:t>
            </a:r>
          </a:p>
          <a:p>
            <a:r>
              <a:rPr lang="en-US" sz="1200" dirty="0">
                <a:solidFill>
                  <a:srgbClr val="181D0C"/>
                </a:solidFill>
              </a:rPr>
              <a:t>Remind students that types and definitions are listed in the help sheets.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Questions: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How many results did you get with each different type?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r>
              <a:rPr lang="en-US" dirty="0">
                <a:solidFill>
                  <a:srgbClr val="181D0C"/>
                </a:solidFill>
              </a:rPr>
              <a:t>Pick a result and define/describe the type of document found and the source type. </a:t>
            </a:r>
          </a:p>
          <a:p>
            <a:endParaRPr lang="en-US" dirty="0">
              <a:solidFill>
                <a:srgbClr val="181D0C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n-US" sz="1200" dirty="0">
                <a:solidFill>
                  <a:srgbClr val="181D0C"/>
                </a:solidFill>
              </a:rPr>
              <a:t>This is a ____________ in a ___________.</a:t>
            </a:r>
          </a:p>
          <a:p>
            <a:endParaRPr lang="en-US" sz="1200" dirty="0">
              <a:solidFill>
                <a:srgbClr val="181D0C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n-US" sz="1200" dirty="0">
                <a:solidFill>
                  <a:srgbClr val="181D0C"/>
                </a:solidFill>
              </a:rPr>
              <a:t>This is an </a:t>
            </a:r>
            <a:r>
              <a:rPr lang="en-US" sz="1200" u="sng" dirty="0">
                <a:solidFill>
                  <a:srgbClr val="181D0C"/>
                </a:solidFill>
              </a:rPr>
              <a:t>obituary </a:t>
            </a:r>
            <a:r>
              <a:rPr lang="en-US" sz="1200" dirty="0">
                <a:solidFill>
                  <a:srgbClr val="181D0C"/>
                </a:solidFill>
              </a:rPr>
              <a:t>in a </a:t>
            </a:r>
            <a:r>
              <a:rPr lang="en-US" sz="1200" u="sng" dirty="0">
                <a:solidFill>
                  <a:srgbClr val="181D0C"/>
                </a:solidFill>
              </a:rPr>
              <a:t>scholarly journal.</a:t>
            </a:r>
          </a:p>
          <a:p>
            <a:endParaRPr lang="en-US" sz="1200" dirty="0">
              <a:solidFill>
                <a:srgbClr val="181D0C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n-US" sz="1200" dirty="0">
                <a:solidFill>
                  <a:srgbClr val="181D0C"/>
                </a:solidFill>
              </a:rPr>
              <a:t>Is it a research study? Yes/No</a:t>
            </a:r>
            <a:endParaRPr lang="en-US" dirty="0">
              <a:solidFill>
                <a:srgbClr val="DDE7C5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10400" y="0"/>
            <a:ext cx="1752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81D0C"/>
                </a:solidFill>
              </a:rPr>
              <a:t>Learning Activity</a:t>
            </a:r>
            <a:endParaRPr lang="en-US" dirty="0">
              <a:solidFill>
                <a:srgbClr val="181D0C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76400" y="4495800"/>
          <a:ext cx="5486400" cy="1883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2057400"/>
              </a:tblGrid>
              <a:tr h="512064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Topic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Document Type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Sigmund</a:t>
                      </a:r>
                      <a:r>
                        <a:rPr lang="en-US" sz="1200" baseline="0" dirty="0" smtClean="0"/>
                        <a:t> Freud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obituary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pandemic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poetry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Body modification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journal article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Rock music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chapter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34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Body modification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dissertation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5">
      <a:dk1>
        <a:srgbClr val="181D0C"/>
      </a:dk1>
      <a:lt1>
        <a:srgbClr val="DDE7C5"/>
      </a:lt1>
      <a:dk2>
        <a:srgbClr val="B0C779"/>
      </a:dk2>
      <a:lt2>
        <a:srgbClr val="269926"/>
      </a:lt2>
      <a:accent1>
        <a:srgbClr val="C3D69B"/>
      </a:accent1>
      <a:accent2>
        <a:srgbClr val="33CC33"/>
      </a:accent2>
      <a:accent3>
        <a:srgbClr val="92D050"/>
      </a:accent3>
      <a:accent4>
        <a:srgbClr val="8064A2"/>
      </a:accent4>
      <a:accent5>
        <a:srgbClr val="4BACC6"/>
      </a:accent5>
      <a:accent6>
        <a:srgbClr val="98E598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265</Words>
  <Application>Microsoft Office PowerPoint</Application>
  <PresentationFormat>On-screen Show 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Aspect</vt:lpstr>
      <vt:lpstr>     Activity 7: Critically Reading Help Sheets  Student Learning Objective: The student will apply practical critical reading skills to Help Sheets in order to identify methods for searching, identifying, evaluating, and assessing pertinent information sources.  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McKesson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7: Critically Reading Help Sheets  Student Learning Objective: The student will apply practical critical reading skills to Help Sheets in order to identify methods for searching, identifying, evaluating, and assessing pertinent information sources.</dc:title>
  <dc:creator>Sala</dc:creator>
  <cp:lastModifiedBy>Sala</cp:lastModifiedBy>
  <cp:revision>1</cp:revision>
  <dcterms:created xsi:type="dcterms:W3CDTF">2021-09-28T15:50:23Z</dcterms:created>
  <dcterms:modified xsi:type="dcterms:W3CDTF">2021-09-28T15:51:58Z</dcterms:modified>
</cp:coreProperties>
</file>