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981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900" dirty="0" smtClean="0">
                <a:solidFill>
                  <a:schemeClr val="tx1"/>
                </a:solidFill>
              </a:rPr>
              <a:t>Activity 8: </a:t>
            </a:r>
            <a:br>
              <a:rPr lang="en-US" sz="49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Putting it All Together – A Popular Source Connection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 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Student Learning Objective: </a:t>
            </a:r>
            <a:r>
              <a:rPr lang="en-US" sz="1400" dirty="0" smtClean="0">
                <a:solidFill>
                  <a:schemeClr val="tx1"/>
                </a:solidFill>
              </a:rPr>
              <a:t>The student will apply practical critical reading skills to a variety of pre-sources in order to select, search, identify, and retrieve pertinent information sources.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6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85800" y="3685032"/>
            <a:ext cx="7808976" cy="2258568"/>
          </a:xfrm>
        </p:spPr>
        <p:txBody>
          <a:bodyPr>
            <a:normAutofit fontScale="25000" lnSpcReduction="20000"/>
          </a:bodyPr>
          <a:lstStyle/>
          <a:p>
            <a:pPr lvl="0" algn="l">
              <a:defRPr/>
            </a:pPr>
            <a:endParaRPr lang="en-US" sz="4300" b="1" dirty="0" smtClean="0"/>
          </a:p>
          <a:p>
            <a:pPr lvl="0" algn="l">
              <a:defRPr/>
            </a:pPr>
            <a:r>
              <a:rPr lang="en-US" sz="5600" b="1" dirty="0" smtClean="0">
                <a:solidFill>
                  <a:schemeClr val="tx1"/>
                </a:solidFill>
              </a:rPr>
              <a:t>ACRL Framework 6. </a:t>
            </a:r>
            <a:r>
              <a:rPr lang="en-US" sz="5600" dirty="0" smtClean="0">
                <a:solidFill>
                  <a:schemeClr val="tx1"/>
                </a:solidFill>
              </a:rPr>
              <a:t>Searching as strategic exploration</a:t>
            </a:r>
          </a:p>
          <a:p>
            <a:pPr lvl="0" algn="l">
              <a:defRPr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6.4 </a:t>
            </a:r>
            <a:r>
              <a:rPr lang="en-US" sz="4800" dirty="0" smtClean="0">
                <a:solidFill>
                  <a:schemeClr val="tx1"/>
                </a:solidFill>
              </a:rPr>
              <a:t>Match information needs and search strategies to search tools. 	</a:t>
            </a: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6.6 </a:t>
            </a:r>
            <a:r>
              <a:rPr lang="en-US" sz="4800" dirty="0" smtClean="0">
                <a:solidFill>
                  <a:schemeClr val="tx1"/>
                </a:solidFill>
              </a:rPr>
              <a:t>Understand how information systems are organized to access relevant 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information.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5600" b="1" dirty="0" smtClean="0">
                <a:solidFill>
                  <a:schemeClr val="tx1"/>
                </a:solidFill>
              </a:rPr>
              <a:t>APA Guidelines </a:t>
            </a:r>
          </a:p>
          <a:p>
            <a:pPr lvl="0" algn="l">
              <a:defRPr/>
            </a:pPr>
            <a:r>
              <a:rPr lang="en-US" sz="5600" b="1" dirty="0" smtClean="0">
                <a:solidFill>
                  <a:schemeClr val="tx1"/>
                </a:solidFill>
              </a:rPr>
              <a:t>	</a:t>
            </a:r>
            <a:r>
              <a:rPr lang="en-US" sz="4800" b="1" dirty="0" smtClean="0">
                <a:solidFill>
                  <a:schemeClr val="tx1"/>
                </a:solidFill>
              </a:rPr>
              <a:t>2.2c: </a:t>
            </a:r>
            <a:r>
              <a:rPr lang="en-US" sz="4800" dirty="0" smtClean="0">
                <a:solidFill>
                  <a:schemeClr val="tx1"/>
                </a:solidFill>
              </a:rPr>
              <a:t>Identify and navigate psychology databases and other legitimate sources of 	psychology information.</a:t>
            </a:r>
          </a:p>
          <a:p>
            <a:pPr lvl="0" algn="l">
              <a:defRPr/>
            </a:pPr>
            <a:endParaRPr lang="en-US" sz="4300" dirty="0" smtClean="0">
              <a:solidFill>
                <a:schemeClr val="tx1"/>
              </a:solidFill>
            </a:endParaRPr>
          </a:p>
          <a:p>
            <a:pPr lvl="0"/>
            <a:endParaRPr lang="en-US" sz="4300" b="1" dirty="0" smtClean="0">
              <a:solidFill>
                <a:schemeClr val="tx1"/>
              </a:solidFill>
            </a:endParaRPr>
          </a:p>
          <a:p>
            <a:pPr lvl="0" algn="l"/>
            <a:r>
              <a:rPr lang="en-US" sz="5600" b="1" dirty="0" smtClean="0">
                <a:solidFill>
                  <a:schemeClr val="tx1"/>
                </a:solidFill>
              </a:rPr>
              <a:t>Critical reading pedagogy: </a:t>
            </a:r>
            <a:r>
              <a:rPr lang="en-US" sz="4300" dirty="0" smtClean="0">
                <a:solidFill>
                  <a:schemeClr val="tx1"/>
                </a:solidFill>
              </a:rPr>
              <a:t>paradigmatic, unfamiliar vocabulary, codes, fields, tags, abbreviations, fluency stoppers, internal interrogation method for relevancy and pertinence.</a:t>
            </a:r>
            <a:endParaRPr lang="en-US" sz="4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57200"/>
            <a:ext cx="8077200" cy="39703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Pre- Activity:</a:t>
            </a:r>
          </a:p>
          <a:p>
            <a:r>
              <a:rPr lang="en-US" dirty="0">
                <a:solidFill>
                  <a:srgbClr val="181D0C"/>
                </a:solidFill>
              </a:rPr>
              <a:t>(This must be a part of the discipline class or a for credit Info Lit or certificate class). Students must be invested and familiar with the works.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Assign: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A reading from </a:t>
            </a:r>
            <a:r>
              <a:rPr lang="en-US" i="1" dirty="0">
                <a:solidFill>
                  <a:srgbClr val="181D0C"/>
                </a:solidFill>
              </a:rPr>
              <a:t>The Man Who Mistook His Wife For a Hat</a:t>
            </a:r>
            <a:r>
              <a:rPr lang="en-US" dirty="0">
                <a:solidFill>
                  <a:srgbClr val="181D0C"/>
                </a:solidFill>
              </a:rPr>
              <a:t> by Oliver Sacks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A movie viewing of </a:t>
            </a:r>
            <a:r>
              <a:rPr lang="en-US" i="1" dirty="0">
                <a:solidFill>
                  <a:srgbClr val="181D0C"/>
                </a:solidFill>
              </a:rPr>
              <a:t>Awakenings</a:t>
            </a:r>
            <a:endParaRPr lang="en-US" dirty="0">
              <a:solidFill>
                <a:srgbClr val="181D0C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181D0C"/>
              </a:solidFill>
            </a:endParaRPr>
          </a:p>
          <a:p>
            <a:pPr marL="342900" indent="-342900"/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10400" y="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Teaching Activity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581400"/>
            <a:ext cx="1676400" cy="20791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657600"/>
            <a:ext cx="1981200" cy="205782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57200"/>
            <a:ext cx="8077200" cy="31393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Activity: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Demonstrate (or consider this a final project/test and go straight to the Learning Activity) a book review, a research study about one of the cases, other studies about same topic by other authors, and Oliver Sacks obituary.</a:t>
            </a:r>
          </a:p>
          <a:p>
            <a:r>
              <a:rPr lang="en-US" dirty="0">
                <a:solidFill>
                  <a:srgbClr val="181D0C"/>
                </a:solidFill>
              </a:rPr>
              <a:t>(</a:t>
            </a:r>
            <a:r>
              <a:rPr lang="en-US" sz="1400" dirty="0">
                <a:solidFill>
                  <a:srgbClr val="181D0C"/>
                </a:solidFill>
              </a:rPr>
              <a:t>This will require a visit to the Database List and scope notes to determine several useful databases- it cannot be answered with PsycInfo alone). </a:t>
            </a:r>
            <a:r>
              <a:rPr lang="en-US" dirty="0">
                <a:solidFill>
                  <a:srgbClr val="181D0C"/>
                </a:solidFill>
              </a:rPr>
              <a:t>It covers tools learned in Activities 1-7.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10400" y="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Teaching Activity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429000"/>
            <a:ext cx="2057400" cy="25517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657600"/>
            <a:ext cx="1981200" cy="205782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457200"/>
            <a:ext cx="8001000" cy="4985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Search for sources for your information need.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Utilize all strategies.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Read scope notes and identify useful databases.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Identify key word terms/natural language for topic.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Identify controlled language with the thesaurus/or other index.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Read help sheets as needed.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Limit searches using field codes.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Limit by methodology (if dictated by research need).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Read brief citations for relevance.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Read selected relevant citations for pertinence.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solidFill>
                  <a:srgbClr val="181D0C"/>
                </a:solidFill>
              </a:rPr>
              <a:t> Identify useful sources for information need.</a:t>
            </a:r>
          </a:p>
          <a:p>
            <a:endParaRPr lang="en-US" sz="1600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sz="1400" dirty="0">
              <a:solidFill>
                <a:srgbClr val="181D0C"/>
              </a:solidFill>
            </a:endParaRPr>
          </a:p>
          <a:p>
            <a:endParaRPr lang="en-US" sz="1400" dirty="0">
              <a:solidFill>
                <a:srgbClr val="181D0C"/>
              </a:solidFill>
            </a:endParaRPr>
          </a:p>
          <a:p>
            <a:r>
              <a:rPr lang="en-US" sz="1400" dirty="0">
                <a:solidFill>
                  <a:srgbClr val="181D0C"/>
                </a:solidFill>
              </a:rPr>
              <a:t>Identify at least four pertinent sources.</a:t>
            </a:r>
          </a:p>
          <a:p>
            <a:r>
              <a:rPr lang="en-US" sz="1400" dirty="0">
                <a:solidFill>
                  <a:srgbClr val="181D0C"/>
                </a:solidFill>
              </a:rPr>
              <a:t>Identify the citation information, key fields, and terms that you read in order to determine these articles are relevant to your topic and information need.</a:t>
            </a:r>
            <a:endParaRPr lang="en-US" sz="1400" dirty="0">
              <a:solidFill>
                <a:srgbClr val="DDE7C5"/>
              </a:solidFill>
            </a:endParaRPr>
          </a:p>
          <a:p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10400" y="15240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57200"/>
            <a:ext cx="8077200" cy="59093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Activity: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1) Using either the topic of </a:t>
            </a:r>
            <a:r>
              <a:rPr lang="en-US" i="1" dirty="0">
                <a:solidFill>
                  <a:srgbClr val="181D0C"/>
                </a:solidFill>
              </a:rPr>
              <a:t>Awakenings</a:t>
            </a:r>
            <a:r>
              <a:rPr lang="en-US" dirty="0">
                <a:solidFill>
                  <a:srgbClr val="181D0C"/>
                </a:solidFill>
              </a:rPr>
              <a:t> or a case study topic from </a:t>
            </a:r>
            <a:r>
              <a:rPr lang="en-US" i="1" dirty="0">
                <a:solidFill>
                  <a:srgbClr val="181D0C"/>
                </a:solidFill>
              </a:rPr>
              <a:t>The Man Who Mistook His Wife For a Hat</a:t>
            </a:r>
            <a:r>
              <a:rPr lang="en-US" dirty="0">
                <a:solidFill>
                  <a:srgbClr val="181D0C"/>
                </a:solidFill>
              </a:rPr>
              <a:t> by Oliver Sacks and PsycInfo, find the following: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A book review/movie review of the title.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An original research article about one of the cases in the book.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An additional research article (by a different author) about the same topic.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rgbClr val="181D0C"/>
                </a:solidFill>
              </a:rPr>
              <a:t>Oliver Sack’s Obituary</a:t>
            </a:r>
          </a:p>
          <a:p>
            <a:pPr marL="342900" indent="-342900"/>
            <a:endParaRPr lang="en-US" dirty="0">
              <a:solidFill>
                <a:srgbClr val="181D0C"/>
              </a:solidFill>
            </a:endParaRPr>
          </a:p>
          <a:p>
            <a:pPr marL="342900" indent="-342900"/>
            <a:r>
              <a:rPr lang="en-US" dirty="0">
                <a:solidFill>
                  <a:srgbClr val="181D0C"/>
                </a:solidFill>
              </a:rPr>
              <a:t>This activity utilizes more than PsycInfo (Hint: Medline)</a:t>
            </a:r>
          </a:p>
          <a:p>
            <a:pPr marL="342900" indent="-342900"/>
            <a:endParaRPr lang="en-US" dirty="0">
              <a:solidFill>
                <a:srgbClr val="181D0C"/>
              </a:solidFill>
            </a:endParaRPr>
          </a:p>
          <a:p>
            <a:pPr marL="342900" indent="-342900"/>
            <a:r>
              <a:rPr lang="en-US" dirty="0">
                <a:solidFill>
                  <a:srgbClr val="181D0C"/>
                </a:solidFill>
              </a:rPr>
              <a:t>2) Create a bibliography of found information using proper APA Style.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10400" y="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52600" y="4495800"/>
          <a:ext cx="5486400" cy="172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2057400"/>
              </a:tblGrid>
              <a:tr h="44196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Topic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Document Type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Awakenings 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Book or Movie</a:t>
                      </a:r>
                      <a:r>
                        <a:rPr lang="en-US" sz="1200" baseline="0" dirty="0" smtClean="0"/>
                        <a:t> review</a:t>
                      </a:r>
                      <a:endParaRPr lang="en-US" sz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Man Who Mistook His Wife For a Hat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Book review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Psychological or medical topic from the book or movie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Journal article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Oliver Sacks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Obituary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rgbClr val="181D0C"/>
      </a:dk1>
      <a:lt1>
        <a:srgbClr val="DDE7C5"/>
      </a:lt1>
      <a:dk2>
        <a:srgbClr val="B0C779"/>
      </a:dk2>
      <a:lt2>
        <a:srgbClr val="269926"/>
      </a:lt2>
      <a:accent1>
        <a:srgbClr val="C3D69B"/>
      </a:accent1>
      <a:accent2>
        <a:srgbClr val="33CC33"/>
      </a:accent2>
      <a:accent3>
        <a:srgbClr val="92D050"/>
      </a:accent3>
      <a:accent4>
        <a:srgbClr val="8064A2"/>
      </a:accent4>
      <a:accent5>
        <a:srgbClr val="4BACC6"/>
      </a:accent5>
      <a:accent6>
        <a:srgbClr val="98E598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404</Words>
  <Application>Microsoft Office PowerPoint</Application>
  <PresentationFormat>On-screen Show (4:3)</PresentationFormat>
  <Paragraphs>74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Aspect</vt:lpstr>
      <vt:lpstr>     Activity 8:  Putting it All Together – A Popular Source Connection   Student Learning Objective: The student will apply practical critical reading skills to a variety of pre-sources in order to select, search, identify, and retrieve pertinent information sources. </vt:lpstr>
      <vt:lpstr>Slide 2</vt:lpstr>
      <vt:lpstr>Slide 3</vt:lpstr>
      <vt:lpstr>Slide 4</vt:lpstr>
      <vt:lpstr>Slide 5</vt:lpstr>
    </vt:vector>
  </TitlesOfParts>
  <Company>McKesson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Activity 8:  Putting it All Together – A Popular Source Connection   Student Learning Objective: The student will apply practical critical reading skills to a variety of pre-sources in order to select, search, identify, and retrieve pertinent information sources. </dc:title>
  <dc:creator>Sala</dc:creator>
  <cp:lastModifiedBy>Sala</cp:lastModifiedBy>
  <cp:revision>1</cp:revision>
  <dcterms:created xsi:type="dcterms:W3CDTF">2021-09-28T16:00:11Z</dcterms:created>
  <dcterms:modified xsi:type="dcterms:W3CDTF">2021-09-28T16:02:27Z</dcterms:modified>
</cp:coreProperties>
</file>