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7" r:id="rId2"/>
    <p:sldId id="272" r:id="rId3"/>
    <p:sldId id="277" r:id="rId4"/>
    <p:sldId id="284" r:id="rId5"/>
    <p:sldId id="260" r:id="rId6"/>
    <p:sldId id="270" r:id="rId7"/>
    <p:sldId id="285" r:id="rId8"/>
    <p:sldId id="283" r:id="rId9"/>
    <p:sldId id="273" r:id="rId10"/>
    <p:sldId id="274" r:id="rId11"/>
    <p:sldId id="278" r:id="rId12"/>
    <p:sldId id="275"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52747"/>
    <a:srgbClr val="009ED6"/>
    <a:srgbClr val="00ACED"/>
    <a:srgbClr val="E8EAED"/>
    <a:srgbClr val="80C0DF"/>
    <a:srgbClr val="91CCD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42914"/>
  </p:normalViewPr>
  <p:slideViewPr>
    <p:cSldViewPr snapToGrid="0" snapToObjects="1">
      <p:cViewPr varScale="1">
        <p:scale>
          <a:sx n="42" d="100"/>
          <a:sy n="42" d="100"/>
        </p:scale>
        <p:origin x="2704" y="176"/>
      </p:cViewPr>
      <p:guideLst/>
    </p:cSldViewPr>
  </p:slideViewPr>
  <p:notesTextViewPr>
    <p:cViewPr>
      <p:scale>
        <a:sx n="125" d="100"/>
        <a:sy n="125"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115098-7C9C-A941-A7C2-FD06AE85B992}" type="datetimeFigureOut">
              <a:rPr lang="en-US" smtClean="0"/>
              <a:t>10/28/18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93ED19-A154-0444-9E46-7B04C23A8F82}" type="slidenum">
              <a:rPr lang="en-US" smtClean="0"/>
              <a:t>‹#›</a:t>
            </a:fld>
            <a:endParaRPr lang="en-US"/>
          </a:p>
        </p:txBody>
      </p:sp>
    </p:spTree>
    <p:extLst>
      <p:ext uri="{BB962C8B-B14F-4D97-AF65-F5344CB8AC3E}">
        <p14:creationId xmlns:p14="http://schemas.microsoft.com/office/powerpoint/2010/main" val="23638366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I’m going to talk about an assignment I designed in Spring 2017 for a history of antisemitism class taught by Dr. Margarete Feinstein, LMU professor of Jewish Studies. The assignment involved students (who worked in pairs) doing research on, writing a paper on and presenting on a single </a:t>
            </a:r>
            <a:r>
              <a:rPr lang="en-US" sz="1200" kern="1200" dirty="0" err="1">
                <a:solidFill>
                  <a:schemeClr val="tx1"/>
                </a:solidFill>
                <a:effectLst/>
                <a:latin typeface="+mn-lt"/>
                <a:ea typeface="+mn-ea"/>
                <a:cs typeface="+mn-cs"/>
              </a:rPr>
              <a:t>antisemetic</a:t>
            </a:r>
            <a:r>
              <a:rPr lang="en-US" sz="1200" kern="1200" dirty="0">
                <a:solidFill>
                  <a:schemeClr val="tx1"/>
                </a:solidFill>
                <a:effectLst/>
                <a:latin typeface="+mn-lt"/>
                <a:ea typeface="+mn-ea"/>
                <a:cs typeface="+mn-cs"/>
              </a:rPr>
              <a:t> tweet. (Each pair had a different tweet.)</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Helpful source: </a:t>
            </a:r>
            <a:r>
              <a:rPr lang="en-US" dirty="0"/>
              <a:t>https://</a:t>
            </a:r>
            <a:r>
              <a:rPr lang="en-US" dirty="0" err="1"/>
              <a:t>www.adl.org</a:t>
            </a:r>
            <a:r>
              <a:rPr lang="en-US" dirty="0"/>
              <a:t>/resources/reports/quantifying-hate-a-year-of-anti-semitism-on-twitter#introduction</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AC93ED19-A154-0444-9E46-7B04C23A8F82}" type="slidenum">
              <a:rPr lang="en-US" smtClean="0"/>
              <a:t>1</a:t>
            </a:fld>
            <a:endParaRPr lang="en-US"/>
          </a:p>
        </p:txBody>
      </p:sp>
    </p:spTree>
    <p:extLst>
      <p:ext uri="{BB962C8B-B14F-4D97-AF65-F5344CB8AC3E}">
        <p14:creationId xmlns:p14="http://schemas.microsoft.com/office/powerpoint/2010/main" val="39341178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Emojis was another point of discussion. I wanted students to understand how they can be used as a kind of code, but also to be careful about reading too much into them. In other words, don’t just take them at face value, look deeper.  </a:t>
            </a:r>
          </a:p>
        </p:txBody>
      </p:sp>
      <p:sp>
        <p:nvSpPr>
          <p:cNvPr id="4" name="Slide Number Placeholder 3"/>
          <p:cNvSpPr>
            <a:spLocks noGrp="1"/>
          </p:cNvSpPr>
          <p:nvPr>
            <p:ph type="sldNum" sz="quarter" idx="5"/>
          </p:nvPr>
        </p:nvSpPr>
        <p:spPr/>
        <p:txBody>
          <a:bodyPr/>
          <a:lstStyle/>
          <a:p>
            <a:fld id="{AC93ED19-A154-0444-9E46-7B04C23A8F82}" type="slidenum">
              <a:rPr lang="en-US" smtClean="0"/>
              <a:t>10</a:t>
            </a:fld>
            <a:endParaRPr lang="en-US"/>
          </a:p>
        </p:txBody>
      </p:sp>
    </p:spTree>
    <p:extLst>
      <p:ext uri="{BB962C8B-B14F-4D97-AF65-F5344CB8AC3E}">
        <p14:creationId xmlns:p14="http://schemas.microsoft.com/office/powerpoint/2010/main" val="37169700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It was clear how much of an impact the assignment had when I watched the students’ presentations. They were thorough, thoughtful, well researched and their analysis was well articulated.</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One student in particular impressed me when she said: “When I searched ‘George Soros’ in Google all of this bad stuff came up and so I thought he was a bad guy. But then I did more research and realized that a lot of the information I found about him was wrong. This made me see that Google results can contain a lot of false and </a:t>
            </a:r>
            <a:r>
              <a:rPr lang="en-US" sz="1200" kern="1200" dirty="0" err="1">
                <a:solidFill>
                  <a:schemeClr val="tx1"/>
                </a:solidFill>
                <a:effectLst/>
                <a:latin typeface="+mn-lt"/>
                <a:ea typeface="+mn-ea"/>
                <a:cs typeface="+mn-cs"/>
              </a:rPr>
              <a:t>antisemetic</a:t>
            </a:r>
            <a:r>
              <a:rPr lang="en-US" sz="1200" kern="1200" dirty="0">
                <a:solidFill>
                  <a:schemeClr val="tx1"/>
                </a:solidFill>
                <a:effectLst/>
                <a:latin typeface="+mn-lt"/>
                <a:ea typeface="+mn-ea"/>
                <a:cs typeface="+mn-cs"/>
              </a:rPr>
              <a:t> information.”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We had not discussed Google and antisemitism. This very bright student came to this conclusion on her own.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AC93ED19-A154-0444-9E46-7B04C23A8F82}" type="slidenum">
              <a:rPr lang="en-US" smtClean="0"/>
              <a:t>11</a:t>
            </a:fld>
            <a:endParaRPr lang="en-US"/>
          </a:p>
        </p:txBody>
      </p:sp>
    </p:spTree>
    <p:extLst>
      <p:ext uri="{BB962C8B-B14F-4D97-AF65-F5344CB8AC3E}">
        <p14:creationId xmlns:p14="http://schemas.microsoft.com/office/powerpoint/2010/main" val="27564178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Dr. Feinstein described the students’ presentations and essays as stellar and said that the assignment enabled them to take what they had learned and apply it to contemporary examples of antisemitism.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 believe the greatest contributor to the success of the assignment was that the content the students were learning in class led right to it. They were studying antisemitism through time, and this assignment connected what they had learned about the past with the present. Additionally, prior to being given the assignment, Dr. Feinstein had the students write reports (mini-research papers) about the development of </a:t>
            </a:r>
            <a:r>
              <a:rPr lang="en-US" sz="1200" kern="1200" dirty="0" err="1">
                <a:solidFill>
                  <a:schemeClr val="tx1"/>
                </a:solidFill>
                <a:effectLst/>
                <a:latin typeface="+mn-lt"/>
                <a:ea typeface="+mn-ea"/>
                <a:cs typeface="+mn-cs"/>
              </a:rPr>
              <a:t>antisemitic</a:t>
            </a:r>
            <a:r>
              <a:rPr lang="en-US" sz="1200" kern="1200" dirty="0">
                <a:solidFill>
                  <a:schemeClr val="tx1"/>
                </a:solidFill>
                <a:effectLst/>
                <a:latin typeface="+mn-lt"/>
                <a:ea typeface="+mn-ea"/>
                <a:cs typeface="+mn-cs"/>
              </a:rPr>
              <a:t> imagery and stereotypes over the centuries and across geographic regions, which gave them a visual vocabulary. </a:t>
            </a:r>
          </a:p>
        </p:txBody>
      </p:sp>
      <p:sp>
        <p:nvSpPr>
          <p:cNvPr id="4" name="Slide Number Placeholder 3"/>
          <p:cNvSpPr>
            <a:spLocks noGrp="1"/>
          </p:cNvSpPr>
          <p:nvPr>
            <p:ph type="sldNum" sz="quarter" idx="5"/>
          </p:nvPr>
        </p:nvSpPr>
        <p:spPr/>
        <p:txBody>
          <a:bodyPr/>
          <a:lstStyle/>
          <a:p>
            <a:fld id="{AC93ED19-A154-0444-9E46-7B04C23A8F82}" type="slidenum">
              <a:rPr lang="en-US" smtClean="0"/>
              <a:t>12</a:t>
            </a:fld>
            <a:endParaRPr lang="en-US"/>
          </a:p>
        </p:txBody>
      </p:sp>
    </p:spTree>
    <p:extLst>
      <p:ext uri="{BB962C8B-B14F-4D97-AF65-F5344CB8AC3E}">
        <p14:creationId xmlns:p14="http://schemas.microsoft.com/office/powerpoint/2010/main" val="39895411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relevance of this kind of assignment may be obvious, but nonetheless I would like to point out a few statistics. In the US </a:t>
            </a:r>
            <a:r>
              <a:rPr lang="en-US" sz="1200" kern="1200" dirty="0" err="1">
                <a:solidFill>
                  <a:schemeClr val="tx1"/>
                </a:solidFill>
                <a:effectLst/>
                <a:latin typeface="+mn-lt"/>
                <a:ea typeface="+mn-ea"/>
                <a:cs typeface="+mn-cs"/>
              </a:rPr>
              <a:t>antisemitic</a:t>
            </a:r>
            <a:r>
              <a:rPr lang="en-US" sz="1200" kern="1200" dirty="0">
                <a:solidFill>
                  <a:schemeClr val="tx1"/>
                </a:solidFill>
                <a:effectLst/>
                <a:latin typeface="+mn-lt"/>
                <a:ea typeface="+mn-ea"/>
                <a:cs typeface="+mn-cs"/>
              </a:rPr>
              <a:t> incidents rose 57 percent in 2017…</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See report: https://</a:t>
            </a:r>
            <a:r>
              <a:rPr lang="en-US" sz="1200" kern="1200" dirty="0" err="1">
                <a:solidFill>
                  <a:schemeClr val="tx1"/>
                </a:solidFill>
                <a:effectLst/>
                <a:latin typeface="+mn-lt"/>
                <a:ea typeface="+mn-ea"/>
                <a:cs typeface="+mn-cs"/>
              </a:rPr>
              <a:t>www.adl.org</a:t>
            </a:r>
            <a:r>
              <a:rPr lang="en-US" sz="1200" kern="1200" dirty="0">
                <a:solidFill>
                  <a:schemeClr val="tx1"/>
                </a:solidFill>
                <a:effectLst/>
                <a:latin typeface="+mn-lt"/>
                <a:ea typeface="+mn-ea"/>
                <a:cs typeface="+mn-cs"/>
              </a:rPr>
              <a:t>/resources/reports/2017-audit-of-anti-semitic-incidents</a:t>
            </a:r>
            <a:endParaRPr lang="en-US" dirty="0"/>
          </a:p>
        </p:txBody>
      </p:sp>
      <p:sp>
        <p:nvSpPr>
          <p:cNvPr id="4" name="Slide Number Placeholder 3"/>
          <p:cNvSpPr>
            <a:spLocks noGrp="1"/>
          </p:cNvSpPr>
          <p:nvPr>
            <p:ph type="sldNum" sz="quarter" idx="5"/>
          </p:nvPr>
        </p:nvSpPr>
        <p:spPr/>
        <p:txBody>
          <a:bodyPr/>
          <a:lstStyle/>
          <a:p>
            <a:fld id="{AC93ED19-A154-0444-9E46-7B04C23A8F82}" type="slidenum">
              <a:rPr lang="en-US" smtClean="0"/>
              <a:t>2</a:t>
            </a:fld>
            <a:endParaRPr lang="en-US"/>
          </a:p>
        </p:txBody>
      </p:sp>
    </p:spTree>
    <p:extLst>
      <p:ext uri="{BB962C8B-B14F-4D97-AF65-F5344CB8AC3E}">
        <p14:creationId xmlns:p14="http://schemas.microsoft.com/office/powerpoint/2010/main" val="20554747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…and such incidents rose 89% on college and university campuses. </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See report: https://</a:t>
            </a:r>
            <a:r>
              <a:rPr lang="en-US" sz="1200" kern="1200" dirty="0" err="1">
                <a:solidFill>
                  <a:schemeClr val="tx1"/>
                </a:solidFill>
                <a:effectLst/>
                <a:latin typeface="+mn-lt"/>
                <a:ea typeface="+mn-ea"/>
                <a:cs typeface="+mn-cs"/>
              </a:rPr>
              <a:t>www.adl.org</a:t>
            </a:r>
            <a:r>
              <a:rPr lang="en-US" sz="1200" kern="1200" dirty="0">
                <a:solidFill>
                  <a:schemeClr val="tx1"/>
                </a:solidFill>
                <a:effectLst/>
                <a:latin typeface="+mn-lt"/>
                <a:ea typeface="+mn-ea"/>
                <a:cs typeface="+mn-cs"/>
              </a:rPr>
              <a:t>/resources/reports/2017-audit-of-anti-semitic-incidents</a:t>
            </a:r>
            <a:endParaRPr lang="en-US" dirty="0"/>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AC93ED19-A154-0444-9E46-7B04C23A8F82}" type="slidenum">
              <a:rPr lang="en-US" smtClean="0"/>
              <a:t>3</a:t>
            </a:fld>
            <a:endParaRPr lang="en-US"/>
          </a:p>
        </p:txBody>
      </p:sp>
    </p:spTree>
    <p:extLst>
      <p:ext uri="{BB962C8B-B14F-4D97-AF65-F5344CB8AC3E}">
        <p14:creationId xmlns:p14="http://schemas.microsoft.com/office/powerpoint/2010/main" val="29410331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When designing I dived into twitter to look at the landscape. Very quickly I could see how hideous and insidious it is. To find relevant tweets I used basic search terms, many of which were hate speech. I searched hash tags, and I searched using emojis—which the alt-right often use to signify their ideology.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Based on what I found, it was clear that we should not send the students into twitter to find their own tweets. First and foremost, we were concerned about their emotional well-being.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There also needed to be criteria for what tweets were selected--there needed to be enough levels to the tweets and the tweets needed to be, as much as possible, equal in complexity.</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By “levels” I mean multiple ways into the tweet. The criteria I chose was that the tweet had to have something significant about the sender and/or receiver and there had to be a meme. The inclusion of the meme was intended to add a visual literacy component. It was also included because so much of antisemitism is communicated through visual means.  </a:t>
            </a:r>
          </a:p>
        </p:txBody>
      </p:sp>
      <p:sp>
        <p:nvSpPr>
          <p:cNvPr id="4" name="Slide Number Placeholder 3"/>
          <p:cNvSpPr>
            <a:spLocks noGrp="1"/>
          </p:cNvSpPr>
          <p:nvPr>
            <p:ph type="sldNum" sz="quarter" idx="5"/>
          </p:nvPr>
        </p:nvSpPr>
        <p:spPr/>
        <p:txBody>
          <a:bodyPr/>
          <a:lstStyle/>
          <a:p>
            <a:fld id="{AC93ED19-A154-0444-9E46-7B04C23A8F82}" type="slidenum">
              <a:rPr lang="en-US" smtClean="0"/>
              <a:t>4</a:t>
            </a:fld>
            <a:endParaRPr lang="en-US"/>
          </a:p>
        </p:txBody>
      </p:sp>
    </p:spTree>
    <p:extLst>
      <p:ext uri="{BB962C8B-B14F-4D97-AF65-F5344CB8AC3E}">
        <p14:creationId xmlns:p14="http://schemas.microsoft.com/office/powerpoint/2010/main" val="5471339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Tweet example </a:t>
            </a:r>
          </a:p>
        </p:txBody>
      </p:sp>
      <p:sp>
        <p:nvSpPr>
          <p:cNvPr id="4" name="Slide Number Placeholder 3"/>
          <p:cNvSpPr>
            <a:spLocks noGrp="1"/>
          </p:cNvSpPr>
          <p:nvPr>
            <p:ph type="sldNum" sz="quarter" idx="5"/>
          </p:nvPr>
        </p:nvSpPr>
        <p:spPr/>
        <p:txBody>
          <a:bodyPr/>
          <a:lstStyle/>
          <a:p>
            <a:fld id="{AC93ED19-A154-0444-9E46-7B04C23A8F82}" type="slidenum">
              <a:rPr lang="en-US" smtClean="0"/>
              <a:t>5</a:t>
            </a:fld>
            <a:endParaRPr lang="en-US"/>
          </a:p>
        </p:txBody>
      </p:sp>
    </p:spTree>
    <p:extLst>
      <p:ext uri="{BB962C8B-B14F-4D97-AF65-F5344CB8AC3E}">
        <p14:creationId xmlns:p14="http://schemas.microsoft.com/office/powerpoint/2010/main" val="39547022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Tweet examples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AC93ED19-A154-0444-9E46-7B04C23A8F82}" type="slidenum">
              <a:rPr lang="en-US" smtClean="0"/>
              <a:t>6</a:t>
            </a:fld>
            <a:endParaRPr lang="en-US"/>
          </a:p>
        </p:txBody>
      </p:sp>
    </p:spTree>
    <p:extLst>
      <p:ext uri="{BB962C8B-B14F-4D97-AF65-F5344CB8AC3E}">
        <p14:creationId xmlns:p14="http://schemas.microsoft.com/office/powerpoint/2010/main" val="14608586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assignment instructions included a prompt that encouraged students to ask questions about their tweets like… (see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first presenting the assignment, we went through all of the tweets together. The reason being, I wanted to help the students (and have them help each other) begin the brainstorming process—how would they start to research and analyze this image or that text?—and I didn’t want them to be on their own for their first encounter with the tweets.</a:t>
            </a:r>
            <a:endParaRPr lang="en-US" sz="1200" b="0" kern="1200" dirty="0">
              <a:solidFill>
                <a:srgbClr val="FFFF00"/>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AC93ED19-A154-0444-9E46-7B04C23A8F82}" type="slidenum">
              <a:rPr lang="en-US" smtClean="0"/>
              <a:t>7</a:t>
            </a:fld>
            <a:endParaRPr lang="en-US"/>
          </a:p>
        </p:txBody>
      </p:sp>
    </p:spTree>
    <p:extLst>
      <p:ext uri="{BB962C8B-B14F-4D97-AF65-F5344CB8AC3E}">
        <p14:creationId xmlns:p14="http://schemas.microsoft.com/office/powerpoint/2010/main" val="25299321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During my presentation some of my discussion points included the political climate, in particular the 2016 election and the increase of antisemitism during and after it. I also made a point to acknowledge that antisemitism exists on the left. By acknowledging this I believe conservative students felt more comfortable speaking up—at least I saw this with one student who indicated that she was conservative but also very trouble by Trump and the </a:t>
            </a:r>
            <a:r>
              <a:rPr lang="en-US" sz="1200" kern="1200" dirty="0" err="1">
                <a:solidFill>
                  <a:schemeClr val="tx1"/>
                </a:solidFill>
                <a:effectLst/>
                <a:latin typeface="+mn-lt"/>
                <a:ea typeface="+mn-ea"/>
                <a:cs typeface="+mn-cs"/>
              </a:rPr>
              <a:t>antisematism</a:t>
            </a:r>
            <a:r>
              <a:rPr lang="en-US" sz="1200" kern="1200" dirty="0">
                <a:solidFill>
                  <a:schemeClr val="tx1"/>
                </a:solidFill>
                <a:effectLst/>
                <a:latin typeface="+mn-lt"/>
                <a:ea typeface="+mn-ea"/>
                <a:cs typeface="+mn-cs"/>
              </a:rPr>
              <a:t> he was fueling.</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Image: White nationalists at the University of Virginia the night before the Unite the Right Rally in Charlottesville, Virginia. Taken on August 11, 2017 by Stephen Keith for Reuters.</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AC93ED19-A154-0444-9E46-7B04C23A8F82}" type="slidenum">
              <a:rPr lang="en-US" smtClean="0"/>
              <a:t>8</a:t>
            </a:fld>
            <a:endParaRPr lang="en-US"/>
          </a:p>
        </p:txBody>
      </p:sp>
    </p:spTree>
    <p:extLst>
      <p:ext uri="{BB962C8B-B14F-4D97-AF65-F5344CB8AC3E}">
        <p14:creationId xmlns:p14="http://schemas.microsoft.com/office/powerpoint/2010/main" val="431514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 used Henry Ford’s “The International Jew” to talked about how antisemitism was spread through earlier forms media. Originally this text was published as a series of booklets and pamphlets and eventually bound in a single text. What I wanted students to think about was not just the content of the text, but also the text’s portability and affordability. It was created to be easily and quickly disseminated. </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Image: </a:t>
            </a:r>
            <a:r>
              <a:rPr lang="en-US" i="1" dirty="0"/>
              <a:t>The International Jew </a:t>
            </a:r>
            <a:r>
              <a:rPr lang="en-US" dirty="0"/>
              <a:t>house at Loyola Marymount University’s William H. </a:t>
            </a:r>
            <a:r>
              <a:rPr lang="en-US"/>
              <a:t>Hannon Library, Department of Archives and Special Collections.</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AC93ED19-A154-0444-9E46-7B04C23A8F82}" type="slidenum">
              <a:rPr lang="en-US" smtClean="0"/>
              <a:t>9</a:t>
            </a:fld>
            <a:endParaRPr lang="en-US"/>
          </a:p>
        </p:txBody>
      </p:sp>
    </p:spTree>
    <p:extLst>
      <p:ext uri="{BB962C8B-B14F-4D97-AF65-F5344CB8AC3E}">
        <p14:creationId xmlns:p14="http://schemas.microsoft.com/office/powerpoint/2010/main" val="1102424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E4795-AA8F-1C44-9FFB-8A4C1330676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DB1B179-21A7-4C48-B23B-E1D43494193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ECCA85A-12A1-2C49-B21E-0A2E4BD3ECAB}"/>
              </a:ext>
            </a:extLst>
          </p:cNvPr>
          <p:cNvSpPr>
            <a:spLocks noGrp="1"/>
          </p:cNvSpPr>
          <p:nvPr>
            <p:ph type="dt" sz="half" idx="10"/>
          </p:nvPr>
        </p:nvSpPr>
        <p:spPr/>
        <p:txBody>
          <a:bodyPr/>
          <a:lstStyle/>
          <a:p>
            <a:fld id="{872639EF-F4FC-5948-998F-C0E8A322758C}" type="datetimeFigureOut">
              <a:rPr lang="en-US" smtClean="0"/>
              <a:t>10/28/18</a:t>
            </a:fld>
            <a:endParaRPr lang="en-US"/>
          </a:p>
        </p:txBody>
      </p:sp>
      <p:sp>
        <p:nvSpPr>
          <p:cNvPr id="5" name="Footer Placeholder 4">
            <a:extLst>
              <a:ext uri="{FF2B5EF4-FFF2-40B4-BE49-F238E27FC236}">
                <a16:creationId xmlns:a16="http://schemas.microsoft.com/office/drawing/2014/main" id="{7B046D4B-20A0-2A4E-A6A3-69D7AC7743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1F6A51-0DB2-B141-AF6A-62B2F8BCF468}"/>
              </a:ext>
            </a:extLst>
          </p:cNvPr>
          <p:cNvSpPr>
            <a:spLocks noGrp="1"/>
          </p:cNvSpPr>
          <p:nvPr>
            <p:ph type="sldNum" sz="quarter" idx="12"/>
          </p:nvPr>
        </p:nvSpPr>
        <p:spPr/>
        <p:txBody>
          <a:bodyPr/>
          <a:lstStyle/>
          <a:p>
            <a:fld id="{1A5DF7C3-9BD9-3C48-9B24-F8A30CD01F57}" type="slidenum">
              <a:rPr lang="en-US" smtClean="0"/>
              <a:t>‹#›</a:t>
            </a:fld>
            <a:endParaRPr lang="en-US"/>
          </a:p>
        </p:txBody>
      </p:sp>
    </p:spTree>
    <p:extLst>
      <p:ext uri="{BB962C8B-B14F-4D97-AF65-F5344CB8AC3E}">
        <p14:creationId xmlns:p14="http://schemas.microsoft.com/office/powerpoint/2010/main" val="7638926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B8582-9260-C641-98DD-DAC8C90FC9D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E387731-A35F-D64F-BF9F-92D47E89F0F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256453-769E-374F-B0A6-DFD4BBE20BAC}"/>
              </a:ext>
            </a:extLst>
          </p:cNvPr>
          <p:cNvSpPr>
            <a:spLocks noGrp="1"/>
          </p:cNvSpPr>
          <p:nvPr>
            <p:ph type="dt" sz="half" idx="10"/>
          </p:nvPr>
        </p:nvSpPr>
        <p:spPr/>
        <p:txBody>
          <a:bodyPr/>
          <a:lstStyle/>
          <a:p>
            <a:fld id="{872639EF-F4FC-5948-998F-C0E8A322758C}" type="datetimeFigureOut">
              <a:rPr lang="en-US" smtClean="0"/>
              <a:t>10/28/18</a:t>
            </a:fld>
            <a:endParaRPr lang="en-US"/>
          </a:p>
        </p:txBody>
      </p:sp>
      <p:sp>
        <p:nvSpPr>
          <p:cNvPr id="5" name="Footer Placeholder 4">
            <a:extLst>
              <a:ext uri="{FF2B5EF4-FFF2-40B4-BE49-F238E27FC236}">
                <a16:creationId xmlns:a16="http://schemas.microsoft.com/office/drawing/2014/main" id="{41155EDA-2D38-2F45-83E8-D60F76C38D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8786A3-78AD-004E-859C-2D0D0E191DC6}"/>
              </a:ext>
            </a:extLst>
          </p:cNvPr>
          <p:cNvSpPr>
            <a:spLocks noGrp="1"/>
          </p:cNvSpPr>
          <p:nvPr>
            <p:ph type="sldNum" sz="quarter" idx="12"/>
          </p:nvPr>
        </p:nvSpPr>
        <p:spPr/>
        <p:txBody>
          <a:bodyPr/>
          <a:lstStyle/>
          <a:p>
            <a:fld id="{1A5DF7C3-9BD9-3C48-9B24-F8A30CD01F57}" type="slidenum">
              <a:rPr lang="en-US" smtClean="0"/>
              <a:t>‹#›</a:t>
            </a:fld>
            <a:endParaRPr lang="en-US"/>
          </a:p>
        </p:txBody>
      </p:sp>
    </p:spTree>
    <p:extLst>
      <p:ext uri="{BB962C8B-B14F-4D97-AF65-F5344CB8AC3E}">
        <p14:creationId xmlns:p14="http://schemas.microsoft.com/office/powerpoint/2010/main" val="4808654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61EC24E-0B81-1A4C-99FE-FF97AC8497E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2B5FE8A-CAE2-FC4B-B905-B4F0430BD68A}"/>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A31D76-6642-CA4E-9020-32C1EBAC464A}"/>
              </a:ext>
            </a:extLst>
          </p:cNvPr>
          <p:cNvSpPr>
            <a:spLocks noGrp="1"/>
          </p:cNvSpPr>
          <p:nvPr>
            <p:ph type="dt" sz="half" idx="10"/>
          </p:nvPr>
        </p:nvSpPr>
        <p:spPr/>
        <p:txBody>
          <a:bodyPr/>
          <a:lstStyle/>
          <a:p>
            <a:fld id="{872639EF-F4FC-5948-998F-C0E8A322758C}" type="datetimeFigureOut">
              <a:rPr lang="en-US" smtClean="0"/>
              <a:t>10/28/18</a:t>
            </a:fld>
            <a:endParaRPr lang="en-US"/>
          </a:p>
        </p:txBody>
      </p:sp>
      <p:sp>
        <p:nvSpPr>
          <p:cNvPr id="5" name="Footer Placeholder 4">
            <a:extLst>
              <a:ext uri="{FF2B5EF4-FFF2-40B4-BE49-F238E27FC236}">
                <a16:creationId xmlns:a16="http://schemas.microsoft.com/office/drawing/2014/main" id="{37194A46-5B16-DA4E-B130-33D4E5CC3B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BD0316-32EB-D245-B0E1-F2551AB9C018}"/>
              </a:ext>
            </a:extLst>
          </p:cNvPr>
          <p:cNvSpPr>
            <a:spLocks noGrp="1"/>
          </p:cNvSpPr>
          <p:nvPr>
            <p:ph type="sldNum" sz="quarter" idx="12"/>
          </p:nvPr>
        </p:nvSpPr>
        <p:spPr/>
        <p:txBody>
          <a:bodyPr/>
          <a:lstStyle/>
          <a:p>
            <a:fld id="{1A5DF7C3-9BD9-3C48-9B24-F8A30CD01F57}" type="slidenum">
              <a:rPr lang="en-US" smtClean="0"/>
              <a:t>‹#›</a:t>
            </a:fld>
            <a:endParaRPr lang="en-US"/>
          </a:p>
        </p:txBody>
      </p:sp>
    </p:spTree>
    <p:extLst>
      <p:ext uri="{BB962C8B-B14F-4D97-AF65-F5344CB8AC3E}">
        <p14:creationId xmlns:p14="http://schemas.microsoft.com/office/powerpoint/2010/main" val="22375178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55E5E-C120-8046-85E3-AE7B6D8196C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9BDEAED-3C60-484E-9300-7318FECAF87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8FC9FF-4252-954D-94BC-65C04CD47094}"/>
              </a:ext>
            </a:extLst>
          </p:cNvPr>
          <p:cNvSpPr>
            <a:spLocks noGrp="1"/>
          </p:cNvSpPr>
          <p:nvPr>
            <p:ph type="dt" sz="half" idx="10"/>
          </p:nvPr>
        </p:nvSpPr>
        <p:spPr/>
        <p:txBody>
          <a:bodyPr/>
          <a:lstStyle/>
          <a:p>
            <a:fld id="{872639EF-F4FC-5948-998F-C0E8A322758C}" type="datetimeFigureOut">
              <a:rPr lang="en-US" smtClean="0"/>
              <a:t>10/28/18</a:t>
            </a:fld>
            <a:endParaRPr lang="en-US"/>
          </a:p>
        </p:txBody>
      </p:sp>
      <p:sp>
        <p:nvSpPr>
          <p:cNvPr id="5" name="Footer Placeholder 4">
            <a:extLst>
              <a:ext uri="{FF2B5EF4-FFF2-40B4-BE49-F238E27FC236}">
                <a16:creationId xmlns:a16="http://schemas.microsoft.com/office/drawing/2014/main" id="{2A044B16-B50B-0E4C-AA6B-9894D483A9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303DC8-F928-684F-8358-B919246B2FD5}"/>
              </a:ext>
            </a:extLst>
          </p:cNvPr>
          <p:cNvSpPr>
            <a:spLocks noGrp="1"/>
          </p:cNvSpPr>
          <p:nvPr>
            <p:ph type="sldNum" sz="quarter" idx="12"/>
          </p:nvPr>
        </p:nvSpPr>
        <p:spPr/>
        <p:txBody>
          <a:bodyPr/>
          <a:lstStyle/>
          <a:p>
            <a:fld id="{1A5DF7C3-9BD9-3C48-9B24-F8A30CD01F57}" type="slidenum">
              <a:rPr lang="en-US" smtClean="0"/>
              <a:t>‹#›</a:t>
            </a:fld>
            <a:endParaRPr lang="en-US"/>
          </a:p>
        </p:txBody>
      </p:sp>
    </p:spTree>
    <p:extLst>
      <p:ext uri="{BB962C8B-B14F-4D97-AF65-F5344CB8AC3E}">
        <p14:creationId xmlns:p14="http://schemas.microsoft.com/office/powerpoint/2010/main" val="42246115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CAAB7-D920-034F-AF36-7177129E320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99C9E61-9C47-AD40-A901-95991F31002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D147B5D-898B-4841-A0A4-53FB127233B8}"/>
              </a:ext>
            </a:extLst>
          </p:cNvPr>
          <p:cNvSpPr>
            <a:spLocks noGrp="1"/>
          </p:cNvSpPr>
          <p:nvPr>
            <p:ph type="dt" sz="half" idx="10"/>
          </p:nvPr>
        </p:nvSpPr>
        <p:spPr/>
        <p:txBody>
          <a:bodyPr/>
          <a:lstStyle/>
          <a:p>
            <a:fld id="{872639EF-F4FC-5948-998F-C0E8A322758C}" type="datetimeFigureOut">
              <a:rPr lang="en-US" smtClean="0"/>
              <a:t>10/28/18</a:t>
            </a:fld>
            <a:endParaRPr lang="en-US"/>
          </a:p>
        </p:txBody>
      </p:sp>
      <p:sp>
        <p:nvSpPr>
          <p:cNvPr id="5" name="Footer Placeholder 4">
            <a:extLst>
              <a:ext uri="{FF2B5EF4-FFF2-40B4-BE49-F238E27FC236}">
                <a16:creationId xmlns:a16="http://schemas.microsoft.com/office/drawing/2014/main" id="{619F0C84-C88A-AC4B-943D-3B8C05CF33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15865C-F526-1C44-908A-0F87BF6CDF60}"/>
              </a:ext>
            </a:extLst>
          </p:cNvPr>
          <p:cNvSpPr>
            <a:spLocks noGrp="1"/>
          </p:cNvSpPr>
          <p:nvPr>
            <p:ph type="sldNum" sz="quarter" idx="12"/>
          </p:nvPr>
        </p:nvSpPr>
        <p:spPr/>
        <p:txBody>
          <a:bodyPr/>
          <a:lstStyle/>
          <a:p>
            <a:fld id="{1A5DF7C3-9BD9-3C48-9B24-F8A30CD01F57}" type="slidenum">
              <a:rPr lang="en-US" smtClean="0"/>
              <a:t>‹#›</a:t>
            </a:fld>
            <a:endParaRPr lang="en-US"/>
          </a:p>
        </p:txBody>
      </p:sp>
    </p:spTree>
    <p:extLst>
      <p:ext uri="{BB962C8B-B14F-4D97-AF65-F5344CB8AC3E}">
        <p14:creationId xmlns:p14="http://schemas.microsoft.com/office/powerpoint/2010/main" val="23090761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501B3-F07E-7545-B842-4AF8B01163E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9AE1CE9-52B7-7A49-9C8C-F6E1B11ED4BA}"/>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82E1EFC-5189-C749-A2A2-F43A784CEFA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C4F2188-C358-7E43-BE46-DCFD498ADBA7}"/>
              </a:ext>
            </a:extLst>
          </p:cNvPr>
          <p:cNvSpPr>
            <a:spLocks noGrp="1"/>
          </p:cNvSpPr>
          <p:nvPr>
            <p:ph type="dt" sz="half" idx="10"/>
          </p:nvPr>
        </p:nvSpPr>
        <p:spPr/>
        <p:txBody>
          <a:bodyPr/>
          <a:lstStyle/>
          <a:p>
            <a:fld id="{872639EF-F4FC-5948-998F-C0E8A322758C}" type="datetimeFigureOut">
              <a:rPr lang="en-US" smtClean="0"/>
              <a:t>10/28/18</a:t>
            </a:fld>
            <a:endParaRPr lang="en-US"/>
          </a:p>
        </p:txBody>
      </p:sp>
      <p:sp>
        <p:nvSpPr>
          <p:cNvPr id="6" name="Footer Placeholder 5">
            <a:extLst>
              <a:ext uri="{FF2B5EF4-FFF2-40B4-BE49-F238E27FC236}">
                <a16:creationId xmlns:a16="http://schemas.microsoft.com/office/drawing/2014/main" id="{62432A06-C202-214D-B6D1-D0F4C6B82A0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AA5AB4-E22C-B342-B3A4-8E6B98C431BE}"/>
              </a:ext>
            </a:extLst>
          </p:cNvPr>
          <p:cNvSpPr>
            <a:spLocks noGrp="1"/>
          </p:cNvSpPr>
          <p:nvPr>
            <p:ph type="sldNum" sz="quarter" idx="12"/>
          </p:nvPr>
        </p:nvSpPr>
        <p:spPr/>
        <p:txBody>
          <a:bodyPr/>
          <a:lstStyle/>
          <a:p>
            <a:fld id="{1A5DF7C3-9BD9-3C48-9B24-F8A30CD01F57}" type="slidenum">
              <a:rPr lang="en-US" smtClean="0"/>
              <a:t>‹#›</a:t>
            </a:fld>
            <a:endParaRPr lang="en-US"/>
          </a:p>
        </p:txBody>
      </p:sp>
    </p:spTree>
    <p:extLst>
      <p:ext uri="{BB962C8B-B14F-4D97-AF65-F5344CB8AC3E}">
        <p14:creationId xmlns:p14="http://schemas.microsoft.com/office/powerpoint/2010/main" val="16778579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FF07C-1E93-A149-B926-0DC7B3E36AE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81DCAA6-FD78-9048-9F94-051E3C77B5D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6CC4A3B-AA51-9844-952C-AE7A0EBE697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F7D3DDE-FB18-0D41-9E8A-A89B35F702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A2289CA0-5B77-1B4B-ADB7-B57C380046D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66C096C-AD79-9941-9523-0D502D8EA9AF}"/>
              </a:ext>
            </a:extLst>
          </p:cNvPr>
          <p:cNvSpPr>
            <a:spLocks noGrp="1"/>
          </p:cNvSpPr>
          <p:nvPr>
            <p:ph type="dt" sz="half" idx="10"/>
          </p:nvPr>
        </p:nvSpPr>
        <p:spPr/>
        <p:txBody>
          <a:bodyPr/>
          <a:lstStyle/>
          <a:p>
            <a:fld id="{872639EF-F4FC-5948-998F-C0E8A322758C}" type="datetimeFigureOut">
              <a:rPr lang="en-US" smtClean="0"/>
              <a:t>10/28/18</a:t>
            </a:fld>
            <a:endParaRPr lang="en-US"/>
          </a:p>
        </p:txBody>
      </p:sp>
      <p:sp>
        <p:nvSpPr>
          <p:cNvPr id="8" name="Footer Placeholder 7">
            <a:extLst>
              <a:ext uri="{FF2B5EF4-FFF2-40B4-BE49-F238E27FC236}">
                <a16:creationId xmlns:a16="http://schemas.microsoft.com/office/drawing/2014/main" id="{E53C35F8-F285-8A4A-BC8C-6549C859134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31B0B46-8E2B-1346-A7A5-6DA46776F629}"/>
              </a:ext>
            </a:extLst>
          </p:cNvPr>
          <p:cNvSpPr>
            <a:spLocks noGrp="1"/>
          </p:cNvSpPr>
          <p:nvPr>
            <p:ph type="sldNum" sz="quarter" idx="12"/>
          </p:nvPr>
        </p:nvSpPr>
        <p:spPr/>
        <p:txBody>
          <a:bodyPr/>
          <a:lstStyle/>
          <a:p>
            <a:fld id="{1A5DF7C3-9BD9-3C48-9B24-F8A30CD01F57}" type="slidenum">
              <a:rPr lang="en-US" smtClean="0"/>
              <a:t>‹#›</a:t>
            </a:fld>
            <a:endParaRPr lang="en-US"/>
          </a:p>
        </p:txBody>
      </p:sp>
    </p:spTree>
    <p:extLst>
      <p:ext uri="{BB962C8B-B14F-4D97-AF65-F5344CB8AC3E}">
        <p14:creationId xmlns:p14="http://schemas.microsoft.com/office/powerpoint/2010/main" val="27690499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69DCD-AF6A-8D42-B090-7B85DEC4860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BD5F315-8800-F34B-930B-A1F8DBFD350C}"/>
              </a:ext>
            </a:extLst>
          </p:cNvPr>
          <p:cNvSpPr>
            <a:spLocks noGrp="1"/>
          </p:cNvSpPr>
          <p:nvPr>
            <p:ph type="dt" sz="half" idx="10"/>
          </p:nvPr>
        </p:nvSpPr>
        <p:spPr/>
        <p:txBody>
          <a:bodyPr/>
          <a:lstStyle/>
          <a:p>
            <a:fld id="{872639EF-F4FC-5948-998F-C0E8A322758C}" type="datetimeFigureOut">
              <a:rPr lang="en-US" smtClean="0"/>
              <a:t>10/28/18</a:t>
            </a:fld>
            <a:endParaRPr lang="en-US"/>
          </a:p>
        </p:txBody>
      </p:sp>
      <p:sp>
        <p:nvSpPr>
          <p:cNvPr id="4" name="Footer Placeholder 3">
            <a:extLst>
              <a:ext uri="{FF2B5EF4-FFF2-40B4-BE49-F238E27FC236}">
                <a16:creationId xmlns:a16="http://schemas.microsoft.com/office/drawing/2014/main" id="{52CFB187-3D52-4144-ABA3-D7B474E998D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7C8D06-572D-7042-B437-EAD375140ACB}"/>
              </a:ext>
            </a:extLst>
          </p:cNvPr>
          <p:cNvSpPr>
            <a:spLocks noGrp="1"/>
          </p:cNvSpPr>
          <p:nvPr>
            <p:ph type="sldNum" sz="quarter" idx="12"/>
          </p:nvPr>
        </p:nvSpPr>
        <p:spPr/>
        <p:txBody>
          <a:bodyPr/>
          <a:lstStyle/>
          <a:p>
            <a:fld id="{1A5DF7C3-9BD9-3C48-9B24-F8A30CD01F57}" type="slidenum">
              <a:rPr lang="en-US" smtClean="0"/>
              <a:t>‹#›</a:t>
            </a:fld>
            <a:endParaRPr lang="en-US"/>
          </a:p>
        </p:txBody>
      </p:sp>
    </p:spTree>
    <p:extLst>
      <p:ext uri="{BB962C8B-B14F-4D97-AF65-F5344CB8AC3E}">
        <p14:creationId xmlns:p14="http://schemas.microsoft.com/office/powerpoint/2010/main" val="16619338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40C2A20-5300-E34F-ADD9-E38513ACCDD3}"/>
              </a:ext>
            </a:extLst>
          </p:cNvPr>
          <p:cNvSpPr>
            <a:spLocks noGrp="1"/>
          </p:cNvSpPr>
          <p:nvPr>
            <p:ph type="dt" sz="half" idx="10"/>
          </p:nvPr>
        </p:nvSpPr>
        <p:spPr/>
        <p:txBody>
          <a:bodyPr/>
          <a:lstStyle/>
          <a:p>
            <a:fld id="{872639EF-F4FC-5948-998F-C0E8A322758C}" type="datetimeFigureOut">
              <a:rPr lang="en-US" smtClean="0"/>
              <a:t>10/28/18</a:t>
            </a:fld>
            <a:endParaRPr lang="en-US"/>
          </a:p>
        </p:txBody>
      </p:sp>
      <p:sp>
        <p:nvSpPr>
          <p:cNvPr id="3" name="Footer Placeholder 2">
            <a:extLst>
              <a:ext uri="{FF2B5EF4-FFF2-40B4-BE49-F238E27FC236}">
                <a16:creationId xmlns:a16="http://schemas.microsoft.com/office/drawing/2014/main" id="{7ECA9D49-1DB9-B349-8880-3F70F2F9187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6E41242-83F2-EC43-B78C-6ED8D6A45BCE}"/>
              </a:ext>
            </a:extLst>
          </p:cNvPr>
          <p:cNvSpPr>
            <a:spLocks noGrp="1"/>
          </p:cNvSpPr>
          <p:nvPr>
            <p:ph type="sldNum" sz="quarter" idx="12"/>
          </p:nvPr>
        </p:nvSpPr>
        <p:spPr/>
        <p:txBody>
          <a:bodyPr/>
          <a:lstStyle/>
          <a:p>
            <a:fld id="{1A5DF7C3-9BD9-3C48-9B24-F8A30CD01F57}" type="slidenum">
              <a:rPr lang="en-US" smtClean="0"/>
              <a:t>‹#›</a:t>
            </a:fld>
            <a:endParaRPr lang="en-US"/>
          </a:p>
        </p:txBody>
      </p:sp>
    </p:spTree>
    <p:extLst>
      <p:ext uri="{BB962C8B-B14F-4D97-AF65-F5344CB8AC3E}">
        <p14:creationId xmlns:p14="http://schemas.microsoft.com/office/powerpoint/2010/main" val="29546265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46334A-14D0-A045-9652-FCEE054530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28323AB-0D45-A446-BA2A-521C35B9777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9C88410-DC06-E947-A180-6901F57DC0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0F03C31-1D8B-324B-BBD6-7741D2613264}"/>
              </a:ext>
            </a:extLst>
          </p:cNvPr>
          <p:cNvSpPr>
            <a:spLocks noGrp="1"/>
          </p:cNvSpPr>
          <p:nvPr>
            <p:ph type="dt" sz="half" idx="10"/>
          </p:nvPr>
        </p:nvSpPr>
        <p:spPr/>
        <p:txBody>
          <a:bodyPr/>
          <a:lstStyle/>
          <a:p>
            <a:fld id="{872639EF-F4FC-5948-998F-C0E8A322758C}" type="datetimeFigureOut">
              <a:rPr lang="en-US" smtClean="0"/>
              <a:t>10/28/18</a:t>
            </a:fld>
            <a:endParaRPr lang="en-US"/>
          </a:p>
        </p:txBody>
      </p:sp>
      <p:sp>
        <p:nvSpPr>
          <p:cNvPr id="6" name="Footer Placeholder 5">
            <a:extLst>
              <a:ext uri="{FF2B5EF4-FFF2-40B4-BE49-F238E27FC236}">
                <a16:creationId xmlns:a16="http://schemas.microsoft.com/office/drawing/2014/main" id="{7F1BF69C-9B8D-D54C-A525-A4184C50D4D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BC13C8F-5DB8-B242-82AD-29C0ABBCE3A7}"/>
              </a:ext>
            </a:extLst>
          </p:cNvPr>
          <p:cNvSpPr>
            <a:spLocks noGrp="1"/>
          </p:cNvSpPr>
          <p:nvPr>
            <p:ph type="sldNum" sz="quarter" idx="12"/>
          </p:nvPr>
        </p:nvSpPr>
        <p:spPr/>
        <p:txBody>
          <a:bodyPr/>
          <a:lstStyle/>
          <a:p>
            <a:fld id="{1A5DF7C3-9BD9-3C48-9B24-F8A30CD01F57}" type="slidenum">
              <a:rPr lang="en-US" smtClean="0"/>
              <a:t>‹#›</a:t>
            </a:fld>
            <a:endParaRPr lang="en-US"/>
          </a:p>
        </p:txBody>
      </p:sp>
    </p:spTree>
    <p:extLst>
      <p:ext uri="{BB962C8B-B14F-4D97-AF65-F5344CB8AC3E}">
        <p14:creationId xmlns:p14="http://schemas.microsoft.com/office/powerpoint/2010/main" val="3151090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6BC4CA-8127-BA42-B43E-43CB8176B91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12EB4F8-39FC-6D42-BE9A-70F155D010A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A45EF18-F331-5B4F-B74C-870F024F62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A6A44E3-E7D1-F147-883C-ECD14B244476}"/>
              </a:ext>
            </a:extLst>
          </p:cNvPr>
          <p:cNvSpPr>
            <a:spLocks noGrp="1"/>
          </p:cNvSpPr>
          <p:nvPr>
            <p:ph type="dt" sz="half" idx="10"/>
          </p:nvPr>
        </p:nvSpPr>
        <p:spPr/>
        <p:txBody>
          <a:bodyPr/>
          <a:lstStyle/>
          <a:p>
            <a:fld id="{872639EF-F4FC-5948-998F-C0E8A322758C}" type="datetimeFigureOut">
              <a:rPr lang="en-US" smtClean="0"/>
              <a:t>10/28/18</a:t>
            </a:fld>
            <a:endParaRPr lang="en-US"/>
          </a:p>
        </p:txBody>
      </p:sp>
      <p:sp>
        <p:nvSpPr>
          <p:cNvPr id="6" name="Footer Placeholder 5">
            <a:extLst>
              <a:ext uri="{FF2B5EF4-FFF2-40B4-BE49-F238E27FC236}">
                <a16:creationId xmlns:a16="http://schemas.microsoft.com/office/drawing/2014/main" id="{DB9603CA-A9B2-3343-BD8E-0383B83E4F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2637F9A-5F22-AC40-9410-A1CF45AB2C1C}"/>
              </a:ext>
            </a:extLst>
          </p:cNvPr>
          <p:cNvSpPr>
            <a:spLocks noGrp="1"/>
          </p:cNvSpPr>
          <p:nvPr>
            <p:ph type="sldNum" sz="quarter" idx="12"/>
          </p:nvPr>
        </p:nvSpPr>
        <p:spPr/>
        <p:txBody>
          <a:bodyPr/>
          <a:lstStyle/>
          <a:p>
            <a:fld id="{1A5DF7C3-9BD9-3C48-9B24-F8A30CD01F57}" type="slidenum">
              <a:rPr lang="en-US" smtClean="0"/>
              <a:t>‹#›</a:t>
            </a:fld>
            <a:endParaRPr lang="en-US"/>
          </a:p>
        </p:txBody>
      </p:sp>
    </p:spTree>
    <p:extLst>
      <p:ext uri="{BB962C8B-B14F-4D97-AF65-F5344CB8AC3E}">
        <p14:creationId xmlns:p14="http://schemas.microsoft.com/office/powerpoint/2010/main" val="944377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F5B1EF1-485C-4248-83A0-14D12FEBC3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792778C-36E1-4C41-BBFD-0E81874C425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FAD85E-0019-3C4B-A4CD-52F95A1BD3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2639EF-F4FC-5948-998F-C0E8A322758C}" type="datetimeFigureOut">
              <a:rPr lang="en-US" smtClean="0"/>
              <a:t>10/28/18</a:t>
            </a:fld>
            <a:endParaRPr lang="en-US"/>
          </a:p>
        </p:txBody>
      </p:sp>
      <p:sp>
        <p:nvSpPr>
          <p:cNvPr id="5" name="Footer Placeholder 4">
            <a:extLst>
              <a:ext uri="{FF2B5EF4-FFF2-40B4-BE49-F238E27FC236}">
                <a16:creationId xmlns:a16="http://schemas.microsoft.com/office/drawing/2014/main" id="{99B634D6-9D38-B649-896A-96EB70A058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79908D9-34F8-FB4B-A39F-3EC26306D3A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5DF7C3-9BD9-3C48-9B24-F8A30CD01F57}" type="slidenum">
              <a:rPr lang="en-US" smtClean="0"/>
              <a:t>‹#›</a:t>
            </a:fld>
            <a:endParaRPr lang="en-US"/>
          </a:p>
        </p:txBody>
      </p:sp>
    </p:spTree>
    <p:extLst>
      <p:ext uri="{BB962C8B-B14F-4D97-AF65-F5344CB8AC3E}">
        <p14:creationId xmlns:p14="http://schemas.microsoft.com/office/powerpoint/2010/main" val="15450921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alpha val="23000"/>
          </a:schemeClr>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0E32F04-CAA6-C541-8AE6-9E7563C424DA}"/>
              </a:ext>
            </a:extLst>
          </p:cNvPr>
          <p:cNvSpPr/>
          <p:nvPr/>
        </p:nvSpPr>
        <p:spPr>
          <a:xfrm>
            <a:off x="0" y="1"/>
            <a:ext cx="12192000" cy="6858000"/>
          </a:xfrm>
          <a:prstGeom prst="rect">
            <a:avLst/>
          </a:prstGeom>
          <a:solidFill>
            <a:srgbClr val="00ACED"/>
          </a:solidFill>
          <a:ln>
            <a:solidFill>
              <a:srgbClr val="00ACED"/>
            </a:solidFill>
          </a:ln>
          <a:effectLst>
            <a:outerShdw dist="508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a:extLst>
              <a:ext uri="{FF2B5EF4-FFF2-40B4-BE49-F238E27FC236}">
                <a16:creationId xmlns:a16="http://schemas.microsoft.com/office/drawing/2014/main" id="{B30ACAAE-F616-7442-B082-E887B00DE5B3}"/>
              </a:ext>
            </a:extLst>
          </p:cNvPr>
          <p:cNvPicPr>
            <a:picLocks noChangeAspect="1"/>
          </p:cNvPicPr>
          <p:nvPr/>
        </p:nvPicPr>
        <p:blipFill rotWithShape="1">
          <a:blip r:embed="rId3" cstate="screen">
            <a:alphaModFix amt="8000"/>
            <a:extLst>
              <a:ext uri="{28A0092B-C50C-407E-A947-70E740481C1C}">
                <a14:useLocalDpi xmlns:a14="http://schemas.microsoft.com/office/drawing/2010/main"/>
              </a:ext>
            </a:extLst>
          </a:blip>
          <a:srcRect t="7407"/>
          <a:stretch/>
        </p:blipFill>
        <p:spPr>
          <a:xfrm>
            <a:off x="2622097" y="420188"/>
            <a:ext cx="6858000" cy="6350000"/>
          </a:xfrm>
          <a:prstGeom prst="rect">
            <a:avLst/>
          </a:prstGeom>
        </p:spPr>
      </p:pic>
      <p:sp>
        <p:nvSpPr>
          <p:cNvPr id="5" name="Rectangle 4">
            <a:extLst>
              <a:ext uri="{FF2B5EF4-FFF2-40B4-BE49-F238E27FC236}">
                <a16:creationId xmlns:a16="http://schemas.microsoft.com/office/drawing/2014/main" id="{B71749EC-7567-7840-950B-37D326547704}"/>
              </a:ext>
            </a:extLst>
          </p:cNvPr>
          <p:cNvSpPr/>
          <p:nvPr/>
        </p:nvSpPr>
        <p:spPr>
          <a:xfrm>
            <a:off x="3988641" y="4372818"/>
            <a:ext cx="4124912" cy="523220"/>
          </a:xfrm>
          <a:prstGeom prst="rect">
            <a:avLst/>
          </a:prstGeom>
          <a:solidFill>
            <a:schemeClr val="accent4">
              <a:lumMod val="20000"/>
              <a:lumOff val="80000"/>
            </a:schemeClr>
          </a:solidFill>
        </p:spPr>
        <p:txBody>
          <a:bodyPr wrap="none">
            <a:spAutoFit/>
          </a:bodyPr>
          <a:lstStyle/>
          <a:p>
            <a:pPr algn="ctr"/>
            <a:r>
              <a:rPr lang="en-US" sz="2800" b="1" dirty="0">
                <a:solidFill>
                  <a:srgbClr val="152747"/>
                </a:solidFill>
                <a:latin typeface="Open Sans" panose="020B0606030504020204" pitchFamily="34" charset="0"/>
                <a:ea typeface="Open Sans" panose="020B0606030504020204" pitchFamily="34" charset="0"/>
                <a:cs typeface="Open Sans" panose="020B0606030504020204" pitchFamily="34" charset="0"/>
              </a:rPr>
              <a:t>https://</a:t>
            </a:r>
            <a:r>
              <a:rPr lang="en-US" sz="2800" b="1" dirty="0" err="1">
                <a:solidFill>
                  <a:srgbClr val="152747"/>
                </a:solidFill>
                <a:latin typeface="Open Sans" panose="020B0606030504020204" pitchFamily="34" charset="0"/>
                <a:ea typeface="Open Sans" panose="020B0606030504020204" pitchFamily="34" charset="0"/>
                <a:cs typeface="Open Sans" panose="020B0606030504020204" pitchFamily="34" charset="0"/>
              </a:rPr>
              <a:t>bit.ly</a:t>
            </a:r>
            <a:r>
              <a:rPr lang="en-US" sz="2800" b="1" dirty="0">
                <a:solidFill>
                  <a:srgbClr val="152747"/>
                </a:solidFill>
                <a:latin typeface="Open Sans" panose="020B0606030504020204" pitchFamily="34" charset="0"/>
                <a:ea typeface="Open Sans" panose="020B0606030504020204" pitchFamily="34" charset="0"/>
                <a:cs typeface="Open Sans" panose="020B0606030504020204" pitchFamily="34" charset="0"/>
              </a:rPr>
              <a:t>/2xouTG0</a:t>
            </a:r>
          </a:p>
        </p:txBody>
      </p:sp>
      <p:sp>
        <p:nvSpPr>
          <p:cNvPr id="14" name="Rectangle 13">
            <a:extLst>
              <a:ext uri="{FF2B5EF4-FFF2-40B4-BE49-F238E27FC236}">
                <a16:creationId xmlns:a16="http://schemas.microsoft.com/office/drawing/2014/main" id="{FB4E52DD-5818-964D-A374-471E39EF8A8A}"/>
              </a:ext>
            </a:extLst>
          </p:cNvPr>
          <p:cNvSpPr/>
          <p:nvPr/>
        </p:nvSpPr>
        <p:spPr>
          <a:xfrm>
            <a:off x="0" y="2090492"/>
            <a:ext cx="12192000" cy="1200329"/>
          </a:xfrm>
          <a:prstGeom prst="rect">
            <a:avLst/>
          </a:prstGeom>
          <a:noFill/>
          <a:effectLst>
            <a:outerShdw blurRad="127000" dist="419100" dir="2220000" sx="89000" sy="89000" algn="ctr" rotWithShape="0">
              <a:schemeClr val="bg2">
                <a:lumMod val="75000"/>
                <a:alpha val="38000"/>
              </a:schemeClr>
            </a:outerShdw>
          </a:effectLst>
        </p:spPr>
        <p:txBody>
          <a:bodyPr wrap="square">
            <a:spAutoFit/>
          </a:bodyPr>
          <a:lstStyle/>
          <a:p>
            <a:pPr algn="ctr"/>
            <a:r>
              <a:rPr lang="en-US" sz="7200" b="1" dirty="0">
                <a:solidFill>
                  <a:srgbClr val="152747"/>
                </a:solidFill>
                <a:effectLst>
                  <a:outerShdw blurRad="50800" dist="38100" dir="2700000" algn="tl" rotWithShape="0">
                    <a:schemeClr val="bg1">
                      <a:alpha val="40000"/>
                    </a:schemeClr>
                  </a:outerShdw>
                </a:effectLst>
                <a:latin typeface="Open Sans" panose="020B0606030504020204" pitchFamily="34" charset="0"/>
                <a:ea typeface="Open Sans" panose="020B0606030504020204" pitchFamily="34" charset="0"/>
                <a:cs typeface="Open Sans" panose="020B0606030504020204" pitchFamily="34" charset="0"/>
              </a:rPr>
              <a:t>Antisemitism on Twitter</a:t>
            </a:r>
          </a:p>
        </p:txBody>
      </p:sp>
      <p:sp>
        <p:nvSpPr>
          <p:cNvPr id="17" name="Rectangle 16">
            <a:extLst>
              <a:ext uri="{FF2B5EF4-FFF2-40B4-BE49-F238E27FC236}">
                <a16:creationId xmlns:a16="http://schemas.microsoft.com/office/drawing/2014/main" id="{84621F8C-BB93-C848-8B69-1E9511F4A866}"/>
              </a:ext>
            </a:extLst>
          </p:cNvPr>
          <p:cNvSpPr/>
          <p:nvPr/>
        </p:nvSpPr>
        <p:spPr>
          <a:xfrm>
            <a:off x="0" y="3008177"/>
            <a:ext cx="12192000" cy="1769202"/>
          </a:xfrm>
          <a:prstGeom prst="rect">
            <a:avLst/>
          </a:prstGeom>
          <a:noFill/>
          <a:effectLst>
            <a:outerShdw blurRad="127000" dist="419100" dir="2220000" sx="89000" sy="89000" algn="ctr" rotWithShape="0">
              <a:schemeClr val="bg2">
                <a:lumMod val="75000"/>
                <a:alpha val="38000"/>
              </a:schemeClr>
            </a:outerShdw>
          </a:effectLst>
        </p:spPr>
        <p:txBody>
          <a:bodyPr wrap="square">
            <a:spAutoFit/>
          </a:bodyPr>
          <a:lstStyle/>
          <a:p>
            <a:pPr algn="ctr">
              <a:lnSpc>
                <a:spcPct val="120000"/>
              </a:lnSpc>
            </a:pPr>
            <a:r>
              <a:rPr lang="en-US" sz="3100" b="1" dirty="0">
                <a:solidFill>
                  <a:srgbClr val="152747"/>
                </a:solidFill>
                <a:effectLst>
                  <a:outerShdw blurRad="50800" dist="38100" dir="2700000" algn="tl" rotWithShape="0">
                    <a:schemeClr val="bg1">
                      <a:alpha val="40000"/>
                    </a:schemeClr>
                  </a:outerShdw>
                </a:effectLst>
                <a:latin typeface="Open Sans" panose="020B0606030504020204" pitchFamily="34" charset="0"/>
                <a:ea typeface="Open Sans" panose="020B0606030504020204" pitchFamily="34" charset="0"/>
                <a:cs typeface="Open Sans" panose="020B0606030504020204" pitchFamily="34" charset="0"/>
              </a:rPr>
              <a:t>Teaching Students How to Analyze Online Hate Through </a:t>
            </a:r>
          </a:p>
          <a:p>
            <a:pPr algn="ctr">
              <a:lnSpc>
                <a:spcPct val="120000"/>
              </a:lnSpc>
            </a:pPr>
            <a:r>
              <a:rPr lang="en-US" sz="3100" b="1" dirty="0">
                <a:solidFill>
                  <a:srgbClr val="152747"/>
                </a:solidFill>
                <a:effectLst>
                  <a:outerShdw blurRad="50800" dist="38100" dir="2700000" algn="tl" rotWithShape="0">
                    <a:schemeClr val="bg1">
                      <a:alpha val="40000"/>
                    </a:schemeClr>
                  </a:outerShdw>
                </a:effectLst>
                <a:latin typeface="Open Sans" panose="020B0606030504020204" pitchFamily="34" charset="0"/>
                <a:ea typeface="Open Sans" panose="020B0606030504020204" pitchFamily="34" charset="0"/>
                <a:cs typeface="Open Sans" panose="020B0606030504020204" pitchFamily="34" charset="0"/>
              </a:rPr>
              <a:t>A Simple Information Literacy Assignment</a:t>
            </a:r>
          </a:p>
          <a:p>
            <a:pPr algn="ctr">
              <a:lnSpc>
                <a:spcPct val="120000"/>
              </a:lnSpc>
            </a:pPr>
            <a:endParaRPr lang="en-US" sz="3100" b="1" dirty="0">
              <a:solidFill>
                <a:srgbClr val="152747"/>
              </a:solidFill>
              <a:effectLst>
                <a:outerShdw blurRad="50800" dist="38100" dir="2700000" algn="tl" rotWithShape="0">
                  <a:schemeClr val="bg1">
                    <a:alpha val="40000"/>
                  </a:schemeClr>
                </a:outerShdw>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8" name="Rectangle 17">
            <a:extLst>
              <a:ext uri="{FF2B5EF4-FFF2-40B4-BE49-F238E27FC236}">
                <a16:creationId xmlns:a16="http://schemas.microsoft.com/office/drawing/2014/main" id="{48684A9C-8811-C84E-B8E2-82C2D190A658}"/>
              </a:ext>
            </a:extLst>
          </p:cNvPr>
          <p:cNvSpPr/>
          <p:nvPr/>
        </p:nvSpPr>
        <p:spPr>
          <a:xfrm>
            <a:off x="7472645" y="5907258"/>
            <a:ext cx="4495078" cy="769441"/>
          </a:xfrm>
          <a:prstGeom prst="rect">
            <a:avLst/>
          </a:prstGeom>
        </p:spPr>
        <p:txBody>
          <a:bodyPr wrap="none">
            <a:spAutoFit/>
          </a:bodyPr>
          <a:lstStyle/>
          <a:p>
            <a:pPr algn="r"/>
            <a:r>
              <a:rPr lang="en-US" sz="2200" b="1" dirty="0">
                <a:solidFill>
                  <a:srgbClr val="152747"/>
                </a:solidFill>
                <a:effectLst>
                  <a:outerShdw blurRad="50800" dist="38100" dir="2700000" algn="tl" rotWithShape="0">
                    <a:schemeClr val="bg1">
                      <a:alpha val="40000"/>
                    </a:schemeClr>
                  </a:outerShdw>
                </a:effectLst>
                <a:latin typeface="Open Sans" panose="020B0606030504020204" pitchFamily="34" charset="0"/>
                <a:ea typeface="Open Sans" panose="020B0606030504020204" pitchFamily="34" charset="0"/>
                <a:cs typeface="Open Sans" panose="020B0606030504020204" pitchFamily="34" charset="0"/>
              </a:rPr>
              <a:t>Melanie Hubbard, DS Librarian</a:t>
            </a:r>
          </a:p>
          <a:p>
            <a:pPr algn="r"/>
            <a:r>
              <a:rPr lang="en-US" sz="2200" b="1" dirty="0">
                <a:solidFill>
                  <a:srgbClr val="152747"/>
                </a:solidFill>
                <a:effectLst>
                  <a:outerShdw blurRad="50800" dist="38100" dir="2700000" algn="tl" rotWithShape="0">
                    <a:schemeClr val="bg1">
                      <a:alpha val="40000"/>
                    </a:schemeClr>
                  </a:outerShdw>
                </a:effectLst>
                <a:latin typeface="Open Sans" panose="020B0606030504020204" pitchFamily="34" charset="0"/>
                <a:ea typeface="Open Sans" panose="020B0606030504020204" pitchFamily="34" charset="0"/>
                <a:cs typeface="Open Sans" panose="020B0606030504020204" pitchFamily="34" charset="0"/>
              </a:rPr>
              <a:t>Loyola Marymount University</a:t>
            </a:r>
            <a:endParaRPr lang="en-US" sz="2200" dirty="0"/>
          </a:p>
        </p:txBody>
      </p:sp>
    </p:spTree>
    <p:extLst>
      <p:ext uri="{BB962C8B-B14F-4D97-AF65-F5344CB8AC3E}">
        <p14:creationId xmlns:p14="http://schemas.microsoft.com/office/powerpoint/2010/main" val="15267507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image16.png">
            <a:extLst>
              <a:ext uri="{FF2B5EF4-FFF2-40B4-BE49-F238E27FC236}">
                <a16:creationId xmlns:a16="http://schemas.microsoft.com/office/drawing/2014/main" id="{77FE6501-1993-534A-BCC6-BC45B59C3221}"/>
              </a:ext>
            </a:extLst>
          </p:cNvPr>
          <p:cNvPicPr/>
          <p:nvPr/>
        </p:nvPicPr>
        <p:blipFill rotWithShape="1">
          <a:blip r:embed="rId3" cstate="screen">
            <a:extLst>
              <a:ext uri="{28A0092B-C50C-407E-A947-70E740481C1C}">
                <a14:useLocalDpi xmlns:a14="http://schemas.microsoft.com/office/drawing/2010/main"/>
              </a:ext>
            </a:extLst>
          </a:blip>
          <a:srcRect t="7758" r="1752" b="6034"/>
          <a:stretch/>
        </p:blipFill>
        <p:spPr>
          <a:xfrm>
            <a:off x="791817" y="3968727"/>
            <a:ext cx="3438419" cy="1321581"/>
          </a:xfrm>
          <a:prstGeom prst="rect">
            <a:avLst/>
          </a:prstGeom>
          <a:ln>
            <a:noFill/>
          </a:ln>
          <a:effectLst>
            <a:softEdge rad="25400"/>
          </a:effectLst>
        </p:spPr>
      </p:pic>
      <p:pic>
        <p:nvPicPr>
          <p:cNvPr id="21" name="image15.png">
            <a:extLst>
              <a:ext uri="{FF2B5EF4-FFF2-40B4-BE49-F238E27FC236}">
                <a16:creationId xmlns:a16="http://schemas.microsoft.com/office/drawing/2014/main" id="{801672BD-2946-FE4E-B4C5-D07DE59038BA}"/>
              </a:ext>
            </a:extLst>
          </p:cNvPr>
          <p:cNvPicPr/>
          <p:nvPr/>
        </p:nvPicPr>
        <p:blipFill rotWithShape="1">
          <a:blip r:embed="rId4" cstate="screen">
            <a:extLst>
              <a:ext uri="{28A0092B-C50C-407E-A947-70E740481C1C}">
                <a14:useLocalDpi xmlns:a14="http://schemas.microsoft.com/office/drawing/2010/main"/>
              </a:ext>
            </a:extLst>
          </a:blip>
          <a:srcRect t="8797" r="1029" b="19669"/>
          <a:stretch/>
        </p:blipFill>
        <p:spPr>
          <a:xfrm>
            <a:off x="7995169" y="3964933"/>
            <a:ext cx="3528734" cy="1329168"/>
          </a:xfrm>
          <a:prstGeom prst="rect">
            <a:avLst/>
          </a:prstGeom>
          <a:ln>
            <a:noFill/>
          </a:ln>
          <a:effectLst>
            <a:softEdge rad="25400"/>
          </a:effectLst>
        </p:spPr>
      </p:pic>
      <p:pic>
        <p:nvPicPr>
          <p:cNvPr id="6" name="Picture 5">
            <a:extLst>
              <a:ext uri="{FF2B5EF4-FFF2-40B4-BE49-F238E27FC236}">
                <a16:creationId xmlns:a16="http://schemas.microsoft.com/office/drawing/2014/main" id="{B871E80D-8270-8446-99FE-72D618BBD7E9}"/>
              </a:ext>
            </a:extLst>
          </p:cNvPr>
          <p:cNvPicPr>
            <a:picLocks noChangeAspect="1"/>
          </p:cNvPicPr>
          <p:nvPr/>
        </p:nvPicPr>
        <p:blipFill>
          <a:blip r:embed="rId5"/>
          <a:stretch>
            <a:fillRect/>
          </a:stretch>
        </p:blipFill>
        <p:spPr>
          <a:xfrm>
            <a:off x="4402699" y="3964933"/>
            <a:ext cx="3419838" cy="1329168"/>
          </a:xfrm>
          <a:prstGeom prst="rect">
            <a:avLst/>
          </a:prstGeom>
          <a:effectLst>
            <a:softEdge rad="25400"/>
          </a:effectLst>
        </p:spPr>
      </p:pic>
      <p:sp>
        <p:nvSpPr>
          <p:cNvPr id="12" name="Rectangle 11">
            <a:extLst>
              <a:ext uri="{FF2B5EF4-FFF2-40B4-BE49-F238E27FC236}">
                <a16:creationId xmlns:a16="http://schemas.microsoft.com/office/drawing/2014/main" id="{1519D6FA-ABF7-A646-BAA2-85AC6F7F8B9A}"/>
              </a:ext>
            </a:extLst>
          </p:cNvPr>
          <p:cNvSpPr/>
          <p:nvPr/>
        </p:nvSpPr>
        <p:spPr>
          <a:xfrm>
            <a:off x="0" y="6195147"/>
            <a:ext cx="12192000" cy="553998"/>
          </a:xfrm>
          <a:prstGeom prst="rect">
            <a:avLst/>
          </a:prstGeom>
          <a:noFill/>
          <a:effectLst>
            <a:outerShdw blurRad="127000" dist="419100" dir="2220000" sx="89000" sy="89000" algn="ctr" rotWithShape="0">
              <a:schemeClr val="bg2">
                <a:lumMod val="75000"/>
                <a:alpha val="10000"/>
              </a:schemeClr>
            </a:outerShdw>
          </a:effectLst>
        </p:spPr>
        <p:txBody>
          <a:bodyPr wrap="square">
            <a:spAutoFit/>
          </a:bodyPr>
          <a:lstStyle/>
          <a:p>
            <a:r>
              <a:rPr lang="en-US" sz="3000" dirty="0">
                <a:solidFill>
                  <a:srgbClr val="152747"/>
                </a:solidFill>
                <a:latin typeface="Century Gothic" panose="020B0502020202020204" pitchFamily="34" charset="0"/>
                <a:ea typeface="Open Sans" panose="020B0606030504020204" pitchFamily="34" charset="0"/>
                <a:cs typeface="Open Sans" panose="020B0606030504020204" pitchFamily="34" charset="0"/>
              </a:rPr>
              <a:t>  Instruction Discussion Points: Decoding Emojis</a:t>
            </a:r>
          </a:p>
        </p:txBody>
      </p:sp>
      <p:pic>
        <p:nvPicPr>
          <p:cNvPr id="7" name="Picture 6">
            <a:extLst>
              <a:ext uri="{FF2B5EF4-FFF2-40B4-BE49-F238E27FC236}">
                <a16:creationId xmlns:a16="http://schemas.microsoft.com/office/drawing/2014/main" id="{0E925D06-0B32-1742-8651-778F29C06CCE}"/>
              </a:ext>
            </a:extLst>
          </p:cNvPr>
          <p:cNvPicPr>
            <a:picLocks noChangeAspect="1"/>
          </p:cNvPicPr>
          <p:nvPr/>
        </p:nvPicPr>
        <p:blipFill>
          <a:blip r:embed="rId6"/>
          <a:stretch>
            <a:fillRect/>
          </a:stretch>
        </p:blipFill>
        <p:spPr>
          <a:xfrm>
            <a:off x="5779473" y="917036"/>
            <a:ext cx="2485942" cy="2485942"/>
          </a:xfrm>
          <a:prstGeom prst="rect">
            <a:avLst/>
          </a:prstGeom>
        </p:spPr>
      </p:pic>
      <p:pic>
        <p:nvPicPr>
          <p:cNvPr id="8" name="Picture 7">
            <a:extLst>
              <a:ext uri="{FF2B5EF4-FFF2-40B4-BE49-F238E27FC236}">
                <a16:creationId xmlns:a16="http://schemas.microsoft.com/office/drawing/2014/main" id="{598CF46A-47D9-BD47-83EC-5AAE893BC922}"/>
              </a:ext>
            </a:extLst>
          </p:cNvPr>
          <p:cNvPicPr>
            <a:picLocks noChangeAspect="1"/>
          </p:cNvPicPr>
          <p:nvPr/>
        </p:nvPicPr>
        <p:blipFill>
          <a:blip r:embed="rId7"/>
          <a:stretch>
            <a:fillRect/>
          </a:stretch>
        </p:blipFill>
        <p:spPr>
          <a:xfrm>
            <a:off x="8576170" y="990150"/>
            <a:ext cx="2485942" cy="2485942"/>
          </a:xfrm>
          <a:prstGeom prst="rect">
            <a:avLst/>
          </a:prstGeom>
        </p:spPr>
      </p:pic>
      <p:pic>
        <p:nvPicPr>
          <p:cNvPr id="9" name="Picture 8">
            <a:extLst>
              <a:ext uri="{FF2B5EF4-FFF2-40B4-BE49-F238E27FC236}">
                <a16:creationId xmlns:a16="http://schemas.microsoft.com/office/drawing/2014/main" id="{9853A857-102C-1148-97F1-E2584C794A33}"/>
              </a:ext>
            </a:extLst>
          </p:cNvPr>
          <p:cNvPicPr>
            <a:picLocks noChangeAspect="1"/>
          </p:cNvPicPr>
          <p:nvPr/>
        </p:nvPicPr>
        <p:blipFill rotWithShape="1">
          <a:blip r:embed="rId8"/>
          <a:srcRect/>
          <a:stretch/>
        </p:blipFill>
        <p:spPr>
          <a:xfrm>
            <a:off x="3138154" y="990150"/>
            <a:ext cx="2485942" cy="2485942"/>
          </a:xfrm>
          <a:prstGeom prst="rect">
            <a:avLst/>
          </a:prstGeom>
        </p:spPr>
      </p:pic>
      <p:pic>
        <p:nvPicPr>
          <p:cNvPr id="10" name="Picture 9">
            <a:extLst>
              <a:ext uri="{FF2B5EF4-FFF2-40B4-BE49-F238E27FC236}">
                <a16:creationId xmlns:a16="http://schemas.microsoft.com/office/drawing/2014/main" id="{8DDA7727-664A-C34B-B773-E8C1CF23F7F7}"/>
              </a:ext>
            </a:extLst>
          </p:cNvPr>
          <p:cNvPicPr>
            <a:picLocks noChangeAspect="1"/>
          </p:cNvPicPr>
          <p:nvPr/>
        </p:nvPicPr>
        <p:blipFill rotWithShape="1">
          <a:blip r:embed="rId9"/>
          <a:srcRect l="15627" r="16750"/>
          <a:stretch/>
        </p:blipFill>
        <p:spPr>
          <a:xfrm>
            <a:off x="994235" y="990150"/>
            <a:ext cx="1582183" cy="2339715"/>
          </a:xfrm>
          <a:prstGeom prst="rect">
            <a:avLst/>
          </a:prstGeom>
        </p:spPr>
      </p:pic>
    </p:spTree>
    <p:extLst>
      <p:ext uri="{BB962C8B-B14F-4D97-AF65-F5344CB8AC3E}">
        <p14:creationId xmlns:p14="http://schemas.microsoft.com/office/powerpoint/2010/main" val="29878717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D46F08E-944E-AF4E-81A3-CE7FD26D79D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19452" y="992716"/>
            <a:ext cx="5036201" cy="4756411"/>
          </a:xfrm>
          <a:prstGeom prst="rect">
            <a:avLst/>
          </a:prstGeom>
          <a:ln>
            <a:noFill/>
          </a:ln>
          <a:effectLst>
            <a:outerShdw blurRad="177800" dist="38100" dir="2400000" algn="tl" rotWithShape="0">
              <a:prstClr val="black">
                <a:alpha val="15000"/>
              </a:prstClr>
            </a:outerShdw>
          </a:effectLst>
        </p:spPr>
      </p:pic>
      <p:sp>
        <p:nvSpPr>
          <p:cNvPr id="5" name="TextBox 4">
            <a:extLst>
              <a:ext uri="{FF2B5EF4-FFF2-40B4-BE49-F238E27FC236}">
                <a16:creationId xmlns:a16="http://schemas.microsoft.com/office/drawing/2014/main" id="{210AF815-9FE9-C44A-9262-25891ACB158A}"/>
              </a:ext>
            </a:extLst>
          </p:cNvPr>
          <p:cNvSpPr txBox="1"/>
          <p:nvPr/>
        </p:nvSpPr>
        <p:spPr>
          <a:xfrm>
            <a:off x="5580621" y="923199"/>
            <a:ext cx="6179577" cy="4895443"/>
          </a:xfrm>
          <a:prstGeom prst="rect">
            <a:avLst/>
          </a:prstGeom>
          <a:noFill/>
        </p:spPr>
        <p:txBody>
          <a:bodyPr wrap="square" rtlCol="0">
            <a:spAutoFit/>
          </a:bodyPr>
          <a:lstStyle/>
          <a:p>
            <a:pPr>
              <a:lnSpc>
                <a:spcPct val="130000"/>
              </a:lnSpc>
            </a:pPr>
            <a:r>
              <a:rPr lang="en-US" sz="2700" dirty="0">
                <a:solidFill>
                  <a:srgbClr val="152747"/>
                </a:solidFill>
                <a:latin typeface="Century Gothic" panose="020B0502020202020204" pitchFamily="34" charset="0"/>
              </a:rPr>
              <a:t>“When I searched ‘George Soros’ in Google all of this bad stuff came up and so I thought he was a bad guy. But then I did more research and realized that a lot of the information I found about him was wrong. This made me see that Google results can contain a lot of false and </a:t>
            </a:r>
            <a:r>
              <a:rPr lang="en-US" sz="2700" dirty="0" err="1">
                <a:solidFill>
                  <a:srgbClr val="152747"/>
                </a:solidFill>
                <a:latin typeface="Century Gothic" panose="020B0502020202020204" pitchFamily="34" charset="0"/>
              </a:rPr>
              <a:t>antisemetic</a:t>
            </a:r>
            <a:r>
              <a:rPr lang="en-US" sz="2700" dirty="0">
                <a:solidFill>
                  <a:srgbClr val="152747"/>
                </a:solidFill>
                <a:latin typeface="Century Gothic" panose="020B0502020202020204" pitchFamily="34" charset="0"/>
              </a:rPr>
              <a:t> information.”</a:t>
            </a:r>
          </a:p>
        </p:txBody>
      </p:sp>
      <p:sp>
        <p:nvSpPr>
          <p:cNvPr id="8" name="Rectangle 7">
            <a:extLst>
              <a:ext uri="{FF2B5EF4-FFF2-40B4-BE49-F238E27FC236}">
                <a16:creationId xmlns:a16="http://schemas.microsoft.com/office/drawing/2014/main" id="{AE38E1E9-F557-0444-B8CD-ACBC427000F7}"/>
              </a:ext>
            </a:extLst>
          </p:cNvPr>
          <p:cNvSpPr/>
          <p:nvPr/>
        </p:nvSpPr>
        <p:spPr>
          <a:xfrm>
            <a:off x="0" y="6216918"/>
            <a:ext cx="12192000" cy="553998"/>
          </a:xfrm>
          <a:prstGeom prst="rect">
            <a:avLst/>
          </a:prstGeom>
          <a:noFill/>
          <a:effectLst>
            <a:outerShdw blurRad="127000" dist="419100" dir="2220000" sx="89000" sy="89000" algn="ctr" rotWithShape="0">
              <a:schemeClr val="bg2">
                <a:lumMod val="75000"/>
                <a:alpha val="10000"/>
              </a:schemeClr>
            </a:outerShdw>
          </a:effectLst>
        </p:spPr>
        <p:txBody>
          <a:bodyPr wrap="square">
            <a:spAutoFit/>
          </a:bodyPr>
          <a:lstStyle/>
          <a:p>
            <a:r>
              <a:rPr lang="en-US" sz="3000" dirty="0">
                <a:solidFill>
                  <a:srgbClr val="152747"/>
                </a:solidFill>
                <a:latin typeface="Century Gothic" panose="020B0502020202020204" pitchFamily="34" charset="0"/>
                <a:ea typeface="Open Sans" panose="020B0606030504020204" pitchFamily="34" charset="0"/>
                <a:cs typeface="Open Sans" panose="020B0606030504020204" pitchFamily="34" charset="0"/>
              </a:rPr>
              <a:t>  Assignment Impact</a:t>
            </a:r>
          </a:p>
        </p:txBody>
      </p:sp>
    </p:spTree>
    <p:extLst>
      <p:ext uri="{BB962C8B-B14F-4D97-AF65-F5344CB8AC3E}">
        <p14:creationId xmlns:p14="http://schemas.microsoft.com/office/powerpoint/2010/main" val="29935725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alpha val="23000"/>
          </a:schemeClr>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0E32F04-CAA6-C541-8AE6-9E7563C424DA}"/>
              </a:ext>
            </a:extLst>
          </p:cNvPr>
          <p:cNvSpPr/>
          <p:nvPr/>
        </p:nvSpPr>
        <p:spPr>
          <a:xfrm>
            <a:off x="0" y="1"/>
            <a:ext cx="12192000" cy="6858000"/>
          </a:xfrm>
          <a:prstGeom prst="rect">
            <a:avLst/>
          </a:prstGeom>
          <a:solidFill>
            <a:srgbClr val="00ACED"/>
          </a:solidFill>
          <a:ln>
            <a:solidFill>
              <a:srgbClr val="00ACED"/>
            </a:solidFill>
          </a:ln>
          <a:effectLst>
            <a:outerShdw dist="508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a:extLst>
              <a:ext uri="{FF2B5EF4-FFF2-40B4-BE49-F238E27FC236}">
                <a16:creationId xmlns:a16="http://schemas.microsoft.com/office/drawing/2014/main" id="{B30ACAAE-F616-7442-B082-E887B00DE5B3}"/>
              </a:ext>
            </a:extLst>
          </p:cNvPr>
          <p:cNvPicPr>
            <a:picLocks noChangeAspect="1"/>
          </p:cNvPicPr>
          <p:nvPr/>
        </p:nvPicPr>
        <p:blipFill rotWithShape="1">
          <a:blip r:embed="rId3" cstate="screen">
            <a:alphaModFix amt="8000"/>
            <a:extLst>
              <a:ext uri="{28A0092B-C50C-407E-A947-70E740481C1C}">
                <a14:useLocalDpi xmlns:a14="http://schemas.microsoft.com/office/drawing/2010/main"/>
              </a:ext>
            </a:extLst>
          </a:blip>
          <a:srcRect t="7407"/>
          <a:stretch/>
        </p:blipFill>
        <p:spPr>
          <a:xfrm>
            <a:off x="2622097" y="420188"/>
            <a:ext cx="6858000" cy="6350000"/>
          </a:xfrm>
          <a:prstGeom prst="rect">
            <a:avLst/>
          </a:prstGeom>
        </p:spPr>
      </p:pic>
      <p:sp>
        <p:nvSpPr>
          <p:cNvPr id="5" name="Rectangle 4">
            <a:extLst>
              <a:ext uri="{FF2B5EF4-FFF2-40B4-BE49-F238E27FC236}">
                <a16:creationId xmlns:a16="http://schemas.microsoft.com/office/drawing/2014/main" id="{B71749EC-7567-7840-950B-37D326547704}"/>
              </a:ext>
            </a:extLst>
          </p:cNvPr>
          <p:cNvSpPr/>
          <p:nvPr/>
        </p:nvSpPr>
        <p:spPr>
          <a:xfrm>
            <a:off x="3988641" y="4372818"/>
            <a:ext cx="4124912" cy="523220"/>
          </a:xfrm>
          <a:prstGeom prst="rect">
            <a:avLst/>
          </a:prstGeom>
          <a:solidFill>
            <a:schemeClr val="accent4">
              <a:lumMod val="20000"/>
              <a:lumOff val="80000"/>
            </a:schemeClr>
          </a:solidFill>
        </p:spPr>
        <p:txBody>
          <a:bodyPr wrap="none">
            <a:spAutoFit/>
          </a:bodyPr>
          <a:lstStyle/>
          <a:p>
            <a:pPr algn="ctr"/>
            <a:r>
              <a:rPr lang="en-US" sz="2800" b="1" dirty="0">
                <a:solidFill>
                  <a:srgbClr val="152747"/>
                </a:solidFill>
                <a:latin typeface="Open Sans" panose="020B0606030504020204" pitchFamily="34" charset="0"/>
                <a:ea typeface="Open Sans" panose="020B0606030504020204" pitchFamily="34" charset="0"/>
                <a:cs typeface="Open Sans" panose="020B0606030504020204" pitchFamily="34" charset="0"/>
              </a:rPr>
              <a:t>https://</a:t>
            </a:r>
            <a:r>
              <a:rPr lang="en-US" sz="2800" b="1" dirty="0" err="1">
                <a:solidFill>
                  <a:srgbClr val="152747"/>
                </a:solidFill>
                <a:latin typeface="Open Sans" panose="020B0606030504020204" pitchFamily="34" charset="0"/>
                <a:ea typeface="Open Sans" panose="020B0606030504020204" pitchFamily="34" charset="0"/>
                <a:cs typeface="Open Sans" panose="020B0606030504020204" pitchFamily="34" charset="0"/>
              </a:rPr>
              <a:t>bit.ly</a:t>
            </a:r>
            <a:r>
              <a:rPr lang="en-US" sz="2800" b="1" dirty="0">
                <a:solidFill>
                  <a:srgbClr val="152747"/>
                </a:solidFill>
                <a:latin typeface="Open Sans" panose="020B0606030504020204" pitchFamily="34" charset="0"/>
                <a:ea typeface="Open Sans" panose="020B0606030504020204" pitchFamily="34" charset="0"/>
                <a:cs typeface="Open Sans" panose="020B0606030504020204" pitchFamily="34" charset="0"/>
              </a:rPr>
              <a:t>/2xouTG0</a:t>
            </a:r>
          </a:p>
        </p:txBody>
      </p:sp>
      <p:sp>
        <p:nvSpPr>
          <p:cNvPr id="14" name="Rectangle 13">
            <a:extLst>
              <a:ext uri="{FF2B5EF4-FFF2-40B4-BE49-F238E27FC236}">
                <a16:creationId xmlns:a16="http://schemas.microsoft.com/office/drawing/2014/main" id="{FB4E52DD-5818-964D-A374-471E39EF8A8A}"/>
              </a:ext>
            </a:extLst>
          </p:cNvPr>
          <p:cNvSpPr/>
          <p:nvPr/>
        </p:nvSpPr>
        <p:spPr>
          <a:xfrm>
            <a:off x="0" y="2090492"/>
            <a:ext cx="12192000" cy="1200329"/>
          </a:xfrm>
          <a:prstGeom prst="rect">
            <a:avLst/>
          </a:prstGeom>
          <a:noFill/>
          <a:effectLst>
            <a:outerShdw blurRad="127000" dist="419100" dir="2220000" sx="89000" sy="89000" algn="ctr" rotWithShape="0">
              <a:schemeClr val="bg2">
                <a:lumMod val="75000"/>
                <a:alpha val="38000"/>
              </a:schemeClr>
            </a:outerShdw>
          </a:effectLst>
        </p:spPr>
        <p:txBody>
          <a:bodyPr wrap="square">
            <a:spAutoFit/>
          </a:bodyPr>
          <a:lstStyle/>
          <a:p>
            <a:pPr algn="ctr"/>
            <a:r>
              <a:rPr lang="en-US" sz="7200" b="1" dirty="0">
                <a:solidFill>
                  <a:srgbClr val="152747"/>
                </a:solidFill>
                <a:effectLst>
                  <a:outerShdw blurRad="50800" dist="38100" dir="2700000" algn="tl" rotWithShape="0">
                    <a:schemeClr val="bg1">
                      <a:alpha val="40000"/>
                    </a:schemeClr>
                  </a:outerShdw>
                </a:effectLst>
                <a:latin typeface="Open Sans" panose="020B0606030504020204" pitchFamily="34" charset="0"/>
                <a:ea typeface="Open Sans" panose="020B0606030504020204" pitchFamily="34" charset="0"/>
                <a:cs typeface="Open Sans" panose="020B0606030504020204" pitchFamily="34" charset="0"/>
              </a:rPr>
              <a:t>Antisemitism on Twitter</a:t>
            </a:r>
          </a:p>
        </p:txBody>
      </p:sp>
      <p:sp>
        <p:nvSpPr>
          <p:cNvPr id="17" name="Rectangle 16">
            <a:extLst>
              <a:ext uri="{FF2B5EF4-FFF2-40B4-BE49-F238E27FC236}">
                <a16:creationId xmlns:a16="http://schemas.microsoft.com/office/drawing/2014/main" id="{84621F8C-BB93-C848-8B69-1E9511F4A866}"/>
              </a:ext>
            </a:extLst>
          </p:cNvPr>
          <p:cNvSpPr/>
          <p:nvPr/>
        </p:nvSpPr>
        <p:spPr>
          <a:xfrm>
            <a:off x="0" y="3008177"/>
            <a:ext cx="12192000" cy="1769202"/>
          </a:xfrm>
          <a:prstGeom prst="rect">
            <a:avLst/>
          </a:prstGeom>
          <a:noFill/>
          <a:effectLst>
            <a:outerShdw blurRad="127000" dist="419100" dir="2220000" sx="89000" sy="89000" algn="ctr" rotWithShape="0">
              <a:schemeClr val="bg2">
                <a:lumMod val="75000"/>
                <a:alpha val="38000"/>
              </a:schemeClr>
            </a:outerShdw>
          </a:effectLst>
        </p:spPr>
        <p:txBody>
          <a:bodyPr wrap="square">
            <a:spAutoFit/>
          </a:bodyPr>
          <a:lstStyle/>
          <a:p>
            <a:pPr algn="ctr">
              <a:lnSpc>
                <a:spcPct val="120000"/>
              </a:lnSpc>
            </a:pPr>
            <a:r>
              <a:rPr lang="en-US" sz="3100" b="1" dirty="0">
                <a:solidFill>
                  <a:srgbClr val="152747"/>
                </a:solidFill>
                <a:effectLst>
                  <a:outerShdw blurRad="50800" dist="38100" dir="2700000" algn="tl" rotWithShape="0">
                    <a:schemeClr val="bg1">
                      <a:alpha val="40000"/>
                    </a:schemeClr>
                  </a:outerShdw>
                </a:effectLst>
                <a:latin typeface="Open Sans" panose="020B0606030504020204" pitchFamily="34" charset="0"/>
                <a:ea typeface="Open Sans" panose="020B0606030504020204" pitchFamily="34" charset="0"/>
                <a:cs typeface="Open Sans" panose="020B0606030504020204" pitchFamily="34" charset="0"/>
              </a:rPr>
              <a:t>Teaching Students How to Analyze Online Hate Through </a:t>
            </a:r>
          </a:p>
          <a:p>
            <a:pPr algn="ctr">
              <a:lnSpc>
                <a:spcPct val="120000"/>
              </a:lnSpc>
            </a:pPr>
            <a:r>
              <a:rPr lang="en-US" sz="3100" b="1" dirty="0">
                <a:solidFill>
                  <a:srgbClr val="152747"/>
                </a:solidFill>
                <a:effectLst>
                  <a:outerShdw blurRad="50800" dist="38100" dir="2700000" algn="tl" rotWithShape="0">
                    <a:schemeClr val="bg1">
                      <a:alpha val="40000"/>
                    </a:schemeClr>
                  </a:outerShdw>
                </a:effectLst>
                <a:latin typeface="Open Sans" panose="020B0606030504020204" pitchFamily="34" charset="0"/>
                <a:ea typeface="Open Sans" panose="020B0606030504020204" pitchFamily="34" charset="0"/>
                <a:cs typeface="Open Sans" panose="020B0606030504020204" pitchFamily="34" charset="0"/>
              </a:rPr>
              <a:t>A Simple Information Literacy Assignment</a:t>
            </a:r>
          </a:p>
          <a:p>
            <a:pPr algn="ctr">
              <a:lnSpc>
                <a:spcPct val="120000"/>
              </a:lnSpc>
            </a:pPr>
            <a:endParaRPr lang="en-US" sz="3100" b="1" dirty="0">
              <a:solidFill>
                <a:srgbClr val="152747"/>
              </a:solidFill>
              <a:effectLst>
                <a:outerShdw blurRad="50800" dist="38100" dir="2700000" algn="tl" rotWithShape="0">
                  <a:schemeClr val="bg1">
                    <a:alpha val="40000"/>
                  </a:schemeClr>
                </a:outerShdw>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8" name="Rectangle 17">
            <a:extLst>
              <a:ext uri="{FF2B5EF4-FFF2-40B4-BE49-F238E27FC236}">
                <a16:creationId xmlns:a16="http://schemas.microsoft.com/office/drawing/2014/main" id="{48684A9C-8811-C84E-B8E2-82C2D190A658}"/>
              </a:ext>
            </a:extLst>
          </p:cNvPr>
          <p:cNvSpPr/>
          <p:nvPr/>
        </p:nvSpPr>
        <p:spPr>
          <a:xfrm>
            <a:off x="7472645" y="5907258"/>
            <a:ext cx="4495078" cy="769441"/>
          </a:xfrm>
          <a:prstGeom prst="rect">
            <a:avLst/>
          </a:prstGeom>
        </p:spPr>
        <p:txBody>
          <a:bodyPr wrap="none">
            <a:spAutoFit/>
          </a:bodyPr>
          <a:lstStyle/>
          <a:p>
            <a:pPr algn="r"/>
            <a:r>
              <a:rPr lang="en-US" sz="2200" b="1" dirty="0">
                <a:solidFill>
                  <a:srgbClr val="152747"/>
                </a:solidFill>
                <a:effectLst>
                  <a:outerShdw blurRad="50800" dist="38100" dir="2700000" algn="tl" rotWithShape="0">
                    <a:schemeClr val="bg1">
                      <a:alpha val="40000"/>
                    </a:schemeClr>
                  </a:outerShdw>
                </a:effectLst>
                <a:latin typeface="Open Sans" panose="020B0606030504020204" pitchFamily="34" charset="0"/>
                <a:ea typeface="Open Sans" panose="020B0606030504020204" pitchFamily="34" charset="0"/>
                <a:cs typeface="Open Sans" panose="020B0606030504020204" pitchFamily="34" charset="0"/>
              </a:rPr>
              <a:t>Melanie Hubbard, DS Librarian</a:t>
            </a:r>
          </a:p>
          <a:p>
            <a:pPr algn="r"/>
            <a:r>
              <a:rPr lang="en-US" sz="2200" b="1" dirty="0">
                <a:solidFill>
                  <a:srgbClr val="152747"/>
                </a:solidFill>
                <a:effectLst>
                  <a:outerShdw blurRad="50800" dist="38100" dir="2700000" algn="tl" rotWithShape="0">
                    <a:schemeClr val="bg1">
                      <a:alpha val="40000"/>
                    </a:schemeClr>
                  </a:outerShdw>
                </a:effectLst>
                <a:latin typeface="Open Sans" panose="020B0606030504020204" pitchFamily="34" charset="0"/>
                <a:ea typeface="Open Sans" panose="020B0606030504020204" pitchFamily="34" charset="0"/>
                <a:cs typeface="Open Sans" panose="020B0606030504020204" pitchFamily="34" charset="0"/>
              </a:rPr>
              <a:t>Loyola Marymount University</a:t>
            </a:r>
            <a:endParaRPr lang="en-US" sz="2200" dirty="0"/>
          </a:p>
        </p:txBody>
      </p:sp>
    </p:spTree>
    <p:extLst>
      <p:ext uri="{BB962C8B-B14F-4D97-AF65-F5344CB8AC3E}">
        <p14:creationId xmlns:p14="http://schemas.microsoft.com/office/powerpoint/2010/main" val="32969576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63D1D3E-642F-3849-9B09-1896767ABCED}"/>
              </a:ext>
            </a:extLst>
          </p:cNvPr>
          <p:cNvSpPr/>
          <p:nvPr/>
        </p:nvSpPr>
        <p:spPr>
          <a:xfrm>
            <a:off x="0" y="0"/>
            <a:ext cx="12192000" cy="6857554"/>
          </a:xfrm>
          <a:prstGeom prst="rect">
            <a:avLst/>
          </a:prstGeom>
          <a:solidFill>
            <a:srgbClr val="E8EAED"/>
          </a:solidFill>
          <a:ln>
            <a:solidFill>
              <a:srgbClr val="E8EA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64716A1A-CC62-A843-A5E3-2C20DBFD23B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5989" y="242584"/>
            <a:ext cx="11189368" cy="5878244"/>
          </a:xfrm>
          <a:prstGeom prst="rect">
            <a:avLst/>
          </a:prstGeom>
        </p:spPr>
      </p:pic>
      <p:sp>
        <p:nvSpPr>
          <p:cNvPr id="5" name="TextBox 4">
            <a:extLst>
              <a:ext uri="{FF2B5EF4-FFF2-40B4-BE49-F238E27FC236}">
                <a16:creationId xmlns:a16="http://schemas.microsoft.com/office/drawing/2014/main" id="{8A913300-4D83-A84C-AD04-B03215CD52C8}"/>
              </a:ext>
            </a:extLst>
          </p:cNvPr>
          <p:cNvSpPr txBox="1"/>
          <p:nvPr/>
        </p:nvSpPr>
        <p:spPr>
          <a:xfrm>
            <a:off x="0" y="6248778"/>
            <a:ext cx="8329161" cy="553998"/>
          </a:xfrm>
          <a:prstGeom prst="rect">
            <a:avLst/>
          </a:prstGeom>
          <a:noFill/>
        </p:spPr>
        <p:txBody>
          <a:bodyPr wrap="square" rtlCol="0">
            <a:spAutoFit/>
          </a:bodyPr>
          <a:lstStyle/>
          <a:p>
            <a:r>
              <a:rPr lang="en-US" sz="3000" dirty="0">
                <a:solidFill>
                  <a:srgbClr val="152747"/>
                </a:solidFill>
                <a:latin typeface="Century Gothic" panose="020B0502020202020204" pitchFamily="34" charset="0"/>
                <a:ea typeface="Open Sans" panose="020B0606030504020204" pitchFamily="34" charset="0"/>
                <a:cs typeface="Open Sans" panose="020B0606030504020204" pitchFamily="34" charset="0"/>
              </a:rPr>
              <a:t>  ADL 2017 Audit of Anti-Semitic Incidents</a:t>
            </a:r>
          </a:p>
        </p:txBody>
      </p:sp>
    </p:spTree>
    <p:extLst>
      <p:ext uri="{BB962C8B-B14F-4D97-AF65-F5344CB8AC3E}">
        <p14:creationId xmlns:p14="http://schemas.microsoft.com/office/powerpoint/2010/main" val="42760828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230E9E2-D4C5-E949-A78B-4424C83E62B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92987" y="86639"/>
            <a:ext cx="11515875" cy="6022249"/>
          </a:xfrm>
          <a:prstGeom prst="rect">
            <a:avLst/>
          </a:prstGeom>
        </p:spPr>
      </p:pic>
      <p:sp>
        <p:nvSpPr>
          <p:cNvPr id="5" name="TextBox 4">
            <a:extLst>
              <a:ext uri="{FF2B5EF4-FFF2-40B4-BE49-F238E27FC236}">
                <a16:creationId xmlns:a16="http://schemas.microsoft.com/office/drawing/2014/main" id="{A1E106F2-7905-F148-93A6-7F4F27878F93}"/>
              </a:ext>
            </a:extLst>
          </p:cNvPr>
          <p:cNvSpPr txBox="1"/>
          <p:nvPr/>
        </p:nvSpPr>
        <p:spPr>
          <a:xfrm>
            <a:off x="0" y="6248778"/>
            <a:ext cx="8329161" cy="553998"/>
          </a:xfrm>
          <a:prstGeom prst="rect">
            <a:avLst/>
          </a:prstGeom>
          <a:noFill/>
        </p:spPr>
        <p:txBody>
          <a:bodyPr wrap="square" rtlCol="0">
            <a:spAutoFit/>
          </a:bodyPr>
          <a:lstStyle/>
          <a:p>
            <a:r>
              <a:rPr lang="en-US" sz="3000" dirty="0">
                <a:solidFill>
                  <a:srgbClr val="152747"/>
                </a:solidFill>
                <a:latin typeface="Century Gothic" panose="020B0502020202020204" pitchFamily="34" charset="0"/>
                <a:ea typeface="Open Sans" panose="020B0606030504020204" pitchFamily="34" charset="0"/>
                <a:cs typeface="Open Sans" panose="020B0606030504020204" pitchFamily="34" charset="0"/>
              </a:rPr>
              <a:t>  ADL 2017 Audit of Anti-Semitic Incidents</a:t>
            </a:r>
          </a:p>
        </p:txBody>
      </p:sp>
    </p:spTree>
    <p:extLst>
      <p:ext uri="{BB962C8B-B14F-4D97-AF65-F5344CB8AC3E}">
        <p14:creationId xmlns:p14="http://schemas.microsoft.com/office/powerpoint/2010/main" val="33384592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56887F3-30F8-0946-B392-6BD94A9046E0}"/>
              </a:ext>
            </a:extLst>
          </p:cNvPr>
          <p:cNvSpPr txBox="1"/>
          <p:nvPr/>
        </p:nvSpPr>
        <p:spPr>
          <a:xfrm>
            <a:off x="1" y="2451289"/>
            <a:ext cx="12192000" cy="1107996"/>
          </a:xfrm>
          <a:prstGeom prst="rect">
            <a:avLst/>
          </a:prstGeom>
          <a:noFill/>
        </p:spPr>
        <p:txBody>
          <a:bodyPr wrap="square" rtlCol="0">
            <a:spAutoFit/>
          </a:bodyPr>
          <a:lstStyle/>
          <a:p>
            <a:pPr algn="ctr"/>
            <a:r>
              <a:rPr lang="en-US" sz="6600" dirty="0">
                <a:solidFill>
                  <a:srgbClr val="152747"/>
                </a:solidFill>
                <a:latin typeface="Century Gothic" panose="020B0502020202020204" pitchFamily="34" charset="0"/>
                <a:ea typeface="Open Sans" panose="020B0606030504020204" pitchFamily="34" charset="0"/>
                <a:cs typeface="Open Sans" panose="020B0606030504020204" pitchFamily="34" charset="0"/>
              </a:rPr>
              <a:t>The Assignment</a:t>
            </a:r>
          </a:p>
        </p:txBody>
      </p:sp>
      <p:sp>
        <p:nvSpPr>
          <p:cNvPr id="4" name="TextBox 3">
            <a:extLst>
              <a:ext uri="{FF2B5EF4-FFF2-40B4-BE49-F238E27FC236}">
                <a16:creationId xmlns:a16="http://schemas.microsoft.com/office/drawing/2014/main" id="{4ADA23D9-2F64-894B-9256-00E786A46923}"/>
              </a:ext>
            </a:extLst>
          </p:cNvPr>
          <p:cNvSpPr txBox="1"/>
          <p:nvPr/>
        </p:nvSpPr>
        <p:spPr>
          <a:xfrm>
            <a:off x="0" y="3766460"/>
            <a:ext cx="12192001" cy="584775"/>
          </a:xfrm>
          <a:prstGeom prst="rect">
            <a:avLst/>
          </a:prstGeom>
          <a:noFill/>
        </p:spPr>
        <p:txBody>
          <a:bodyPr wrap="square" rtlCol="0">
            <a:spAutoFit/>
          </a:bodyPr>
          <a:lstStyle/>
          <a:p>
            <a:pPr algn="ctr"/>
            <a:r>
              <a:rPr lang="en-US" sz="3200" b="1" dirty="0">
                <a:solidFill>
                  <a:srgbClr val="152747"/>
                </a:solidFill>
                <a:latin typeface="Century Gothic" panose="020B0502020202020204" pitchFamily="34" charset="0"/>
              </a:rPr>
              <a:t>(offensive images to follow) </a:t>
            </a:r>
          </a:p>
        </p:txBody>
      </p:sp>
    </p:spTree>
    <p:extLst>
      <p:ext uri="{BB962C8B-B14F-4D97-AF65-F5344CB8AC3E}">
        <p14:creationId xmlns:p14="http://schemas.microsoft.com/office/powerpoint/2010/main" val="26776742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E8FE3F2C-4394-1247-AA1D-4DA99D3E5B5D}"/>
              </a:ext>
            </a:extLst>
          </p:cNvPr>
          <p:cNvSpPr/>
          <p:nvPr/>
        </p:nvSpPr>
        <p:spPr>
          <a:xfrm>
            <a:off x="2265520" y="825345"/>
            <a:ext cx="912258" cy="45719"/>
          </a:xfrm>
          <a:prstGeom prst="rect">
            <a:avLst/>
          </a:prstGeom>
          <a:solidFill>
            <a:srgbClr val="00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4D38FF13-50C2-DF4F-9168-86D185F9B603}"/>
              </a:ext>
            </a:extLst>
          </p:cNvPr>
          <p:cNvSpPr/>
          <p:nvPr/>
        </p:nvSpPr>
        <p:spPr>
          <a:xfrm>
            <a:off x="2228797" y="1548876"/>
            <a:ext cx="912258" cy="45719"/>
          </a:xfrm>
          <a:prstGeom prst="rect">
            <a:avLst/>
          </a:prstGeom>
          <a:solidFill>
            <a:srgbClr val="00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F31905E8-5609-174A-8880-A90E17FE542B}"/>
              </a:ext>
            </a:extLst>
          </p:cNvPr>
          <p:cNvSpPr/>
          <p:nvPr/>
        </p:nvSpPr>
        <p:spPr>
          <a:xfrm>
            <a:off x="2308227" y="3620998"/>
            <a:ext cx="912258" cy="45719"/>
          </a:xfrm>
          <a:prstGeom prst="rect">
            <a:avLst/>
          </a:prstGeom>
          <a:solidFill>
            <a:srgbClr val="00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ACB63F6E-9091-D046-92B4-E7A142DFC766}"/>
              </a:ext>
            </a:extLst>
          </p:cNvPr>
          <p:cNvSpPr txBox="1"/>
          <p:nvPr/>
        </p:nvSpPr>
        <p:spPr>
          <a:xfrm>
            <a:off x="1291729" y="640155"/>
            <a:ext cx="986167" cy="369332"/>
          </a:xfrm>
          <a:prstGeom prst="rect">
            <a:avLst/>
          </a:prstGeom>
          <a:noFill/>
        </p:spPr>
        <p:txBody>
          <a:bodyPr wrap="none" rtlCol="0">
            <a:spAutoFit/>
          </a:bodyPr>
          <a:lstStyle/>
          <a:p>
            <a:r>
              <a:rPr lang="en-US" b="1" dirty="0">
                <a:solidFill>
                  <a:srgbClr val="152747"/>
                </a:solidFill>
                <a:latin typeface="Open Sans" panose="020B0606030504020204" pitchFamily="34" charset="0"/>
                <a:ea typeface="Open Sans" panose="020B0606030504020204" pitchFamily="34" charset="0"/>
                <a:cs typeface="Open Sans" panose="020B0606030504020204" pitchFamily="34" charset="0"/>
              </a:rPr>
              <a:t>Sender</a:t>
            </a:r>
          </a:p>
        </p:txBody>
      </p:sp>
      <p:sp>
        <p:nvSpPr>
          <p:cNvPr id="15" name="TextBox 14">
            <a:extLst>
              <a:ext uri="{FF2B5EF4-FFF2-40B4-BE49-F238E27FC236}">
                <a16:creationId xmlns:a16="http://schemas.microsoft.com/office/drawing/2014/main" id="{2278215D-33A6-EA4E-8251-5F5689F17746}"/>
              </a:ext>
            </a:extLst>
          </p:cNvPr>
          <p:cNvSpPr txBox="1"/>
          <p:nvPr/>
        </p:nvSpPr>
        <p:spPr>
          <a:xfrm>
            <a:off x="960501" y="1364210"/>
            <a:ext cx="1268296" cy="369332"/>
          </a:xfrm>
          <a:prstGeom prst="rect">
            <a:avLst/>
          </a:prstGeom>
          <a:noFill/>
        </p:spPr>
        <p:txBody>
          <a:bodyPr wrap="none" rtlCol="0">
            <a:spAutoFit/>
          </a:bodyPr>
          <a:lstStyle/>
          <a:p>
            <a:r>
              <a:rPr lang="en-US" b="1" dirty="0">
                <a:solidFill>
                  <a:srgbClr val="152747"/>
                </a:solidFill>
                <a:latin typeface="Open Sans" panose="020B0606030504020204" pitchFamily="34" charset="0"/>
                <a:ea typeface="Open Sans" panose="020B0606030504020204" pitchFamily="34" charset="0"/>
                <a:cs typeface="Open Sans" panose="020B0606030504020204" pitchFamily="34" charset="0"/>
              </a:rPr>
              <a:t>Recipient</a:t>
            </a:r>
          </a:p>
        </p:txBody>
      </p:sp>
      <p:sp>
        <p:nvSpPr>
          <p:cNvPr id="16" name="TextBox 15">
            <a:extLst>
              <a:ext uri="{FF2B5EF4-FFF2-40B4-BE49-F238E27FC236}">
                <a16:creationId xmlns:a16="http://schemas.microsoft.com/office/drawing/2014/main" id="{17F54BF6-EBDD-C44E-8B65-1EFDD6D91458}"/>
              </a:ext>
            </a:extLst>
          </p:cNvPr>
          <p:cNvSpPr txBox="1"/>
          <p:nvPr/>
        </p:nvSpPr>
        <p:spPr>
          <a:xfrm>
            <a:off x="617760" y="3455217"/>
            <a:ext cx="1704313" cy="369332"/>
          </a:xfrm>
          <a:prstGeom prst="rect">
            <a:avLst/>
          </a:prstGeom>
          <a:noFill/>
        </p:spPr>
        <p:txBody>
          <a:bodyPr wrap="none" rtlCol="0">
            <a:spAutoFit/>
          </a:bodyPr>
          <a:lstStyle/>
          <a:p>
            <a:r>
              <a:rPr lang="en-US" b="1" dirty="0">
                <a:solidFill>
                  <a:srgbClr val="152747"/>
                </a:solidFill>
                <a:latin typeface="Open Sans" panose="020B0606030504020204" pitchFamily="34" charset="0"/>
                <a:ea typeface="Open Sans" panose="020B0606030504020204" pitchFamily="34" charset="0"/>
                <a:cs typeface="Open Sans" panose="020B0606030504020204" pitchFamily="34" charset="0"/>
              </a:rPr>
              <a:t>Image/Meme</a:t>
            </a:r>
          </a:p>
        </p:txBody>
      </p:sp>
      <p:sp>
        <p:nvSpPr>
          <p:cNvPr id="17" name="TextBox 16">
            <a:extLst>
              <a:ext uri="{FF2B5EF4-FFF2-40B4-BE49-F238E27FC236}">
                <a16:creationId xmlns:a16="http://schemas.microsoft.com/office/drawing/2014/main" id="{809A8B7E-EE36-1F43-B4E8-26BF451960FB}"/>
              </a:ext>
            </a:extLst>
          </p:cNvPr>
          <p:cNvSpPr txBox="1"/>
          <p:nvPr/>
        </p:nvSpPr>
        <p:spPr>
          <a:xfrm>
            <a:off x="7894091" y="575461"/>
            <a:ext cx="2567113" cy="369332"/>
          </a:xfrm>
          <a:prstGeom prst="rect">
            <a:avLst/>
          </a:prstGeom>
          <a:noFill/>
        </p:spPr>
        <p:txBody>
          <a:bodyPr wrap="none" rtlCol="0">
            <a:spAutoFit/>
          </a:bodyPr>
          <a:lstStyle/>
          <a:p>
            <a:r>
              <a:rPr lang="en-US" b="1" dirty="0">
                <a:solidFill>
                  <a:srgbClr val="152747"/>
                </a:solidFill>
                <a:latin typeface="Open Sans" panose="020B0606030504020204" pitchFamily="34" charset="0"/>
                <a:ea typeface="Open Sans" panose="020B0606030504020204" pitchFamily="34" charset="0"/>
                <a:cs typeface="Open Sans" panose="020B0606030504020204" pitchFamily="34" charset="0"/>
              </a:rPr>
              <a:t>Holocaust reference </a:t>
            </a:r>
          </a:p>
        </p:txBody>
      </p:sp>
      <p:sp>
        <p:nvSpPr>
          <p:cNvPr id="18" name="TextBox 17">
            <a:extLst>
              <a:ext uri="{FF2B5EF4-FFF2-40B4-BE49-F238E27FC236}">
                <a16:creationId xmlns:a16="http://schemas.microsoft.com/office/drawing/2014/main" id="{7D697F3E-7BF9-6E44-98AF-88D88CD6E673}"/>
              </a:ext>
            </a:extLst>
          </p:cNvPr>
          <p:cNvSpPr txBox="1"/>
          <p:nvPr/>
        </p:nvSpPr>
        <p:spPr>
          <a:xfrm>
            <a:off x="7894091" y="1325314"/>
            <a:ext cx="2347117" cy="923330"/>
          </a:xfrm>
          <a:prstGeom prst="rect">
            <a:avLst/>
          </a:prstGeom>
          <a:noFill/>
        </p:spPr>
        <p:txBody>
          <a:bodyPr wrap="none" rtlCol="0">
            <a:spAutoFit/>
          </a:bodyPr>
          <a:lstStyle/>
          <a:p>
            <a:r>
              <a:rPr lang="en-US" b="1" dirty="0">
                <a:solidFill>
                  <a:srgbClr val="152747"/>
                </a:solidFill>
                <a:latin typeface="Open Sans" panose="020B0606030504020204" pitchFamily="34" charset="0"/>
                <a:ea typeface="Open Sans" panose="020B0606030504020204" pitchFamily="34" charset="0"/>
                <a:cs typeface="Open Sans" panose="020B0606030504020204" pitchFamily="34" charset="0"/>
              </a:rPr>
              <a:t>Eleanor Goldberg,</a:t>
            </a:r>
          </a:p>
          <a:p>
            <a:r>
              <a:rPr lang="en-US" b="1" dirty="0">
                <a:solidFill>
                  <a:srgbClr val="152747"/>
                </a:solidFill>
                <a:latin typeface="Open Sans" panose="020B0606030504020204" pitchFamily="34" charset="0"/>
                <a:ea typeface="Open Sans" panose="020B0606030504020204" pitchFamily="34" charset="0"/>
                <a:cs typeface="Open Sans" panose="020B0606030504020204" pitchFamily="34" charset="0"/>
              </a:rPr>
              <a:t>Business Reporter,</a:t>
            </a:r>
          </a:p>
          <a:p>
            <a:r>
              <a:rPr lang="en-US" b="1" dirty="0">
                <a:solidFill>
                  <a:srgbClr val="152747"/>
                </a:solidFill>
                <a:latin typeface="Open Sans" panose="020B0606030504020204" pitchFamily="34" charset="0"/>
                <a:ea typeface="Open Sans" panose="020B0606030504020204" pitchFamily="34" charset="0"/>
                <a:cs typeface="Open Sans" panose="020B0606030504020204" pitchFamily="34" charset="0"/>
              </a:rPr>
              <a:t>Huffington Post</a:t>
            </a:r>
          </a:p>
        </p:txBody>
      </p:sp>
      <p:sp>
        <p:nvSpPr>
          <p:cNvPr id="19" name="TextBox 18">
            <a:extLst>
              <a:ext uri="{FF2B5EF4-FFF2-40B4-BE49-F238E27FC236}">
                <a16:creationId xmlns:a16="http://schemas.microsoft.com/office/drawing/2014/main" id="{1E31F4E6-1760-2B41-B7A7-07F985216A59}"/>
              </a:ext>
            </a:extLst>
          </p:cNvPr>
          <p:cNvSpPr txBox="1"/>
          <p:nvPr/>
        </p:nvSpPr>
        <p:spPr>
          <a:xfrm>
            <a:off x="7894091" y="3196403"/>
            <a:ext cx="4029245" cy="861774"/>
          </a:xfrm>
          <a:prstGeom prst="rect">
            <a:avLst/>
          </a:prstGeom>
          <a:noFill/>
        </p:spPr>
        <p:txBody>
          <a:bodyPr wrap="square" rtlCol="0">
            <a:spAutoFit/>
          </a:bodyPr>
          <a:lstStyle/>
          <a:p>
            <a:r>
              <a:rPr lang="en-US" b="1" dirty="0">
                <a:solidFill>
                  <a:srgbClr val="152747"/>
                </a:solidFill>
                <a:latin typeface="Open Sans" panose="020B0606030504020204" pitchFamily="34" charset="0"/>
                <a:ea typeface="Open Sans" panose="020B0606030504020204" pitchFamily="34" charset="0"/>
                <a:cs typeface="Open Sans" panose="020B0606030504020204" pitchFamily="34" charset="0"/>
              </a:rPr>
              <a:t>“Happy Merchant” caricature </a:t>
            </a:r>
            <a:r>
              <a:rPr lang="en-US" sz="1600" b="1" dirty="0">
                <a:solidFill>
                  <a:srgbClr val="152747"/>
                </a:solidFill>
                <a:latin typeface="Open Sans" panose="020B0606030504020204" pitchFamily="34" charset="0"/>
                <a:ea typeface="Open Sans" panose="020B0606030504020204" pitchFamily="34" charset="0"/>
                <a:cs typeface="Open Sans" panose="020B0606030504020204" pitchFamily="34" charset="0"/>
              </a:rPr>
              <a:t>Originally drawn by A. Wyatt Mann (Nick </a:t>
            </a:r>
            <a:r>
              <a:rPr lang="en-US" sz="1600" b="1" dirty="0" err="1">
                <a:solidFill>
                  <a:srgbClr val="152747"/>
                </a:solidFill>
                <a:latin typeface="Open Sans" panose="020B0606030504020204" pitchFamily="34" charset="0"/>
                <a:ea typeface="Open Sans" panose="020B0606030504020204" pitchFamily="34" charset="0"/>
                <a:cs typeface="Open Sans" panose="020B0606030504020204" pitchFamily="34" charset="0"/>
              </a:rPr>
              <a:t>Bougas</a:t>
            </a:r>
            <a:r>
              <a:rPr lang="en-US" sz="1600" b="1" dirty="0">
                <a:solidFill>
                  <a:srgbClr val="152747"/>
                </a:solidFill>
                <a:latin typeface="Open Sans" panose="020B0606030504020204" pitchFamily="34" charset="0"/>
                <a:ea typeface="Open Sans" panose="020B0606030504020204" pitchFamily="34" charset="0"/>
                <a:cs typeface="Open Sans" panose="020B0606030504020204" pitchFamily="34" charset="0"/>
              </a:rPr>
              <a:t>) </a:t>
            </a:r>
          </a:p>
        </p:txBody>
      </p:sp>
      <p:sp>
        <p:nvSpPr>
          <p:cNvPr id="20" name="Rectangle 19">
            <a:extLst>
              <a:ext uri="{FF2B5EF4-FFF2-40B4-BE49-F238E27FC236}">
                <a16:creationId xmlns:a16="http://schemas.microsoft.com/office/drawing/2014/main" id="{6D967F00-3288-824F-A744-B170FA5D61CA}"/>
              </a:ext>
            </a:extLst>
          </p:cNvPr>
          <p:cNvSpPr/>
          <p:nvPr/>
        </p:nvSpPr>
        <p:spPr>
          <a:xfrm>
            <a:off x="6981833" y="740257"/>
            <a:ext cx="912258" cy="45719"/>
          </a:xfrm>
          <a:prstGeom prst="rect">
            <a:avLst/>
          </a:prstGeom>
          <a:solidFill>
            <a:srgbClr val="00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AE0DF40F-6743-434A-B60A-8BD707D0C764}"/>
              </a:ext>
            </a:extLst>
          </p:cNvPr>
          <p:cNvSpPr/>
          <p:nvPr/>
        </p:nvSpPr>
        <p:spPr>
          <a:xfrm>
            <a:off x="6981833" y="1676692"/>
            <a:ext cx="912258" cy="45719"/>
          </a:xfrm>
          <a:prstGeom prst="rect">
            <a:avLst/>
          </a:prstGeom>
          <a:solidFill>
            <a:srgbClr val="00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ACF9DDC1-EEA0-3741-8FE8-CE948B16AE1D}"/>
              </a:ext>
            </a:extLst>
          </p:cNvPr>
          <p:cNvSpPr/>
          <p:nvPr/>
        </p:nvSpPr>
        <p:spPr>
          <a:xfrm>
            <a:off x="6981833" y="3617023"/>
            <a:ext cx="912258" cy="45719"/>
          </a:xfrm>
          <a:prstGeom prst="rect">
            <a:avLst/>
          </a:prstGeom>
          <a:solidFill>
            <a:srgbClr val="00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A59F8CAD-0A58-D24B-A442-890CBA3DE62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984958" y="472151"/>
            <a:ext cx="4323914" cy="5558534"/>
          </a:xfrm>
          <a:prstGeom prst="rect">
            <a:avLst/>
          </a:prstGeom>
          <a:ln>
            <a:noFill/>
          </a:ln>
          <a:effectLst>
            <a:outerShdw blurRad="177800" dist="38100" dir="5400000" algn="ctr" rotWithShape="0">
              <a:srgbClr val="000000">
                <a:alpha val="15000"/>
              </a:srgbClr>
            </a:outerShdw>
            <a:softEdge rad="12700"/>
          </a:effectLst>
        </p:spPr>
      </p:pic>
      <p:sp>
        <p:nvSpPr>
          <p:cNvPr id="25" name="Rectangle 24">
            <a:extLst>
              <a:ext uri="{FF2B5EF4-FFF2-40B4-BE49-F238E27FC236}">
                <a16:creationId xmlns:a16="http://schemas.microsoft.com/office/drawing/2014/main" id="{367B6A45-C43A-AD41-BA7A-6134E8F187D0}"/>
              </a:ext>
            </a:extLst>
          </p:cNvPr>
          <p:cNvSpPr/>
          <p:nvPr/>
        </p:nvSpPr>
        <p:spPr>
          <a:xfrm>
            <a:off x="0" y="6183746"/>
            <a:ext cx="12155672" cy="553998"/>
          </a:xfrm>
          <a:prstGeom prst="rect">
            <a:avLst/>
          </a:prstGeom>
          <a:noFill/>
          <a:effectLst>
            <a:outerShdw blurRad="127000" dist="419100" dir="2220000" sx="89000" sy="89000" algn="ctr" rotWithShape="0">
              <a:schemeClr val="bg2">
                <a:lumMod val="75000"/>
                <a:alpha val="10000"/>
              </a:schemeClr>
            </a:outerShdw>
          </a:effectLst>
        </p:spPr>
        <p:txBody>
          <a:bodyPr wrap="square">
            <a:spAutoFit/>
          </a:bodyPr>
          <a:lstStyle/>
          <a:p>
            <a:r>
              <a:rPr lang="en-US" sz="3000" dirty="0">
                <a:solidFill>
                  <a:srgbClr val="152747"/>
                </a:solidFill>
                <a:latin typeface="Century Gothic" panose="020B0502020202020204" pitchFamily="34" charset="0"/>
                <a:ea typeface="Open Sans" panose="020B0606030504020204" pitchFamily="34" charset="0"/>
                <a:cs typeface="Open Sans" panose="020B0606030504020204" pitchFamily="34" charset="0"/>
              </a:rPr>
              <a:t>  Assignment Design: Tweet Selection Criteria</a:t>
            </a:r>
          </a:p>
        </p:txBody>
      </p:sp>
    </p:spTree>
    <p:extLst>
      <p:ext uri="{BB962C8B-B14F-4D97-AF65-F5344CB8AC3E}">
        <p14:creationId xmlns:p14="http://schemas.microsoft.com/office/powerpoint/2010/main" val="20233833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F7C08C6-BC2B-8745-9F73-5A0E43625C2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139542" y="516051"/>
            <a:ext cx="5850518" cy="5383856"/>
          </a:xfrm>
          <a:prstGeom prst="rect">
            <a:avLst/>
          </a:prstGeom>
          <a:ln>
            <a:noFill/>
          </a:ln>
          <a:effectLst>
            <a:outerShdw blurRad="177800" dist="38100" dir="5400000" algn="ctr" rotWithShape="0">
              <a:srgbClr val="000000">
                <a:alpha val="25000"/>
              </a:srgbClr>
            </a:outerShdw>
            <a:softEdge rad="25400"/>
          </a:effectLst>
        </p:spPr>
      </p:pic>
      <p:pic>
        <p:nvPicPr>
          <p:cNvPr id="8" name="Picture 7" descr="CvIwa8bWYAAZDlP.jpg">
            <a:extLst>
              <a:ext uri="{FF2B5EF4-FFF2-40B4-BE49-F238E27FC236}">
                <a16:creationId xmlns:a16="http://schemas.microsoft.com/office/drawing/2014/main" id="{2013FE5A-96BC-5B4E-8F34-32B8D6D50A6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38276" y="516051"/>
            <a:ext cx="5707354" cy="5383856"/>
          </a:xfrm>
          <a:prstGeom prst="rect">
            <a:avLst/>
          </a:prstGeom>
          <a:ln>
            <a:noFill/>
          </a:ln>
          <a:effectLst>
            <a:outerShdw blurRad="152400" dist="12700" dir="5400000" algn="ctr" rotWithShape="0">
              <a:srgbClr val="000000">
                <a:alpha val="25000"/>
              </a:srgbClr>
            </a:outerShdw>
            <a:softEdge rad="25400"/>
          </a:effectLst>
        </p:spPr>
      </p:pic>
      <p:sp>
        <p:nvSpPr>
          <p:cNvPr id="4" name="TextBox 3">
            <a:extLst>
              <a:ext uri="{FF2B5EF4-FFF2-40B4-BE49-F238E27FC236}">
                <a16:creationId xmlns:a16="http://schemas.microsoft.com/office/drawing/2014/main" id="{C37FE0E9-0785-434C-A116-E47326E7FCC9}"/>
              </a:ext>
            </a:extLst>
          </p:cNvPr>
          <p:cNvSpPr txBox="1"/>
          <p:nvPr/>
        </p:nvSpPr>
        <p:spPr>
          <a:xfrm>
            <a:off x="9301163" y="6443663"/>
            <a:ext cx="184731" cy="369332"/>
          </a:xfrm>
          <a:prstGeom prst="rect">
            <a:avLst/>
          </a:prstGeom>
          <a:noFill/>
        </p:spPr>
        <p:txBody>
          <a:bodyPr wrap="none" rtlCol="0">
            <a:spAutoFit/>
          </a:bodyPr>
          <a:lstStyle/>
          <a:p>
            <a:endParaRPr lang="en-US" dirty="0"/>
          </a:p>
        </p:txBody>
      </p:sp>
      <p:sp>
        <p:nvSpPr>
          <p:cNvPr id="9" name="Rectangle 8">
            <a:extLst>
              <a:ext uri="{FF2B5EF4-FFF2-40B4-BE49-F238E27FC236}">
                <a16:creationId xmlns:a16="http://schemas.microsoft.com/office/drawing/2014/main" id="{9CB0C4ED-4157-6E47-96FE-361C6F8602B5}"/>
              </a:ext>
            </a:extLst>
          </p:cNvPr>
          <p:cNvSpPr/>
          <p:nvPr/>
        </p:nvSpPr>
        <p:spPr>
          <a:xfrm>
            <a:off x="0" y="6181177"/>
            <a:ext cx="12192000" cy="553998"/>
          </a:xfrm>
          <a:prstGeom prst="rect">
            <a:avLst/>
          </a:prstGeom>
          <a:noFill/>
          <a:effectLst>
            <a:outerShdw blurRad="127000" dist="419100" dir="2220000" sx="89000" sy="89000" algn="ctr" rotWithShape="0">
              <a:schemeClr val="bg2">
                <a:lumMod val="75000"/>
                <a:alpha val="10000"/>
              </a:schemeClr>
            </a:outerShdw>
          </a:effectLst>
        </p:spPr>
        <p:txBody>
          <a:bodyPr wrap="square">
            <a:spAutoFit/>
          </a:bodyPr>
          <a:lstStyle/>
          <a:p>
            <a:r>
              <a:rPr lang="en-US" sz="3000" dirty="0">
                <a:solidFill>
                  <a:srgbClr val="152747"/>
                </a:solidFill>
                <a:latin typeface="Century Gothic" panose="020B0502020202020204" pitchFamily="34" charset="0"/>
                <a:ea typeface="Open Sans" panose="020B0606030504020204" pitchFamily="34" charset="0"/>
                <a:cs typeface="Open Sans" panose="020B0606030504020204" pitchFamily="34" charset="0"/>
              </a:rPr>
              <a:t>  Assignment Design: Tweet Examples</a:t>
            </a:r>
          </a:p>
        </p:txBody>
      </p:sp>
    </p:spTree>
    <p:extLst>
      <p:ext uri="{BB962C8B-B14F-4D97-AF65-F5344CB8AC3E}">
        <p14:creationId xmlns:p14="http://schemas.microsoft.com/office/powerpoint/2010/main" val="40779682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3EB94AB-211F-6246-89C2-F3E35BA152E1}"/>
              </a:ext>
            </a:extLst>
          </p:cNvPr>
          <p:cNvSpPr txBox="1"/>
          <p:nvPr/>
        </p:nvSpPr>
        <p:spPr>
          <a:xfrm>
            <a:off x="576470" y="604632"/>
            <a:ext cx="11039060" cy="5576911"/>
          </a:xfrm>
          <a:prstGeom prst="rect">
            <a:avLst/>
          </a:prstGeom>
          <a:noFill/>
        </p:spPr>
        <p:txBody>
          <a:bodyPr wrap="square" rtlCol="0">
            <a:spAutoFit/>
          </a:bodyPr>
          <a:lstStyle/>
          <a:p>
            <a:r>
              <a:rPr lang="en-US" sz="2200" b="1" dirty="0">
                <a:solidFill>
                  <a:srgbClr val="152747"/>
                </a:solidFill>
                <a:latin typeface="Century Gothic" panose="020B0502020202020204" pitchFamily="34" charset="0"/>
              </a:rPr>
              <a:t>1.)</a:t>
            </a:r>
            <a:r>
              <a:rPr lang="en-US" sz="2200" dirty="0">
                <a:solidFill>
                  <a:srgbClr val="152747"/>
                </a:solidFill>
                <a:latin typeface="Century Gothic" panose="020B0502020202020204" pitchFamily="34" charset="0"/>
              </a:rPr>
              <a:t> Who sent the tweet and/or received the tweet?</a:t>
            </a:r>
          </a:p>
          <a:p>
            <a:pPr>
              <a:lnSpc>
                <a:spcPct val="70000"/>
              </a:lnSpc>
            </a:pPr>
            <a:endParaRPr lang="en-US" sz="2200" dirty="0">
              <a:solidFill>
                <a:srgbClr val="152747"/>
              </a:solidFill>
              <a:latin typeface="Century Gothic" panose="020B0502020202020204" pitchFamily="34" charset="0"/>
            </a:endParaRPr>
          </a:p>
          <a:p>
            <a:r>
              <a:rPr lang="en-US" sz="2200" b="1" dirty="0">
                <a:solidFill>
                  <a:srgbClr val="152747"/>
                </a:solidFill>
                <a:latin typeface="Century Gothic" panose="020B0502020202020204" pitchFamily="34" charset="0"/>
              </a:rPr>
              <a:t>2.)</a:t>
            </a:r>
            <a:r>
              <a:rPr lang="en-US" sz="2200" dirty="0">
                <a:solidFill>
                  <a:srgbClr val="152747"/>
                </a:solidFill>
                <a:latin typeface="Century Gothic" panose="020B0502020202020204" pitchFamily="34" charset="0"/>
              </a:rPr>
              <a:t> What is the context of the tweet being sent?</a:t>
            </a:r>
          </a:p>
          <a:p>
            <a:pPr>
              <a:lnSpc>
                <a:spcPct val="70000"/>
              </a:lnSpc>
            </a:pPr>
            <a:endParaRPr lang="en-US" sz="2200" dirty="0">
              <a:solidFill>
                <a:srgbClr val="152747"/>
              </a:solidFill>
              <a:latin typeface="Century Gothic" panose="020B0502020202020204" pitchFamily="34" charset="0"/>
            </a:endParaRPr>
          </a:p>
          <a:p>
            <a:r>
              <a:rPr lang="en-US" sz="2200" b="1" dirty="0">
                <a:solidFill>
                  <a:srgbClr val="152747"/>
                </a:solidFill>
                <a:latin typeface="Century Gothic" panose="020B0502020202020204" pitchFamily="34" charset="0"/>
              </a:rPr>
              <a:t>3.)</a:t>
            </a:r>
            <a:r>
              <a:rPr lang="en-US" sz="2200" dirty="0">
                <a:solidFill>
                  <a:srgbClr val="152747"/>
                </a:solidFill>
                <a:latin typeface="Century Gothic" panose="020B0502020202020204" pitchFamily="34" charset="0"/>
              </a:rPr>
              <a:t> Why do you think antisemitism images and language are being used? Is to simply insult, to intimidate or threaten, to hurt someone’s reputation, etc.?</a:t>
            </a:r>
          </a:p>
          <a:p>
            <a:pPr>
              <a:lnSpc>
                <a:spcPct val="70000"/>
              </a:lnSpc>
            </a:pPr>
            <a:endParaRPr lang="en-US" sz="2200" dirty="0">
              <a:solidFill>
                <a:srgbClr val="152747"/>
              </a:solidFill>
              <a:latin typeface="Century Gothic" panose="020B0502020202020204" pitchFamily="34" charset="0"/>
            </a:endParaRPr>
          </a:p>
          <a:p>
            <a:r>
              <a:rPr lang="en-US" sz="2200" b="1" dirty="0">
                <a:solidFill>
                  <a:srgbClr val="152747"/>
                </a:solidFill>
                <a:latin typeface="Century Gothic" panose="020B0502020202020204" pitchFamily="34" charset="0"/>
              </a:rPr>
              <a:t>4.)</a:t>
            </a:r>
            <a:r>
              <a:rPr lang="en-US" sz="2200" dirty="0">
                <a:solidFill>
                  <a:srgbClr val="152747"/>
                </a:solidFill>
                <a:latin typeface="Century Gothic" panose="020B0502020202020204" pitchFamily="34" charset="0"/>
              </a:rPr>
              <a:t> What </a:t>
            </a:r>
            <a:r>
              <a:rPr lang="en-US" sz="2200" dirty="0" err="1">
                <a:solidFill>
                  <a:srgbClr val="152747"/>
                </a:solidFill>
                <a:latin typeface="Century Gothic" panose="020B0502020202020204" pitchFamily="34" charset="0"/>
              </a:rPr>
              <a:t>antisemitic</a:t>
            </a:r>
            <a:r>
              <a:rPr lang="en-US" sz="2200" dirty="0">
                <a:solidFill>
                  <a:srgbClr val="152747"/>
                </a:solidFill>
                <a:latin typeface="Century Gothic" panose="020B0502020202020204" pitchFamily="34" charset="0"/>
              </a:rPr>
              <a:t> trope(s) does the tweet evoke?</a:t>
            </a:r>
          </a:p>
          <a:p>
            <a:pPr>
              <a:lnSpc>
                <a:spcPct val="70000"/>
              </a:lnSpc>
            </a:pPr>
            <a:endParaRPr lang="en-US" sz="2200" dirty="0">
              <a:solidFill>
                <a:srgbClr val="152747"/>
              </a:solidFill>
              <a:latin typeface="Century Gothic" panose="020B0502020202020204" pitchFamily="34" charset="0"/>
            </a:endParaRPr>
          </a:p>
          <a:p>
            <a:r>
              <a:rPr lang="en-US" sz="2200" b="1" dirty="0">
                <a:solidFill>
                  <a:srgbClr val="152747"/>
                </a:solidFill>
                <a:latin typeface="Century Gothic" panose="020B0502020202020204" pitchFamily="34" charset="0"/>
              </a:rPr>
              <a:t>5.)</a:t>
            </a:r>
            <a:r>
              <a:rPr lang="en-US" sz="2200" dirty="0">
                <a:solidFill>
                  <a:srgbClr val="152747"/>
                </a:solidFill>
                <a:latin typeface="Century Gothic" panose="020B0502020202020204" pitchFamily="34" charset="0"/>
              </a:rPr>
              <a:t> How does the use of trope(s) in the tweet connect with the trope’s use throughout history?</a:t>
            </a:r>
          </a:p>
          <a:p>
            <a:pPr>
              <a:lnSpc>
                <a:spcPct val="70000"/>
              </a:lnSpc>
            </a:pPr>
            <a:endParaRPr lang="en-US" sz="2200" dirty="0">
              <a:solidFill>
                <a:srgbClr val="152747"/>
              </a:solidFill>
              <a:latin typeface="Century Gothic" panose="020B0502020202020204" pitchFamily="34" charset="0"/>
            </a:endParaRPr>
          </a:p>
          <a:p>
            <a:r>
              <a:rPr lang="en-US" sz="2200" b="1" dirty="0">
                <a:solidFill>
                  <a:srgbClr val="152747"/>
                </a:solidFill>
                <a:latin typeface="Century Gothic" panose="020B0502020202020204" pitchFamily="34" charset="0"/>
              </a:rPr>
              <a:t>6.)</a:t>
            </a:r>
            <a:r>
              <a:rPr lang="en-US" sz="2200" dirty="0">
                <a:solidFill>
                  <a:srgbClr val="152747"/>
                </a:solidFill>
                <a:latin typeface="Century Gothic" panose="020B0502020202020204" pitchFamily="34" charset="0"/>
              </a:rPr>
              <a:t> Beyond the trope, is there any other part of the tweet that is </a:t>
            </a:r>
            <a:r>
              <a:rPr lang="en-US" sz="2200" dirty="0" err="1">
                <a:solidFill>
                  <a:srgbClr val="152747"/>
                </a:solidFill>
                <a:latin typeface="Century Gothic" panose="020B0502020202020204" pitchFamily="34" charset="0"/>
              </a:rPr>
              <a:t>antisemitic</a:t>
            </a:r>
            <a:r>
              <a:rPr lang="en-US" sz="2200" dirty="0">
                <a:solidFill>
                  <a:srgbClr val="152747"/>
                </a:solidFill>
                <a:latin typeface="Century Gothic" panose="020B0502020202020204" pitchFamily="34" charset="0"/>
              </a:rPr>
              <a:t>, for example, the sender's twitter handle (name) or picture?</a:t>
            </a:r>
          </a:p>
          <a:p>
            <a:pPr>
              <a:lnSpc>
                <a:spcPct val="70000"/>
              </a:lnSpc>
            </a:pPr>
            <a:endParaRPr lang="en-US" sz="2200" dirty="0">
              <a:solidFill>
                <a:srgbClr val="152747"/>
              </a:solidFill>
              <a:latin typeface="Century Gothic" panose="020B0502020202020204" pitchFamily="34" charset="0"/>
            </a:endParaRPr>
          </a:p>
          <a:p>
            <a:r>
              <a:rPr lang="en-US" sz="2200" b="1" dirty="0">
                <a:solidFill>
                  <a:srgbClr val="152747"/>
                </a:solidFill>
                <a:latin typeface="Century Gothic" panose="020B0502020202020204" pitchFamily="34" charset="0"/>
              </a:rPr>
              <a:t>7.)</a:t>
            </a:r>
            <a:r>
              <a:rPr lang="en-US" sz="2200" dirty="0">
                <a:solidFill>
                  <a:srgbClr val="152747"/>
                </a:solidFill>
                <a:latin typeface="Century Gothic" panose="020B0502020202020204" pitchFamily="34" charset="0"/>
              </a:rPr>
              <a:t> What is significant about antisemitism being expressed on social media? How is it similar to and different from publishing books like </a:t>
            </a:r>
            <a:r>
              <a:rPr lang="en-US" sz="2200" i="1" dirty="0">
                <a:solidFill>
                  <a:srgbClr val="152747"/>
                </a:solidFill>
                <a:latin typeface="Century Gothic" panose="020B0502020202020204" pitchFamily="34" charset="0"/>
              </a:rPr>
              <a:t>The Protocols of the Elders of Zion</a:t>
            </a:r>
            <a:r>
              <a:rPr lang="en-US" sz="2200" dirty="0">
                <a:solidFill>
                  <a:srgbClr val="152747"/>
                </a:solidFill>
                <a:latin typeface="Century Gothic" panose="020B0502020202020204" pitchFamily="34" charset="0"/>
              </a:rPr>
              <a:t>?</a:t>
            </a:r>
          </a:p>
        </p:txBody>
      </p:sp>
      <p:sp>
        <p:nvSpPr>
          <p:cNvPr id="5" name="TextBox 4">
            <a:extLst>
              <a:ext uri="{FF2B5EF4-FFF2-40B4-BE49-F238E27FC236}">
                <a16:creationId xmlns:a16="http://schemas.microsoft.com/office/drawing/2014/main" id="{36AF498C-5621-EA4B-A8A4-56895A1BD4B3}"/>
              </a:ext>
            </a:extLst>
          </p:cNvPr>
          <p:cNvSpPr txBox="1"/>
          <p:nvPr/>
        </p:nvSpPr>
        <p:spPr>
          <a:xfrm>
            <a:off x="0" y="6181543"/>
            <a:ext cx="8329161" cy="553998"/>
          </a:xfrm>
          <a:prstGeom prst="rect">
            <a:avLst/>
          </a:prstGeom>
          <a:noFill/>
        </p:spPr>
        <p:txBody>
          <a:bodyPr wrap="square" rtlCol="0">
            <a:spAutoFit/>
          </a:bodyPr>
          <a:lstStyle/>
          <a:p>
            <a:r>
              <a:rPr lang="en-US" sz="3000" dirty="0">
                <a:solidFill>
                  <a:srgbClr val="152747"/>
                </a:solidFill>
                <a:latin typeface="Century Gothic" panose="020B0502020202020204" pitchFamily="34" charset="0"/>
                <a:ea typeface="Open Sans" panose="020B0606030504020204" pitchFamily="34" charset="0"/>
                <a:cs typeface="Open Sans" panose="020B0606030504020204" pitchFamily="34" charset="0"/>
              </a:rPr>
              <a:t>  Assignment Design: Prompt Questions</a:t>
            </a:r>
          </a:p>
        </p:txBody>
      </p:sp>
    </p:spTree>
    <p:extLst>
      <p:ext uri="{BB962C8B-B14F-4D97-AF65-F5344CB8AC3E}">
        <p14:creationId xmlns:p14="http://schemas.microsoft.com/office/powerpoint/2010/main" val="8190257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1147210-EB35-5C4D-BDF8-91E0BA061C85}"/>
              </a:ext>
            </a:extLst>
          </p:cNvPr>
          <p:cNvSpPr/>
          <p:nvPr/>
        </p:nvSpPr>
        <p:spPr>
          <a:xfrm>
            <a:off x="0" y="6186141"/>
            <a:ext cx="12192000" cy="553998"/>
          </a:xfrm>
          <a:prstGeom prst="rect">
            <a:avLst/>
          </a:prstGeom>
          <a:noFill/>
          <a:effectLst>
            <a:outerShdw blurRad="127000" dist="419100" dir="2220000" sx="89000" sy="89000" algn="ctr" rotWithShape="0">
              <a:schemeClr val="bg2">
                <a:lumMod val="75000"/>
                <a:alpha val="10000"/>
              </a:schemeClr>
            </a:outerShdw>
          </a:effectLst>
        </p:spPr>
        <p:txBody>
          <a:bodyPr wrap="square">
            <a:spAutoFit/>
          </a:bodyPr>
          <a:lstStyle/>
          <a:p>
            <a:r>
              <a:rPr lang="en-US" sz="3000" dirty="0">
                <a:solidFill>
                  <a:srgbClr val="152747"/>
                </a:solidFill>
                <a:latin typeface="Century Gothic" panose="020B0502020202020204" pitchFamily="34" charset="0"/>
                <a:ea typeface="Open Sans" panose="020B0606030504020204" pitchFamily="34" charset="0"/>
                <a:cs typeface="Open Sans" panose="020B0606030504020204" pitchFamily="34" charset="0"/>
              </a:rPr>
              <a:t> Instruction Discussion Points: Political Climate</a:t>
            </a:r>
          </a:p>
        </p:txBody>
      </p:sp>
      <p:pic>
        <p:nvPicPr>
          <p:cNvPr id="5" name="Picture 4">
            <a:extLst>
              <a:ext uri="{FF2B5EF4-FFF2-40B4-BE49-F238E27FC236}">
                <a16:creationId xmlns:a16="http://schemas.microsoft.com/office/drawing/2014/main" id="{33735B7E-A55E-1F45-8BD9-2FFDA9861A47}"/>
              </a:ext>
            </a:extLst>
          </p:cNvPr>
          <p:cNvPicPr>
            <a:picLocks noChangeAspect="1"/>
          </p:cNvPicPr>
          <p:nvPr/>
        </p:nvPicPr>
        <p:blipFill>
          <a:blip r:embed="rId3"/>
          <a:stretch>
            <a:fillRect/>
          </a:stretch>
        </p:blipFill>
        <p:spPr>
          <a:xfrm>
            <a:off x="-146050" y="-101601"/>
            <a:ext cx="12414250" cy="6265377"/>
          </a:xfrm>
          <a:prstGeom prst="rect">
            <a:avLst/>
          </a:prstGeom>
        </p:spPr>
      </p:pic>
    </p:spTree>
    <p:extLst>
      <p:ext uri="{BB962C8B-B14F-4D97-AF65-F5344CB8AC3E}">
        <p14:creationId xmlns:p14="http://schemas.microsoft.com/office/powerpoint/2010/main" val="30187174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7F15D3A-263C-1948-8F5A-5EE22B7BBAEC}"/>
              </a:ext>
            </a:extLst>
          </p:cNvPr>
          <p:cNvSpPr/>
          <p:nvPr/>
        </p:nvSpPr>
        <p:spPr>
          <a:xfrm>
            <a:off x="0" y="6195147"/>
            <a:ext cx="12192000" cy="553998"/>
          </a:xfrm>
          <a:prstGeom prst="rect">
            <a:avLst/>
          </a:prstGeom>
          <a:noFill/>
          <a:effectLst>
            <a:outerShdw blurRad="127000" dist="419100" dir="2220000" sx="89000" sy="89000" algn="ctr" rotWithShape="0">
              <a:schemeClr val="bg2">
                <a:lumMod val="75000"/>
                <a:alpha val="10000"/>
              </a:schemeClr>
            </a:outerShdw>
          </a:effectLst>
        </p:spPr>
        <p:txBody>
          <a:bodyPr wrap="square">
            <a:spAutoFit/>
          </a:bodyPr>
          <a:lstStyle/>
          <a:p>
            <a:r>
              <a:rPr lang="en-US" sz="3000" dirty="0">
                <a:solidFill>
                  <a:srgbClr val="152747"/>
                </a:solidFill>
                <a:latin typeface="Century Gothic" panose="020B0502020202020204" pitchFamily="34" charset="0"/>
                <a:ea typeface="Open Sans" panose="020B0606030504020204" pitchFamily="34" charset="0"/>
                <a:cs typeface="Open Sans" panose="020B0606030504020204" pitchFamily="34" charset="0"/>
              </a:rPr>
              <a:t>  Instruction Discussion Points: Historical Example</a:t>
            </a:r>
          </a:p>
        </p:txBody>
      </p:sp>
      <p:pic>
        <p:nvPicPr>
          <p:cNvPr id="3" name="Picture 2">
            <a:extLst>
              <a:ext uri="{FF2B5EF4-FFF2-40B4-BE49-F238E27FC236}">
                <a16:creationId xmlns:a16="http://schemas.microsoft.com/office/drawing/2014/main" id="{6AEECC70-F46E-9C4F-98D7-A81DF40DC3D0}"/>
              </a:ext>
            </a:extLst>
          </p:cNvPr>
          <p:cNvPicPr>
            <a:picLocks noChangeAspect="1"/>
          </p:cNvPicPr>
          <p:nvPr/>
        </p:nvPicPr>
        <p:blipFill>
          <a:blip r:embed="rId3"/>
          <a:stretch>
            <a:fillRect/>
          </a:stretch>
        </p:blipFill>
        <p:spPr>
          <a:xfrm>
            <a:off x="6350" y="0"/>
            <a:ext cx="12179300" cy="6083300"/>
          </a:xfrm>
          <a:prstGeom prst="rect">
            <a:avLst/>
          </a:prstGeom>
        </p:spPr>
      </p:pic>
    </p:spTree>
    <p:extLst>
      <p:ext uri="{BB962C8B-B14F-4D97-AF65-F5344CB8AC3E}">
        <p14:creationId xmlns:p14="http://schemas.microsoft.com/office/powerpoint/2010/main" val="11645111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6548</TotalTime>
  <Words>1131</Words>
  <Application>Microsoft Macintosh PowerPoint</Application>
  <PresentationFormat>Widescreen</PresentationFormat>
  <Paragraphs>94</Paragraphs>
  <Slides>12</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Light</vt:lpstr>
      <vt:lpstr>Century Gothic</vt:lpstr>
      <vt:lpstr>Open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Melanie Hubbard</dc:creator>
  <cp:lastModifiedBy>Melanie Hubbard</cp:lastModifiedBy>
  <cp:revision>400</cp:revision>
  <cp:lastPrinted>2018-10-16T16:21:57Z</cp:lastPrinted>
  <dcterms:created xsi:type="dcterms:W3CDTF">2018-09-20T03:53:39Z</dcterms:created>
  <dcterms:modified xsi:type="dcterms:W3CDTF">2018-10-28T15:41:58Z</dcterms:modified>
</cp:coreProperties>
</file>