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srgbClr val="DDE7C5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srgbClr val="DDE7C5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F3B02B-BE0D-4321-9D5A-7A60A8E63A94}" type="datetimeFigureOut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9/28/2021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71D56-9907-46BA-A7B8-66C9592D95E2}" type="slidenum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F3B02B-BE0D-4321-9D5A-7A60A8E63A94}" type="datetimeFigureOut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9/28/2021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71D56-9907-46BA-A7B8-66C9592D95E2}" type="slidenum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F3B02B-BE0D-4321-9D5A-7A60A8E63A94}" type="datetimeFigureOut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9/28/2021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71D56-9907-46BA-A7B8-66C9592D95E2}" type="slidenum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F3B02B-BE0D-4321-9D5A-7A60A8E63A94}" type="datetimeFigureOut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9/28/2021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71D56-9907-46BA-A7B8-66C9592D95E2}" type="slidenum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srgbClr val="DDE7C5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srgbClr val="DDE7C5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F3B02B-BE0D-4321-9D5A-7A60A8E63A94}" type="datetimeFigureOut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9/28/2021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71D56-9907-46BA-A7B8-66C9592D95E2}" type="slidenum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F3B02B-BE0D-4321-9D5A-7A60A8E63A94}" type="datetimeFigureOut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9/28/2021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71D56-9907-46BA-A7B8-66C9592D95E2}" type="slidenum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F3B02B-BE0D-4321-9D5A-7A60A8E63A94}" type="datetimeFigureOut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9/28/2021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71D56-9907-46BA-A7B8-66C9592D95E2}" type="slidenum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F3B02B-BE0D-4321-9D5A-7A60A8E63A94}" type="datetimeFigureOut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9/28/2021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71D56-9907-46BA-A7B8-66C9592D95E2}" type="slidenum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srgbClr val="DDE7C5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F3B02B-BE0D-4321-9D5A-7A60A8E63A94}" type="datetimeFigureOut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9/28/2021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71D56-9907-46BA-A7B8-66C9592D95E2}" type="slidenum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F3B02B-BE0D-4321-9D5A-7A60A8E63A94}" type="datetimeFigureOut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9/28/2021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71D56-9907-46BA-A7B8-66C9592D95E2}" type="slidenum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srgbClr val="DDE7C5"/>
              </a:solidFill>
            </a:endParaRPr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srgbClr val="DDE7C5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F3B02B-BE0D-4321-9D5A-7A60A8E63A94}" type="datetimeFigureOut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9/28/2021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71D56-9907-46BA-A7B8-66C9592D95E2}" type="slidenum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srgbClr val="DDE7C5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srgbClr val="DDE7C5"/>
              </a:solidFill>
            </a:endParaRPr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3BF3B02B-BE0D-4321-9D5A-7A60A8E63A94}" type="datetimeFigureOut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9/28/2021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C1F71D56-9907-46BA-A7B8-66C9592D95E2}" type="slidenum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772400" cy="198120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4900" dirty="0" smtClean="0">
                <a:solidFill>
                  <a:schemeClr val="tx1"/>
                </a:solidFill>
              </a:rPr>
              <a:t>Activity 8: </a:t>
            </a:r>
            <a:br>
              <a:rPr lang="en-US" sz="4900" dirty="0" smtClean="0">
                <a:solidFill>
                  <a:schemeClr val="tx1"/>
                </a:solidFill>
              </a:rPr>
            </a:br>
            <a:r>
              <a:rPr lang="en-US" sz="1600" dirty="0" smtClean="0">
                <a:solidFill>
                  <a:schemeClr val="tx1"/>
                </a:solidFill>
              </a:rPr>
              <a:t>Putting it All Together – A Popular Source Connection</a:t>
            </a:r>
            <a:br>
              <a:rPr lang="en-US" sz="1600" dirty="0" smtClean="0">
                <a:solidFill>
                  <a:schemeClr val="tx1"/>
                </a:solidFill>
              </a:rPr>
            </a:br>
            <a:r>
              <a:rPr lang="en-US" sz="1600" dirty="0" smtClean="0">
                <a:solidFill>
                  <a:schemeClr val="tx1"/>
                </a:solidFill>
              </a:rPr>
              <a:t> </a:t>
            </a:r>
            <a:br>
              <a:rPr lang="en-US" sz="1600" dirty="0" smtClean="0">
                <a:solidFill>
                  <a:schemeClr val="tx1"/>
                </a:solidFill>
              </a:rPr>
            </a:br>
            <a:r>
              <a:rPr lang="en-US" sz="1600" dirty="0" smtClean="0">
                <a:solidFill>
                  <a:schemeClr val="tx1"/>
                </a:solidFill>
              </a:rPr>
              <a:t>Student Learning Objective: </a:t>
            </a:r>
            <a:r>
              <a:rPr lang="en-US" sz="1400" dirty="0" smtClean="0">
                <a:solidFill>
                  <a:schemeClr val="tx1"/>
                </a:solidFill>
              </a:rPr>
              <a:t>The student will apply practical critical reading skills to a variety of pre-sources in order to select, search, identify, and retrieve pertinent information sources.</a:t>
            </a:r>
            <a:r>
              <a:rPr lang="en-US" sz="1400" dirty="0" smtClean="0"/>
              <a:t/>
            </a:r>
            <a:br>
              <a:rPr lang="en-US" sz="1400" dirty="0" smtClean="0"/>
            </a:br>
            <a:endParaRPr lang="en-US" sz="1600" dirty="0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685800" y="3685032"/>
            <a:ext cx="7808976" cy="2258568"/>
          </a:xfrm>
        </p:spPr>
        <p:txBody>
          <a:bodyPr>
            <a:normAutofit fontScale="25000" lnSpcReduction="20000"/>
          </a:bodyPr>
          <a:lstStyle/>
          <a:p>
            <a:pPr lvl="0" algn="l">
              <a:defRPr/>
            </a:pPr>
            <a:endParaRPr lang="en-US" sz="4300" b="1" dirty="0" smtClean="0"/>
          </a:p>
          <a:p>
            <a:pPr lvl="0" algn="l">
              <a:defRPr/>
            </a:pPr>
            <a:r>
              <a:rPr lang="en-US" sz="5600" b="1" dirty="0" smtClean="0">
                <a:solidFill>
                  <a:schemeClr val="tx1"/>
                </a:solidFill>
              </a:rPr>
              <a:t>ACRL Framework 6. </a:t>
            </a:r>
            <a:r>
              <a:rPr lang="en-US" sz="5600" dirty="0" smtClean="0">
                <a:solidFill>
                  <a:schemeClr val="tx1"/>
                </a:solidFill>
              </a:rPr>
              <a:t>Searching as strategic exploration</a:t>
            </a:r>
          </a:p>
          <a:p>
            <a:pPr lvl="0" algn="l">
              <a:defRPr/>
            </a:pPr>
            <a:endParaRPr lang="en-US" sz="2800" b="1" dirty="0" smtClean="0">
              <a:solidFill>
                <a:schemeClr val="tx1"/>
              </a:solidFill>
            </a:endParaRPr>
          </a:p>
          <a:p>
            <a:pPr lvl="0" algn="l">
              <a:defRPr/>
            </a:pPr>
            <a:r>
              <a:rPr lang="en-US" sz="4800" b="1" dirty="0" smtClean="0">
                <a:solidFill>
                  <a:schemeClr val="tx1"/>
                </a:solidFill>
              </a:rPr>
              <a:t>	6.4 </a:t>
            </a:r>
            <a:r>
              <a:rPr lang="en-US" sz="4800" dirty="0" smtClean="0">
                <a:solidFill>
                  <a:schemeClr val="tx1"/>
                </a:solidFill>
              </a:rPr>
              <a:t>Match information needs and search strategies to search tools. 	</a:t>
            </a:r>
          </a:p>
          <a:p>
            <a:pPr lvl="0" algn="l">
              <a:defRPr/>
            </a:pPr>
            <a:r>
              <a:rPr lang="en-US" sz="4800" b="1" dirty="0" smtClean="0">
                <a:solidFill>
                  <a:schemeClr val="tx1"/>
                </a:solidFill>
              </a:rPr>
              <a:t>	</a:t>
            </a:r>
          </a:p>
          <a:p>
            <a:pPr lvl="0" algn="l">
              <a:defRPr/>
            </a:pPr>
            <a:r>
              <a:rPr lang="en-US" sz="4800" b="1" dirty="0" smtClean="0">
                <a:solidFill>
                  <a:schemeClr val="tx1"/>
                </a:solidFill>
              </a:rPr>
              <a:t>	6.6 </a:t>
            </a:r>
            <a:r>
              <a:rPr lang="en-US" sz="4800" dirty="0" smtClean="0">
                <a:solidFill>
                  <a:schemeClr val="tx1"/>
                </a:solidFill>
              </a:rPr>
              <a:t>Understand how information systems are organized to access relevant </a:t>
            </a:r>
          </a:p>
          <a:p>
            <a:pPr lvl="0" algn="l">
              <a:defRPr/>
            </a:pPr>
            <a:r>
              <a:rPr lang="en-US" sz="4800" dirty="0" smtClean="0">
                <a:solidFill>
                  <a:schemeClr val="tx1"/>
                </a:solidFill>
              </a:rPr>
              <a:t>	information.</a:t>
            </a:r>
          </a:p>
          <a:p>
            <a:pPr lvl="0" algn="l">
              <a:defRPr/>
            </a:pPr>
            <a:r>
              <a:rPr lang="en-US" sz="4800" dirty="0" smtClean="0">
                <a:solidFill>
                  <a:schemeClr val="tx1"/>
                </a:solidFill>
              </a:rPr>
              <a:t>	</a:t>
            </a:r>
          </a:p>
          <a:p>
            <a:pPr lvl="0" algn="l">
              <a:defRPr/>
            </a:pPr>
            <a:endParaRPr lang="en-US" dirty="0" smtClean="0">
              <a:solidFill>
                <a:schemeClr val="tx1"/>
              </a:solidFill>
            </a:endParaRPr>
          </a:p>
          <a:p>
            <a:pPr lvl="0" algn="l">
              <a:defRPr/>
            </a:pPr>
            <a:r>
              <a:rPr lang="en-US" sz="5600" b="1" dirty="0" smtClean="0">
                <a:solidFill>
                  <a:schemeClr val="tx1"/>
                </a:solidFill>
              </a:rPr>
              <a:t>APA Guidelines </a:t>
            </a:r>
          </a:p>
          <a:p>
            <a:pPr lvl="0" algn="l">
              <a:defRPr/>
            </a:pPr>
            <a:r>
              <a:rPr lang="en-US" sz="5600" b="1" dirty="0" smtClean="0">
                <a:solidFill>
                  <a:schemeClr val="tx1"/>
                </a:solidFill>
              </a:rPr>
              <a:t>	</a:t>
            </a:r>
            <a:r>
              <a:rPr lang="en-US" sz="4800" b="1" dirty="0" smtClean="0">
                <a:solidFill>
                  <a:schemeClr val="tx1"/>
                </a:solidFill>
              </a:rPr>
              <a:t>2.2c: </a:t>
            </a:r>
            <a:r>
              <a:rPr lang="en-US" sz="4800" dirty="0" smtClean="0">
                <a:solidFill>
                  <a:schemeClr val="tx1"/>
                </a:solidFill>
              </a:rPr>
              <a:t>Identify and navigate psychology databases and other legitimate sources of 	psychology information.</a:t>
            </a:r>
          </a:p>
          <a:p>
            <a:pPr lvl="0" algn="l">
              <a:defRPr/>
            </a:pPr>
            <a:endParaRPr lang="en-US" sz="4300" dirty="0" smtClean="0">
              <a:solidFill>
                <a:schemeClr val="tx1"/>
              </a:solidFill>
            </a:endParaRPr>
          </a:p>
          <a:p>
            <a:pPr lvl="0"/>
            <a:endParaRPr lang="en-US" sz="4300" b="1" dirty="0" smtClean="0">
              <a:solidFill>
                <a:schemeClr val="tx1"/>
              </a:solidFill>
            </a:endParaRPr>
          </a:p>
          <a:p>
            <a:pPr lvl="0" algn="l"/>
            <a:r>
              <a:rPr lang="en-US" sz="5600" b="1" dirty="0" smtClean="0">
                <a:solidFill>
                  <a:schemeClr val="tx1"/>
                </a:solidFill>
              </a:rPr>
              <a:t>Critical reading pedagogy: </a:t>
            </a:r>
            <a:r>
              <a:rPr lang="en-US" sz="4300" dirty="0" smtClean="0">
                <a:solidFill>
                  <a:schemeClr val="tx1"/>
                </a:solidFill>
              </a:rPr>
              <a:t>paradigmatic, unfamiliar vocabulary, codes, fields, tags, abbreviations, fluency stoppers, internal interrogation method for relevancy and pertinence.</a:t>
            </a:r>
            <a:endParaRPr lang="en-US" sz="43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57200" y="457200"/>
            <a:ext cx="8077200" cy="397031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181D0C"/>
                </a:solidFill>
              </a:rPr>
              <a:t>Pre- Activity:</a:t>
            </a:r>
          </a:p>
          <a:p>
            <a:r>
              <a:rPr lang="en-US" dirty="0">
                <a:solidFill>
                  <a:srgbClr val="181D0C"/>
                </a:solidFill>
              </a:rPr>
              <a:t>(This must be a part of the discipline class or a for credit Info Lit or certificate class). Students must be invested and familiar with the works.</a:t>
            </a:r>
          </a:p>
          <a:p>
            <a:endParaRPr lang="en-US" dirty="0">
              <a:solidFill>
                <a:srgbClr val="181D0C"/>
              </a:solidFill>
            </a:endParaRPr>
          </a:p>
          <a:p>
            <a:r>
              <a:rPr lang="en-US" dirty="0">
                <a:solidFill>
                  <a:srgbClr val="181D0C"/>
                </a:solidFill>
              </a:rPr>
              <a:t>Assign: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solidFill>
                  <a:srgbClr val="181D0C"/>
                </a:solidFill>
              </a:rPr>
              <a:t>A reading from </a:t>
            </a:r>
            <a:r>
              <a:rPr lang="en-US" i="1" dirty="0">
                <a:solidFill>
                  <a:srgbClr val="181D0C"/>
                </a:solidFill>
              </a:rPr>
              <a:t>The Man Who Mistook His Wife For a Hat</a:t>
            </a:r>
            <a:r>
              <a:rPr lang="en-US" dirty="0">
                <a:solidFill>
                  <a:srgbClr val="181D0C"/>
                </a:solidFill>
              </a:rPr>
              <a:t> by Oliver Sacks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solidFill>
                  <a:srgbClr val="181D0C"/>
                </a:solidFill>
              </a:rPr>
              <a:t>A movie viewing of </a:t>
            </a:r>
            <a:r>
              <a:rPr lang="en-US" i="1" dirty="0">
                <a:solidFill>
                  <a:srgbClr val="181D0C"/>
                </a:solidFill>
              </a:rPr>
              <a:t>Awakenings</a:t>
            </a:r>
            <a:endParaRPr lang="en-US" dirty="0">
              <a:solidFill>
                <a:srgbClr val="181D0C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en-US" dirty="0">
              <a:solidFill>
                <a:srgbClr val="181D0C"/>
              </a:solidFill>
            </a:endParaRPr>
          </a:p>
          <a:p>
            <a:pPr marL="342900" indent="-342900"/>
            <a:endParaRPr lang="en-US" dirty="0">
              <a:solidFill>
                <a:srgbClr val="181D0C"/>
              </a:solidFill>
            </a:endParaRPr>
          </a:p>
          <a:p>
            <a:endParaRPr lang="en-US" dirty="0">
              <a:solidFill>
                <a:srgbClr val="181D0C"/>
              </a:solidFill>
            </a:endParaRPr>
          </a:p>
          <a:p>
            <a:endParaRPr lang="en-US" dirty="0">
              <a:solidFill>
                <a:srgbClr val="181D0C"/>
              </a:solidFill>
            </a:endParaRPr>
          </a:p>
          <a:p>
            <a:endParaRPr lang="en-US" dirty="0">
              <a:solidFill>
                <a:srgbClr val="DDE7C5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7010400" y="0"/>
            <a:ext cx="17526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181D0C"/>
                </a:solidFill>
              </a:rPr>
              <a:t>Teaching Activity</a:t>
            </a:r>
            <a:endParaRPr lang="en-US" dirty="0">
              <a:solidFill>
                <a:srgbClr val="181D0C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3581400"/>
            <a:ext cx="1676400" cy="207917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43400" y="3657600"/>
            <a:ext cx="1981200" cy="205782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57200" y="457200"/>
            <a:ext cx="8077200" cy="31393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181D0C"/>
                </a:solidFill>
              </a:rPr>
              <a:t>Activity:</a:t>
            </a:r>
          </a:p>
          <a:p>
            <a:endParaRPr lang="en-US" dirty="0">
              <a:solidFill>
                <a:srgbClr val="181D0C"/>
              </a:solidFill>
            </a:endParaRPr>
          </a:p>
          <a:p>
            <a:r>
              <a:rPr lang="en-US" dirty="0">
                <a:solidFill>
                  <a:srgbClr val="181D0C"/>
                </a:solidFill>
              </a:rPr>
              <a:t>Demonstrate (or consider this a final project/test and go straight to the Learning Activity) a book review, a research study about one of the cases, other studies about same topic by other authors, and Oliver Sacks obituary.</a:t>
            </a:r>
          </a:p>
          <a:p>
            <a:r>
              <a:rPr lang="en-US" dirty="0">
                <a:solidFill>
                  <a:srgbClr val="181D0C"/>
                </a:solidFill>
              </a:rPr>
              <a:t>(</a:t>
            </a:r>
            <a:r>
              <a:rPr lang="en-US" sz="1400" dirty="0">
                <a:solidFill>
                  <a:srgbClr val="181D0C"/>
                </a:solidFill>
              </a:rPr>
              <a:t>This will require a visit to the Database List and scope notes to determine several useful databases- it cannot be answered with PsycInfo alone). </a:t>
            </a:r>
            <a:r>
              <a:rPr lang="en-US" dirty="0">
                <a:solidFill>
                  <a:srgbClr val="181D0C"/>
                </a:solidFill>
              </a:rPr>
              <a:t>It covers tools learned in Activities 1-7.</a:t>
            </a:r>
          </a:p>
          <a:p>
            <a:endParaRPr lang="en-US" dirty="0">
              <a:solidFill>
                <a:srgbClr val="181D0C"/>
              </a:solidFill>
            </a:endParaRPr>
          </a:p>
          <a:p>
            <a:endParaRPr lang="en-US" dirty="0">
              <a:solidFill>
                <a:srgbClr val="DDE7C5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7010400" y="0"/>
            <a:ext cx="17526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181D0C"/>
                </a:solidFill>
              </a:rPr>
              <a:t>Teaching Activity</a:t>
            </a:r>
            <a:endParaRPr lang="en-US" dirty="0">
              <a:solidFill>
                <a:srgbClr val="181D0C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3429000"/>
            <a:ext cx="2057400" cy="255171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19600" y="3657600"/>
            <a:ext cx="1981200" cy="205782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3400" y="457200"/>
            <a:ext cx="8001000" cy="49859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181D0C"/>
                </a:solidFill>
              </a:rPr>
              <a:t>Search for sources for your information need.</a:t>
            </a:r>
          </a:p>
          <a:p>
            <a:endParaRPr lang="en-US" dirty="0">
              <a:solidFill>
                <a:srgbClr val="181D0C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en-US" sz="1600" dirty="0">
                <a:solidFill>
                  <a:srgbClr val="181D0C"/>
                </a:solidFill>
              </a:rPr>
              <a:t> Utilize all strategies.</a:t>
            </a:r>
          </a:p>
          <a:p>
            <a:pPr>
              <a:buFont typeface="Wingdings" pitchFamily="2" charset="2"/>
              <a:buChar char="ü"/>
            </a:pPr>
            <a:r>
              <a:rPr lang="en-US" sz="1600" dirty="0">
                <a:solidFill>
                  <a:srgbClr val="181D0C"/>
                </a:solidFill>
              </a:rPr>
              <a:t> Read scope notes and identify useful databases.</a:t>
            </a:r>
          </a:p>
          <a:p>
            <a:pPr>
              <a:buFont typeface="Wingdings" pitchFamily="2" charset="2"/>
              <a:buChar char="ü"/>
            </a:pPr>
            <a:r>
              <a:rPr lang="en-US" sz="1600" dirty="0">
                <a:solidFill>
                  <a:srgbClr val="181D0C"/>
                </a:solidFill>
              </a:rPr>
              <a:t> Identify key word terms/natural language for topic.</a:t>
            </a:r>
          </a:p>
          <a:p>
            <a:pPr>
              <a:buFont typeface="Wingdings" pitchFamily="2" charset="2"/>
              <a:buChar char="ü"/>
            </a:pPr>
            <a:r>
              <a:rPr lang="en-US" sz="1600" dirty="0">
                <a:solidFill>
                  <a:srgbClr val="181D0C"/>
                </a:solidFill>
              </a:rPr>
              <a:t> Identify controlled language with the thesaurus/or other index.</a:t>
            </a:r>
          </a:p>
          <a:p>
            <a:pPr>
              <a:buFont typeface="Wingdings" pitchFamily="2" charset="2"/>
              <a:buChar char="ü"/>
            </a:pPr>
            <a:r>
              <a:rPr lang="en-US" sz="1600" dirty="0">
                <a:solidFill>
                  <a:srgbClr val="181D0C"/>
                </a:solidFill>
              </a:rPr>
              <a:t> Read help sheets as needed.</a:t>
            </a:r>
          </a:p>
          <a:p>
            <a:pPr>
              <a:buFont typeface="Wingdings" pitchFamily="2" charset="2"/>
              <a:buChar char="ü"/>
            </a:pPr>
            <a:r>
              <a:rPr lang="en-US" sz="1600" dirty="0">
                <a:solidFill>
                  <a:srgbClr val="181D0C"/>
                </a:solidFill>
              </a:rPr>
              <a:t> Limit searches using field codes.</a:t>
            </a:r>
          </a:p>
          <a:p>
            <a:pPr>
              <a:buFont typeface="Wingdings" pitchFamily="2" charset="2"/>
              <a:buChar char="ü"/>
            </a:pPr>
            <a:r>
              <a:rPr lang="en-US" sz="1600" dirty="0">
                <a:solidFill>
                  <a:srgbClr val="181D0C"/>
                </a:solidFill>
              </a:rPr>
              <a:t> Limit by methodology (if dictated by research need).</a:t>
            </a:r>
          </a:p>
          <a:p>
            <a:pPr>
              <a:buFont typeface="Wingdings" pitchFamily="2" charset="2"/>
              <a:buChar char="ü"/>
            </a:pPr>
            <a:r>
              <a:rPr lang="en-US" sz="1600" dirty="0">
                <a:solidFill>
                  <a:srgbClr val="181D0C"/>
                </a:solidFill>
              </a:rPr>
              <a:t> Read brief citations for relevance.</a:t>
            </a:r>
          </a:p>
          <a:p>
            <a:pPr>
              <a:buFont typeface="Wingdings" pitchFamily="2" charset="2"/>
              <a:buChar char="ü"/>
            </a:pPr>
            <a:r>
              <a:rPr lang="en-US" sz="1600" dirty="0">
                <a:solidFill>
                  <a:srgbClr val="181D0C"/>
                </a:solidFill>
              </a:rPr>
              <a:t> Read selected relevant citations for pertinence.</a:t>
            </a:r>
          </a:p>
          <a:p>
            <a:pPr>
              <a:buFont typeface="Wingdings" pitchFamily="2" charset="2"/>
              <a:buChar char="ü"/>
            </a:pPr>
            <a:r>
              <a:rPr lang="en-US" sz="1600" dirty="0">
                <a:solidFill>
                  <a:srgbClr val="181D0C"/>
                </a:solidFill>
              </a:rPr>
              <a:t> Identify useful sources for information need.</a:t>
            </a:r>
          </a:p>
          <a:p>
            <a:endParaRPr lang="en-US" sz="1600" dirty="0">
              <a:solidFill>
                <a:srgbClr val="181D0C"/>
              </a:solidFill>
            </a:endParaRPr>
          </a:p>
          <a:p>
            <a:endParaRPr lang="en-US" dirty="0">
              <a:solidFill>
                <a:srgbClr val="181D0C"/>
              </a:solidFill>
            </a:endParaRPr>
          </a:p>
          <a:p>
            <a:endParaRPr lang="en-US" sz="1400" dirty="0">
              <a:solidFill>
                <a:srgbClr val="181D0C"/>
              </a:solidFill>
            </a:endParaRPr>
          </a:p>
          <a:p>
            <a:endParaRPr lang="en-US" sz="1400" dirty="0">
              <a:solidFill>
                <a:srgbClr val="181D0C"/>
              </a:solidFill>
            </a:endParaRPr>
          </a:p>
          <a:p>
            <a:r>
              <a:rPr lang="en-US" sz="1400" dirty="0">
                <a:solidFill>
                  <a:srgbClr val="181D0C"/>
                </a:solidFill>
              </a:rPr>
              <a:t>Identify at least four pertinent sources.</a:t>
            </a:r>
          </a:p>
          <a:p>
            <a:r>
              <a:rPr lang="en-US" sz="1400" dirty="0">
                <a:solidFill>
                  <a:srgbClr val="181D0C"/>
                </a:solidFill>
              </a:rPr>
              <a:t>Identify the citation information, key fields, and terms that you read in order to determine these articles are relevant to your topic and information need.</a:t>
            </a:r>
            <a:endParaRPr lang="en-US" sz="1400" dirty="0">
              <a:solidFill>
                <a:srgbClr val="DDE7C5"/>
              </a:solidFill>
            </a:endParaRPr>
          </a:p>
          <a:p>
            <a:endParaRPr lang="en-US" dirty="0">
              <a:solidFill>
                <a:srgbClr val="DDE7C5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7010400" y="152400"/>
            <a:ext cx="17526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181D0C"/>
                </a:solidFill>
              </a:rPr>
              <a:t>Learning Activity</a:t>
            </a:r>
            <a:endParaRPr lang="en-US" dirty="0">
              <a:solidFill>
                <a:srgbClr val="181D0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57200" y="457200"/>
            <a:ext cx="8077200" cy="590931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181D0C"/>
                </a:solidFill>
              </a:rPr>
              <a:t>Activity:</a:t>
            </a:r>
          </a:p>
          <a:p>
            <a:endParaRPr lang="en-US" dirty="0">
              <a:solidFill>
                <a:srgbClr val="181D0C"/>
              </a:solidFill>
            </a:endParaRPr>
          </a:p>
          <a:p>
            <a:r>
              <a:rPr lang="en-US" dirty="0">
                <a:solidFill>
                  <a:srgbClr val="181D0C"/>
                </a:solidFill>
              </a:rPr>
              <a:t>1) Using either the topic of </a:t>
            </a:r>
            <a:r>
              <a:rPr lang="en-US" i="1" dirty="0">
                <a:solidFill>
                  <a:srgbClr val="181D0C"/>
                </a:solidFill>
              </a:rPr>
              <a:t>Awakenings</a:t>
            </a:r>
            <a:r>
              <a:rPr lang="en-US" dirty="0">
                <a:solidFill>
                  <a:srgbClr val="181D0C"/>
                </a:solidFill>
              </a:rPr>
              <a:t> or a case study topic from </a:t>
            </a:r>
            <a:r>
              <a:rPr lang="en-US" i="1" dirty="0">
                <a:solidFill>
                  <a:srgbClr val="181D0C"/>
                </a:solidFill>
              </a:rPr>
              <a:t>The Man Who Mistook His Wife For a Hat</a:t>
            </a:r>
            <a:r>
              <a:rPr lang="en-US" dirty="0">
                <a:solidFill>
                  <a:srgbClr val="181D0C"/>
                </a:solidFill>
              </a:rPr>
              <a:t> by Oliver Sacks and PsycInfo, find the following: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>
                <a:solidFill>
                  <a:srgbClr val="181D0C"/>
                </a:solidFill>
              </a:rPr>
              <a:t>A book review/movie review of the title.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>
                <a:solidFill>
                  <a:srgbClr val="181D0C"/>
                </a:solidFill>
              </a:rPr>
              <a:t>An original research article about one of the cases in the book.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>
                <a:solidFill>
                  <a:srgbClr val="181D0C"/>
                </a:solidFill>
              </a:rPr>
              <a:t>An additional research article (by a different author) about the same topic.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>
                <a:solidFill>
                  <a:srgbClr val="181D0C"/>
                </a:solidFill>
              </a:rPr>
              <a:t>Oliver Sack’s Obituary</a:t>
            </a:r>
          </a:p>
          <a:p>
            <a:pPr marL="342900" indent="-342900"/>
            <a:endParaRPr lang="en-US" dirty="0">
              <a:solidFill>
                <a:srgbClr val="181D0C"/>
              </a:solidFill>
            </a:endParaRPr>
          </a:p>
          <a:p>
            <a:pPr marL="342900" indent="-342900"/>
            <a:r>
              <a:rPr lang="en-US" dirty="0">
                <a:solidFill>
                  <a:srgbClr val="181D0C"/>
                </a:solidFill>
              </a:rPr>
              <a:t>This activity utilizes more than PsycInfo (Hint: Medline)</a:t>
            </a:r>
          </a:p>
          <a:p>
            <a:pPr marL="342900" indent="-342900"/>
            <a:endParaRPr lang="en-US" dirty="0">
              <a:solidFill>
                <a:srgbClr val="181D0C"/>
              </a:solidFill>
            </a:endParaRPr>
          </a:p>
          <a:p>
            <a:pPr marL="342900" indent="-342900"/>
            <a:r>
              <a:rPr lang="en-US" dirty="0">
                <a:solidFill>
                  <a:srgbClr val="181D0C"/>
                </a:solidFill>
              </a:rPr>
              <a:t>2) Create a bibliography of found information using proper APA Style.</a:t>
            </a:r>
          </a:p>
          <a:p>
            <a:endParaRPr lang="en-US" dirty="0">
              <a:solidFill>
                <a:srgbClr val="181D0C"/>
              </a:solidFill>
            </a:endParaRPr>
          </a:p>
          <a:p>
            <a:endParaRPr lang="en-US" dirty="0">
              <a:solidFill>
                <a:srgbClr val="181D0C"/>
              </a:solidFill>
            </a:endParaRPr>
          </a:p>
          <a:p>
            <a:endParaRPr lang="en-US" dirty="0">
              <a:solidFill>
                <a:srgbClr val="181D0C"/>
              </a:solidFill>
            </a:endParaRPr>
          </a:p>
          <a:p>
            <a:endParaRPr lang="en-US" dirty="0">
              <a:solidFill>
                <a:srgbClr val="181D0C"/>
              </a:solidFill>
            </a:endParaRPr>
          </a:p>
          <a:p>
            <a:endParaRPr lang="en-US" dirty="0">
              <a:solidFill>
                <a:srgbClr val="DDE7C5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7010400" y="0"/>
            <a:ext cx="17526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181D0C"/>
                </a:solidFill>
              </a:rPr>
              <a:t>Learning Activity</a:t>
            </a:r>
            <a:endParaRPr lang="en-US" dirty="0">
              <a:solidFill>
                <a:srgbClr val="181D0C"/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752600" y="4495800"/>
          <a:ext cx="5486400" cy="1722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29000"/>
                <a:gridCol w="2057400"/>
              </a:tblGrid>
              <a:tr h="44196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Topic 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Document Type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3347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Awakenings </a:t>
                      </a:r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Book or Movie</a:t>
                      </a:r>
                      <a:r>
                        <a:rPr lang="en-US" sz="1200" baseline="0" dirty="0" smtClean="0"/>
                        <a:t> review</a:t>
                      </a:r>
                      <a:endParaRPr lang="en-US" sz="12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3347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Man Who Mistook His Wife For a Hat</a:t>
                      </a:r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Book review</a:t>
                      </a:r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3347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Psychological or medical topic from the book or movie</a:t>
                      </a:r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Journal article</a:t>
                      </a:r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3347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Oliver Sacks</a:t>
                      </a:r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Obituary</a:t>
                      </a:r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Custom 5">
      <a:dk1>
        <a:srgbClr val="181D0C"/>
      </a:dk1>
      <a:lt1>
        <a:srgbClr val="DDE7C5"/>
      </a:lt1>
      <a:dk2>
        <a:srgbClr val="B0C779"/>
      </a:dk2>
      <a:lt2>
        <a:srgbClr val="269926"/>
      </a:lt2>
      <a:accent1>
        <a:srgbClr val="C3D69B"/>
      </a:accent1>
      <a:accent2>
        <a:srgbClr val="33CC33"/>
      </a:accent2>
      <a:accent3>
        <a:srgbClr val="92D050"/>
      </a:accent3>
      <a:accent4>
        <a:srgbClr val="8064A2"/>
      </a:accent4>
      <a:accent5>
        <a:srgbClr val="4BACC6"/>
      </a:accent5>
      <a:accent6>
        <a:srgbClr val="98E598"/>
      </a:accent6>
      <a:hlink>
        <a:srgbClr val="0000FF"/>
      </a:hlink>
      <a:folHlink>
        <a:srgbClr val="800080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404</Words>
  <Application>Microsoft Office PowerPoint</Application>
  <PresentationFormat>On-screen Show (4:3)</PresentationFormat>
  <Paragraphs>74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Aspect</vt:lpstr>
      <vt:lpstr>     Activity 8:  Putting it All Together – A Popular Source Connection   Student Learning Objective: The student will apply practical critical reading skills to a variety of pre-sources in order to select, search, identify, and retrieve pertinent information sources. </vt:lpstr>
      <vt:lpstr>Slide 2</vt:lpstr>
      <vt:lpstr>Slide 3</vt:lpstr>
      <vt:lpstr>Slide 4</vt:lpstr>
      <vt:lpstr>Slide 5</vt:lpstr>
    </vt:vector>
  </TitlesOfParts>
  <Company>McKesson Corp.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Activity 8:  Putting it All Together – A Popular Source Connection   Student Learning Objective: The student will apply practical critical reading skills to a variety of pre-sources in order to select, search, identify, and retrieve pertinent information sources. </dc:title>
  <dc:creator>Sala</dc:creator>
  <cp:lastModifiedBy>Sala</cp:lastModifiedBy>
  <cp:revision>1</cp:revision>
  <dcterms:created xsi:type="dcterms:W3CDTF">2021-09-28T16:00:11Z</dcterms:created>
  <dcterms:modified xsi:type="dcterms:W3CDTF">2021-09-28T16:02:27Z</dcterms:modified>
</cp:coreProperties>
</file>