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67" r:id="rId4"/>
    <p:sldId id="258" r:id="rId5"/>
    <p:sldId id="269" r:id="rId6"/>
    <p:sldId id="259" r:id="rId7"/>
    <p:sldId id="261" r:id="rId8"/>
    <p:sldId id="262" r:id="rId9"/>
    <p:sldId id="263" r:id="rId10"/>
    <p:sldId id="265" r:id="rId11"/>
    <p:sldId id="264" r:id="rId12"/>
    <p:sldId id="270" r:id="rId13"/>
    <p:sldId id="268" r:id="rId14"/>
    <p:sldId id="266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248" autoAdjust="0"/>
  </p:normalViewPr>
  <p:slideViewPr>
    <p:cSldViewPr>
      <p:cViewPr varScale="1">
        <p:scale>
          <a:sx n="91" d="100"/>
          <a:sy n="91" d="100"/>
        </p:scale>
        <p:origin x="1704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42E258-A28A-4262-A232-B9A9F4BD0BAF}" type="datetimeFigureOut">
              <a:rPr lang="en-US" smtClean="0"/>
              <a:t>7/10/18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1CA7A6-1AC1-427F-A85B-B71FD7E75B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567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1CA7A6-1AC1-427F-A85B-B71FD7E75B6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8224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1CA7A6-1AC1-427F-A85B-B71FD7E75B6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8787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1CA7A6-1AC1-427F-A85B-B71FD7E75B6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4162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71BE-8B2F-4AC3-B812-D4FF7566D1D8}" type="datetimeFigureOut">
              <a:rPr lang="en-US" smtClean="0"/>
              <a:t>7/10/18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20C9B-A220-4948-978C-38B16C2B90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062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71BE-8B2F-4AC3-B812-D4FF7566D1D8}" type="datetimeFigureOut">
              <a:rPr lang="en-US" smtClean="0"/>
              <a:t>7/10/18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20C9B-A220-4948-978C-38B16C2B90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408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71BE-8B2F-4AC3-B812-D4FF7566D1D8}" type="datetimeFigureOut">
              <a:rPr lang="en-US" smtClean="0"/>
              <a:t>7/10/18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20C9B-A220-4948-978C-38B16C2B90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673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71BE-8B2F-4AC3-B812-D4FF7566D1D8}" type="datetimeFigureOut">
              <a:rPr lang="en-US" smtClean="0"/>
              <a:t>7/10/18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20C9B-A220-4948-978C-38B16C2B90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276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71BE-8B2F-4AC3-B812-D4FF7566D1D8}" type="datetimeFigureOut">
              <a:rPr lang="en-US" smtClean="0"/>
              <a:t>7/10/18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20C9B-A220-4948-978C-38B16C2B90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987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71BE-8B2F-4AC3-B812-D4FF7566D1D8}" type="datetimeFigureOut">
              <a:rPr lang="en-US" smtClean="0"/>
              <a:t>7/10/18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20C9B-A220-4948-978C-38B16C2B90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411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71BE-8B2F-4AC3-B812-D4FF7566D1D8}" type="datetimeFigureOut">
              <a:rPr lang="en-US" smtClean="0"/>
              <a:t>7/10/18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20C9B-A220-4948-978C-38B16C2B90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016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71BE-8B2F-4AC3-B812-D4FF7566D1D8}" type="datetimeFigureOut">
              <a:rPr lang="en-US" smtClean="0"/>
              <a:t>7/10/18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20C9B-A220-4948-978C-38B16C2B90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84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71BE-8B2F-4AC3-B812-D4FF7566D1D8}" type="datetimeFigureOut">
              <a:rPr lang="en-US" smtClean="0"/>
              <a:t>7/10/18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20C9B-A220-4948-978C-38B16C2B90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208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71BE-8B2F-4AC3-B812-D4FF7566D1D8}" type="datetimeFigureOut">
              <a:rPr lang="en-US" smtClean="0"/>
              <a:t>7/10/18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20C9B-A220-4948-978C-38B16C2B90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016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71BE-8B2F-4AC3-B812-D4FF7566D1D8}" type="datetimeFigureOut">
              <a:rPr lang="en-US" smtClean="0"/>
              <a:t>7/10/18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20C9B-A220-4948-978C-38B16C2B90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248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FB71BE-8B2F-4AC3-B812-D4FF7566D1D8}" type="datetimeFigureOut">
              <a:rPr lang="en-US" smtClean="0"/>
              <a:t>7/10/18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020C9B-A220-4948-978C-38B16C2B90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362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youtube.com/watch?v=D1-aSIUP4wM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Ryjpu-NWYm8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ytimes.com/2016/11/20/business/media/how-fake-news-spreads.html?_r=0" TargetMode="External"/><Relationship Id="rId2" Type="http://schemas.openxmlformats.org/officeDocument/2006/relationships/hyperlink" Target="http://abcnews.go.com/Technology/fake-news-stories-make-real-news-headlines/story?id=43845383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abcnews.go.com/" TargetMode="External"/><Relationship Id="rId2" Type="http://schemas.openxmlformats.org/officeDocument/2006/relationships/hyperlink" Target="http://abcnews.com.co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nopes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7200" b="1" dirty="0">
                <a:latin typeface="Segoe Print" panose="02000600000000000000" pitchFamily="2" charset="0"/>
              </a:rPr>
              <a:t>Evaluating Information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Question Everything</a:t>
            </a:r>
          </a:p>
        </p:txBody>
      </p:sp>
    </p:spTree>
    <p:extLst>
      <p:ext uri="{BB962C8B-B14F-4D97-AF65-F5344CB8AC3E}">
        <p14:creationId xmlns:p14="http://schemas.microsoft.com/office/powerpoint/2010/main" val="1276503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7200" b="1" dirty="0">
                <a:solidFill>
                  <a:srgbClr val="FF0000"/>
                </a:solidFill>
                <a:latin typeface="Forte" panose="03060902040502070203" pitchFamily="66" charset="0"/>
              </a:rPr>
              <a:t>Understand Bias</a:t>
            </a:r>
          </a:p>
        </p:txBody>
      </p:sp>
      <p:pic>
        <p:nvPicPr>
          <p:cNvPr id="1026" name="Picture 2" descr="Image result for right left and center news source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417638"/>
            <a:ext cx="7467600" cy="5281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46704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7200" b="1" dirty="0">
                <a:solidFill>
                  <a:srgbClr val="FF0000"/>
                </a:solidFill>
                <a:latin typeface="Forte" panose="03060902040502070203" pitchFamily="66" charset="0"/>
              </a:rPr>
              <a:t>CRAAP TEST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>
                <a:latin typeface="Segoe Print" panose="02000600000000000000" pitchFamily="2" charset="0"/>
              </a:rPr>
              <a:t>Currency: 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  <a:latin typeface="Segoe Print" panose="02000600000000000000" pitchFamily="2" charset="0"/>
              </a:rPr>
              <a:t>   WHEN</a:t>
            </a:r>
            <a:r>
              <a:rPr lang="en-US" dirty="0">
                <a:latin typeface="Segoe Print" panose="02000600000000000000" pitchFamily="2" charset="0"/>
              </a:rPr>
              <a:t> WAS IT WRITTEN? </a:t>
            </a:r>
          </a:p>
          <a:p>
            <a:pPr marL="0" indent="0">
              <a:buNone/>
            </a:pPr>
            <a:r>
              <a:rPr lang="en-US" b="1" dirty="0">
                <a:latin typeface="Segoe Print" panose="02000600000000000000" pitchFamily="2" charset="0"/>
              </a:rPr>
              <a:t>Relevance: 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  <a:latin typeface="Segoe Print" panose="02000600000000000000" pitchFamily="2" charset="0"/>
              </a:rPr>
              <a:t>   HOW</a:t>
            </a:r>
            <a:r>
              <a:rPr lang="en-US" dirty="0">
                <a:latin typeface="Segoe Print" panose="02000600000000000000" pitchFamily="2" charset="0"/>
              </a:rPr>
              <a:t> DO YOU WANT TO USE IT? </a:t>
            </a:r>
          </a:p>
          <a:p>
            <a:pPr marL="0" indent="0">
              <a:buNone/>
            </a:pPr>
            <a:r>
              <a:rPr lang="en-US" b="1" dirty="0">
                <a:latin typeface="Segoe Print" panose="02000600000000000000" pitchFamily="2" charset="0"/>
              </a:rPr>
              <a:t>Accuracy: 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  <a:latin typeface="Segoe Print" panose="02000600000000000000" pitchFamily="2" charset="0"/>
              </a:rPr>
              <a:t>   WHAT</a:t>
            </a:r>
            <a:r>
              <a:rPr lang="en-US" dirty="0">
                <a:latin typeface="Segoe Print" panose="02000600000000000000" pitchFamily="2" charset="0"/>
              </a:rPr>
              <a:t> DOES IT SAY? </a:t>
            </a:r>
          </a:p>
          <a:p>
            <a:pPr marL="0" indent="0">
              <a:buNone/>
            </a:pPr>
            <a:r>
              <a:rPr lang="en-US" b="1" dirty="0">
                <a:latin typeface="Segoe Print" panose="02000600000000000000" pitchFamily="2" charset="0"/>
              </a:rPr>
              <a:t>Authority: 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  <a:latin typeface="Segoe Print" panose="02000600000000000000" pitchFamily="2" charset="0"/>
              </a:rPr>
              <a:t>   WHO</a:t>
            </a:r>
            <a:r>
              <a:rPr lang="en-US" dirty="0">
                <a:latin typeface="Segoe Print" panose="02000600000000000000" pitchFamily="2" charset="0"/>
              </a:rPr>
              <a:t> IS RESPONSIBLE FOR IT?  </a:t>
            </a:r>
          </a:p>
          <a:p>
            <a:pPr marL="0" indent="0">
              <a:buNone/>
            </a:pPr>
            <a:r>
              <a:rPr lang="en-US" b="1" dirty="0">
                <a:latin typeface="Segoe Print" panose="02000600000000000000" pitchFamily="2" charset="0"/>
              </a:rPr>
              <a:t>Purpose: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  <a:latin typeface="Segoe Print" panose="02000600000000000000" pitchFamily="2" charset="0"/>
              </a:rPr>
              <a:t>   WHY</a:t>
            </a:r>
            <a:r>
              <a:rPr lang="en-US" dirty="0">
                <a:latin typeface="Segoe Print" panose="02000600000000000000" pitchFamily="2" charset="0"/>
              </a:rPr>
              <a:t> WAS IT WRITTEN?  </a:t>
            </a:r>
          </a:p>
        </p:txBody>
      </p:sp>
      <p:pic>
        <p:nvPicPr>
          <p:cNvPr id="4" name="Picture 3" descr="Original file ‎ (SVG file, nominally 19 × 20 pixels, file size: 2 ..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90799" y="2670994"/>
            <a:ext cx="217215" cy="228600"/>
          </a:xfrm>
          <a:prstGeom prst="rect">
            <a:avLst/>
          </a:prstGeom>
        </p:spPr>
      </p:pic>
      <p:pic>
        <p:nvPicPr>
          <p:cNvPr id="5" name="Picture 4" descr="Original file ‎ (SVG file, nominally 19 × 20 pixels, file size: 2 ..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59429" y="4724400"/>
            <a:ext cx="217215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6085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8000" b="1" dirty="0">
                <a:solidFill>
                  <a:srgbClr val="FF0000"/>
                </a:solidFill>
                <a:latin typeface="Forte" panose="03060902040502070203" pitchFamily="66" charset="0"/>
              </a:rPr>
              <a:t>EPIC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4000" b="1" dirty="0">
                <a:latin typeface="Segoe Print" panose="02000600000000000000" pitchFamily="2" charset="0"/>
              </a:rPr>
              <a:t>Education: </a:t>
            </a:r>
          </a:p>
          <a:p>
            <a:pPr marL="0" indent="0">
              <a:buNone/>
            </a:pPr>
            <a:r>
              <a:rPr lang="en-US" sz="2600" dirty="0">
                <a:latin typeface="Segoe Print" panose="02000600000000000000" pitchFamily="2" charset="0"/>
              </a:rPr>
              <a:t>   Does the author “</a:t>
            </a:r>
            <a:r>
              <a:rPr lang="en-US" sz="2600" dirty="0">
                <a:solidFill>
                  <a:srgbClr val="FF0000"/>
                </a:solidFill>
                <a:latin typeface="Segoe Print" panose="02000600000000000000" pitchFamily="2" charset="0"/>
              </a:rPr>
              <a:t>know of</a:t>
            </a:r>
            <a:r>
              <a:rPr lang="en-US" sz="2600" dirty="0">
                <a:latin typeface="Segoe Print" panose="02000600000000000000" pitchFamily="2" charset="0"/>
              </a:rPr>
              <a:t>”? </a:t>
            </a:r>
          </a:p>
          <a:p>
            <a:pPr marL="0" indent="0">
              <a:buNone/>
            </a:pPr>
            <a:r>
              <a:rPr lang="en-US" sz="4000" b="1" dirty="0">
                <a:latin typeface="Segoe Print" panose="02000600000000000000" pitchFamily="2" charset="0"/>
              </a:rPr>
              <a:t>Proximity:</a:t>
            </a:r>
          </a:p>
          <a:p>
            <a:pPr marL="0" indent="0">
              <a:buNone/>
            </a:pPr>
            <a:r>
              <a:rPr lang="en-US" sz="2600" dirty="0">
                <a:latin typeface="Segoe Print" panose="02000600000000000000" pitchFamily="2" charset="0"/>
              </a:rPr>
              <a:t>   How </a:t>
            </a:r>
            <a:r>
              <a:rPr lang="en-US" sz="2600" dirty="0">
                <a:solidFill>
                  <a:srgbClr val="FF0000"/>
                </a:solidFill>
                <a:latin typeface="Segoe Print" panose="02000600000000000000" pitchFamily="2" charset="0"/>
              </a:rPr>
              <a:t>close</a:t>
            </a:r>
            <a:r>
              <a:rPr lang="en-US" sz="2600" dirty="0">
                <a:latin typeface="Segoe Print" panose="02000600000000000000" pitchFamily="2" charset="0"/>
              </a:rPr>
              <a:t> is author to the story?</a:t>
            </a:r>
          </a:p>
          <a:p>
            <a:pPr marL="0" indent="0">
              <a:buNone/>
            </a:pPr>
            <a:r>
              <a:rPr lang="en-US" sz="4000" b="1">
                <a:latin typeface="Segoe Print" panose="02000600000000000000" pitchFamily="2" charset="0"/>
              </a:rPr>
              <a:t>Integrity:</a:t>
            </a:r>
            <a:endParaRPr lang="en-US" sz="4000" b="1" dirty="0">
              <a:latin typeface="Segoe Print" panose="02000600000000000000" pitchFamily="2" charset="0"/>
            </a:endParaRPr>
          </a:p>
          <a:p>
            <a:pPr marL="0" indent="0">
              <a:buNone/>
            </a:pPr>
            <a:r>
              <a:rPr lang="en-US" sz="2400" dirty="0">
                <a:latin typeface="Segoe Print" panose="02000600000000000000" pitchFamily="2" charset="0"/>
              </a:rPr>
              <a:t>   Can we </a:t>
            </a:r>
            <a:r>
              <a:rPr lang="en-US" sz="2400" dirty="0">
                <a:solidFill>
                  <a:srgbClr val="FF0000"/>
                </a:solidFill>
                <a:latin typeface="Segoe Print" panose="02000600000000000000" pitchFamily="2" charset="0"/>
              </a:rPr>
              <a:t>trust</a:t>
            </a:r>
            <a:r>
              <a:rPr lang="en-US" sz="2400" dirty="0">
                <a:latin typeface="Segoe Print" panose="02000600000000000000" pitchFamily="2" charset="0"/>
              </a:rPr>
              <a:t> this person? </a:t>
            </a:r>
          </a:p>
          <a:p>
            <a:pPr marL="0" indent="0">
              <a:buNone/>
            </a:pPr>
            <a:r>
              <a:rPr lang="en-US" sz="4000" b="1" dirty="0">
                <a:latin typeface="Segoe Print" panose="02000600000000000000" pitchFamily="2" charset="0"/>
              </a:rPr>
              <a:t>Competence: </a:t>
            </a:r>
          </a:p>
          <a:p>
            <a:pPr marL="0" indent="0">
              <a:buNone/>
            </a:pPr>
            <a:r>
              <a:rPr lang="en-US" sz="2400" dirty="0">
                <a:latin typeface="Segoe Print" panose="02000600000000000000" pitchFamily="2" charset="0"/>
              </a:rPr>
              <a:t>   Does the author “</a:t>
            </a:r>
            <a:r>
              <a:rPr lang="en-US" sz="2400" dirty="0">
                <a:solidFill>
                  <a:srgbClr val="FF0000"/>
                </a:solidFill>
                <a:latin typeface="Segoe Print" panose="02000600000000000000" pitchFamily="2" charset="0"/>
              </a:rPr>
              <a:t>know how</a:t>
            </a:r>
            <a:r>
              <a:rPr lang="en-US" sz="2400" dirty="0">
                <a:latin typeface="Segoe Print" panose="02000600000000000000" pitchFamily="2" charset="0"/>
              </a:rPr>
              <a:t>”?</a:t>
            </a:r>
          </a:p>
          <a:p>
            <a:pPr marL="0" indent="0">
              <a:buNone/>
            </a:pPr>
            <a:endParaRPr lang="en-US" sz="2400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06591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Think Critically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1" y="476328"/>
            <a:ext cx="4067656" cy="5649835"/>
          </a:xfrm>
        </p:spPr>
      </p:pic>
    </p:spTree>
    <p:extLst>
      <p:ext uri="{BB962C8B-B14F-4D97-AF65-F5344CB8AC3E}">
        <p14:creationId xmlns:p14="http://schemas.microsoft.com/office/powerpoint/2010/main" val="10915006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371600"/>
          </a:xfrm>
        </p:spPr>
        <p:txBody>
          <a:bodyPr>
            <a:noAutofit/>
          </a:bodyPr>
          <a:lstStyle/>
          <a:p>
            <a:r>
              <a:rPr lang="en-US" sz="7200" dirty="0">
                <a:solidFill>
                  <a:srgbClr val="FF0000"/>
                </a:solidFill>
                <a:latin typeface="Forte" panose="03060902040502070203" pitchFamily="66" charset="0"/>
              </a:rPr>
              <a:t>Created By: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6858000" cy="37946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Segoe Print" panose="02000600000000000000" pitchFamily="2" charset="0"/>
              </a:rPr>
              <a:t>Jen Hasse</a:t>
            </a:r>
          </a:p>
          <a:p>
            <a:pPr marL="0" indent="0">
              <a:buNone/>
            </a:pPr>
            <a:r>
              <a:rPr lang="en-US" dirty="0">
                <a:latin typeface="Segoe Print" panose="02000600000000000000" pitchFamily="2" charset="0"/>
              </a:rPr>
              <a:t>Information Literacy Librarian </a:t>
            </a:r>
          </a:p>
          <a:p>
            <a:pPr marL="0" indent="0">
              <a:buNone/>
            </a:pPr>
            <a:r>
              <a:rPr lang="en-US" dirty="0">
                <a:latin typeface="Segoe Print" panose="02000600000000000000" pitchFamily="2" charset="0"/>
              </a:rPr>
              <a:t>Holy Spirit Library </a:t>
            </a:r>
          </a:p>
          <a:p>
            <a:pPr marL="0" indent="0">
              <a:buNone/>
            </a:pPr>
            <a:r>
              <a:rPr lang="en-US" dirty="0">
                <a:latin typeface="Segoe Print" panose="02000600000000000000" pitchFamily="2" charset="0"/>
              </a:rPr>
              <a:t>Cabrini University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6" name="Picture 2" descr="Image result for cabrini university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436" y="4773214"/>
            <a:ext cx="4259465" cy="1703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3191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65238"/>
          </a:xfrm>
        </p:spPr>
        <p:txBody>
          <a:bodyPr>
            <a:noAutofit/>
          </a:bodyPr>
          <a:lstStyle/>
          <a:p>
            <a:r>
              <a:rPr lang="en-US" sz="6600" dirty="0">
                <a:solidFill>
                  <a:srgbClr val="FF0000"/>
                </a:solidFill>
                <a:latin typeface="Forte" panose="03060902040502070203" pitchFamily="66" charset="0"/>
              </a:rPr>
              <a:t>Mandela Effect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4317475"/>
            <a:ext cx="2743200" cy="2265606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295400"/>
            <a:ext cx="3282485" cy="32246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4953000"/>
            <a:ext cx="3717524" cy="163008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2286000"/>
            <a:ext cx="2195082" cy="171948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484813"/>
            <a:ext cx="2667000" cy="2328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276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7200" b="1" dirty="0">
                <a:solidFill>
                  <a:srgbClr val="FF0000"/>
                </a:solidFill>
                <a:latin typeface="Forte" panose="03060902040502070203" pitchFamily="66" charset="0"/>
              </a:rPr>
              <a:t>Stereotypes</a:t>
            </a:r>
            <a:r>
              <a:rPr lang="en-US" dirty="0"/>
              <a:t> </a:t>
            </a:r>
          </a:p>
        </p:txBody>
      </p:sp>
      <p:pic>
        <p:nvPicPr>
          <p:cNvPr id="1026" name="Picture 2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981201"/>
            <a:ext cx="6340593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38200" y="5903893"/>
            <a:ext cx="800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Segoe Print" panose="02000600000000000000" pitchFamily="2" charset="0"/>
              </a:rPr>
              <a:t> “</a:t>
            </a:r>
            <a:r>
              <a:rPr lang="en-US" sz="3200" b="1" dirty="0">
                <a:latin typeface="Segoe Print" panose="02000600000000000000" pitchFamily="2" charset="0"/>
              </a:rPr>
              <a:t>cognitive shortcuts</a:t>
            </a:r>
            <a:r>
              <a:rPr lang="en-US" sz="2000" b="1" dirty="0">
                <a:latin typeface="Segoe Print" panose="02000600000000000000" pitchFamily="2" charset="0"/>
              </a:rPr>
              <a:t>” that lead to bias </a:t>
            </a:r>
          </a:p>
        </p:txBody>
      </p:sp>
    </p:spTree>
    <p:extLst>
      <p:ext uri="{BB962C8B-B14F-4D97-AF65-F5344CB8AC3E}">
        <p14:creationId xmlns:p14="http://schemas.microsoft.com/office/powerpoint/2010/main" val="2316296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7200" dirty="0">
                <a:solidFill>
                  <a:srgbClr val="FF0000"/>
                </a:solidFill>
                <a:latin typeface="Forte" panose="03060902040502070203" pitchFamily="66" charset="0"/>
              </a:rPr>
              <a:t>Confirmation Bias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latin typeface="Segoe Print" panose="02000600000000000000" pitchFamily="2" charset="0"/>
              </a:rPr>
              <a:t>	Once we have formed a view, we embrace information that </a:t>
            </a:r>
            <a:r>
              <a:rPr lang="en-US" b="1" dirty="0">
                <a:latin typeface="Segoe Print" panose="02000600000000000000" pitchFamily="2" charset="0"/>
              </a:rPr>
              <a:t>confirms that view </a:t>
            </a:r>
            <a:r>
              <a:rPr lang="en-US" dirty="0">
                <a:latin typeface="Segoe Print" panose="02000600000000000000" pitchFamily="2" charset="0"/>
              </a:rPr>
              <a:t>while </a:t>
            </a:r>
            <a:r>
              <a:rPr lang="en-US" b="1" dirty="0">
                <a:latin typeface="Segoe Print" panose="02000600000000000000" pitchFamily="2" charset="0"/>
              </a:rPr>
              <a:t>ignoring, or rejecting, information that casts doubt on it</a:t>
            </a:r>
            <a:r>
              <a:rPr lang="en-US" dirty="0">
                <a:latin typeface="Segoe Print" panose="02000600000000000000" pitchFamily="2" charset="0"/>
              </a:rPr>
              <a:t>. </a:t>
            </a:r>
          </a:p>
          <a:p>
            <a:pPr marL="0" indent="0">
              <a:buNone/>
            </a:pPr>
            <a:r>
              <a:rPr lang="en-US" dirty="0">
                <a:latin typeface="Segoe Print" panose="02000600000000000000" pitchFamily="2" charset="0"/>
              </a:rPr>
              <a:t>	Confirmation bias suggests that we don’t perceive circumstances objectively. We pick out those bits of data that </a:t>
            </a:r>
            <a:r>
              <a:rPr lang="en-US" b="1" dirty="0">
                <a:latin typeface="Segoe Print" panose="02000600000000000000" pitchFamily="2" charset="0"/>
              </a:rPr>
              <a:t>make us feel good because they confirm our prejudices.</a:t>
            </a:r>
            <a:r>
              <a:rPr lang="en-US" dirty="0">
                <a:latin typeface="Segoe Print" panose="02000600000000000000" pitchFamily="2" charset="0"/>
              </a:rPr>
              <a:t> </a:t>
            </a:r>
          </a:p>
          <a:p>
            <a:pPr marL="0" indent="0">
              <a:buNone/>
            </a:pPr>
            <a:endParaRPr lang="en-US" sz="1200" dirty="0">
              <a:latin typeface="Segoe Print" panose="02000600000000000000" pitchFamily="2" charset="0"/>
            </a:endParaRPr>
          </a:p>
          <a:p>
            <a:pPr marL="0" indent="0">
              <a:buNone/>
            </a:pPr>
            <a:r>
              <a:rPr lang="en-US" sz="1200" dirty="0">
                <a:latin typeface="Segoe Print" panose="02000600000000000000" pitchFamily="2" charset="0"/>
              </a:rPr>
              <a:t> - https://www.psychologytoday.com/blog/science-choice/201504/what-is-confirmation-bias</a:t>
            </a:r>
            <a:endParaRPr lang="en-US" sz="1200" b="1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1044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7200" dirty="0">
                <a:solidFill>
                  <a:srgbClr val="FF0000"/>
                </a:solidFill>
                <a:latin typeface="Forte" panose="03060902040502070203" pitchFamily="66" charset="0"/>
              </a:rPr>
              <a:t>Filter Bubble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340" y="1524000"/>
            <a:ext cx="7032260" cy="3925477"/>
          </a:xfrm>
        </p:spPr>
      </p:pic>
      <p:sp>
        <p:nvSpPr>
          <p:cNvPr id="5" name="TextBox 4"/>
          <p:cNvSpPr txBox="1"/>
          <p:nvPr/>
        </p:nvSpPr>
        <p:spPr>
          <a:xfrm>
            <a:off x="685800" y="5648146"/>
            <a:ext cx="83058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Segoe Print" panose="02000600000000000000" pitchFamily="2" charset="0"/>
              </a:rPr>
              <a:t>“The internet is showing us what it thinks we want to see, not necessarily what we need to see” – Eli </a:t>
            </a:r>
            <a:r>
              <a:rPr lang="en-US" b="1" dirty="0" err="1">
                <a:latin typeface="Segoe Print" panose="02000600000000000000" pitchFamily="2" charset="0"/>
              </a:rPr>
              <a:t>Pariser</a:t>
            </a:r>
            <a:r>
              <a:rPr lang="en-US" b="1" dirty="0">
                <a:latin typeface="Segoe Print" panose="02000600000000000000" pitchFamily="2" charset="0"/>
              </a:rPr>
              <a:t>, TED Talk 2011</a:t>
            </a:r>
          </a:p>
          <a:p>
            <a:endParaRPr lang="en-US" sz="800" b="1" dirty="0">
              <a:latin typeface="Segoe Print" panose="02000600000000000000" pitchFamily="2" charset="0"/>
            </a:endParaRPr>
          </a:p>
          <a:p>
            <a:r>
              <a:rPr lang="en-US" sz="1400" b="1" dirty="0">
                <a:latin typeface="Segoe Print" panose="02000600000000000000" pitchFamily="2" charset="0"/>
              </a:rPr>
              <a:t>http://graphics.wsj.com.via.snip.ly/ni3b3#http://graphics.wsj.com/blue-feed-red-feed/ </a:t>
            </a:r>
          </a:p>
        </p:txBody>
      </p:sp>
    </p:spTree>
    <p:extLst>
      <p:ext uri="{BB962C8B-B14F-4D97-AF65-F5344CB8AC3E}">
        <p14:creationId xmlns:p14="http://schemas.microsoft.com/office/powerpoint/2010/main" val="1105390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153400" cy="1524000"/>
          </a:xfrm>
        </p:spPr>
        <p:txBody>
          <a:bodyPr>
            <a:noAutofit/>
          </a:bodyPr>
          <a:lstStyle/>
          <a:p>
            <a:r>
              <a:rPr lang="en-US" sz="6000" dirty="0">
                <a:solidFill>
                  <a:srgbClr val="FF0000"/>
                </a:solidFill>
                <a:latin typeface="Forte" panose="03060902040502070203" pitchFamily="66" charset="0"/>
              </a:rPr>
              <a:t>What happens when we fail to check our bias?  </a:t>
            </a:r>
          </a:p>
        </p:txBody>
      </p:sp>
      <p:pic>
        <p:nvPicPr>
          <p:cNvPr id="6" name="Content Placeholder 5">
            <a:hlinkClick r:id="rId3"/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209800"/>
            <a:ext cx="7282830" cy="3763963"/>
          </a:xfrm>
        </p:spPr>
      </p:pic>
    </p:spTree>
    <p:extLst>
      <p:ext uri="{BB962C8B-B14F-4D97-AF65-F5344CB8AC3E}">
        <p14:creationId xmlns:p14="http://schemas.microsoft.com/office/powerpoint/2010/main" val="7206960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1630362"/>
          </a:xfrm>
        </p:spPr>
        <p:txBody>
          <a:bodyPr>
            <a:noAutofit/>
          </a:bodyPr>
          <a:lstStyle/>
          <a:p>
            <a:r>
              <a:rPr lang="en-US" sz="7200" dirty="0">
                <a:solidFill>
                  <a:srgbClr val="FF0000"/>
                </a:solidFill>
                <a:latin typeface="Forte" panose="03060902040502070203" pitchFamily="66" charset="0"/>
              </a:rPr>
              <a:t>What is “fake news?”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133600"/>
            <a:ext cx="8382000" cy="3992563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Segoe Print" panose="02000600000000000000" pitchFamily="2" charset="0"/>
              </a:rPr>
              <a:t>Who is creating it? </a:t>
            </a:r>
          </a:p>
          <a:p>
            <a:pPr marL="0" indent="0">
              <a:buNone/>
            </a:pPr>
            <a:r>
              <a:rPr lang="en-US" dirty="0">
                <a:latin typeface="Segoe Print" panose="02000600000000000000" pitchFamily="2" charset="0"/>
              </a:rPr>
              <a:t>Where is it coming from? </a:t>
            </a:r>
          </a:p>
          <a:p>
            <a:pPr marL="0" indent="0">
              <a:buNone/>
            </a:pPr>
            <a:r>
              <a:rPr lang="en-US" dirty="0">
                <a:latin typeface="Segoe Print" panose="02000600000000000000" pitchFamily="2" charset="0"/>
              </a:rPr>
              <a:t>Why are people creating it?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1800" dirty="0">
                <a:hlinkClick r:id="rId2"/>
              </a:rPr>
              <a:t>http://abcnews.go.com/Technology/fake-news-stories-make-real-news-headlines/story?id=43845383</a:t>
            </a:r>
            <a:r>
              <a:rPr lang="en-US" sz="1800" dirty="0"/>
              <a:t> 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>
                <a:hlinkClick r:id="rId3"/>
              </a:rPr>
              <a:t>https://www.nytimes.com/2016/11/20/business/media/how-fake-news-spreads.html?_r=0</a:t>
            </a:r>
            <a:r>
              <a:rPr lang="en-US" sz="1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96285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7200" dirty="0">
                <a:solidFill>
                  <a:srgbClr val="FF0000"/>
                </a:solidFill>
                <a:latin typeface="Forte" panose="03060902040502070203" pitchFamily="66" charset="0"/>
              </a:rPr>
              <a:t>Examine: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Segoe Print" panose="02000600000000000000" pitchFamily="2" charset="0"/>
              </a:rPr>
              <a:t>1. URL: </a:t>
            </a:r>
            <a:r>
              <a:rPr lang="en-US" dirty="0">
                <a:hlinkClick r:id="rId2"/>
              </a:rPr>
              <a:t>http://abcnews.com.co/</a:t>
            </a:r>
            <a:r>
              <a:rPr lang="en-US" dirty="0"/>
              <a:t>  vs. 	   	         </a:t>
            </a:r>
            <a:r>
              <a:rPr lang="en-US" dirty="0">
                <a:hlinkClick r:id="rId3"/>
              </a:rPr>
              <a:t>http://abcnews.go.com/</a:t>
            </a:r>
            <a:r>
              <a:rPr lang="en-US" dirty="0"/>
              <a:t>  </a:t>
            </a:r>
          </a:p>
          <a:p>
            <a:pPr marL="0" indent="0">
              <a:buNone/>
            </a:pPr>
            <a:r>
              <a:rPr lang="en-US" dirty="0">
                <a:latin typeface="Segoe Print" panose="02000600000000000000" pitchFamily="2" charset="0"/>
              </a:rPr>
              <a:t>2. Grammar, spelling, graphics &amp;  	overall design</a:t>
            </a:r>
          </a:p>
          <a:p>
            <a:pPr marL="0" indent="0">
              <a:buNone/>
            </a:pPr>
            <a:r>
              <a:rPr lang="en-US" dirty="0">
                <a:latin typeface="Segoe Print" panose="02000600000000000000" pitchFamily="2" charset="0"/>
              </a:rPr>
              <a:t>3. Author &amp; Publisher </a:t>
            </a:r>
          </a:p>
          <a:p>
            <a:pPr marL="0" indent="0">
              <a:buNone/>
            </a:pPr>
            <a:r>
              <a:rPr lang="en-US" dirty="0">
                <a:latin typeface="Segoe Print" panose="02000600000000000000" pitchFamily="2" charset="0"/>
              </a:rPr>
              <a:t>4. Your own response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0043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7200" b="1" dirty="0">
                <a:solidFill>
                  <a:srgbClr val="FF0000"/>
                </a:solidFill>
                <a:latin typeface="Forte" panose="03060902040502070203" pitchFamily="66" charset="0"/>
              </a:rPr>
              <a:t>Verify</a:t>
            </a:r>
            <a:endParaRPr lang="en-US" sz="7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  <a:r>
              <a:rPr lang="en-US" dirty="0">
                <a:latin typeface="Segoe Print" panose="02000600000000000000" pitchFamily="2" charset="0"/>
              </a:rPr>
              <a:t>1. Is anyone else writing about this 	story? If so, who? </a:t>
            </a:r>
          </a:p>
          <a:p>
            <a:pPr marL="0" indent="0">
              <a:buNone/>
            </a:pPr>
            <a:r>
              <a:rPr lang="en-US" dirty="0">
                <a:latin typeface="Segoe Print" panose="02000600000000000000" pitchFamily="2" charset="0"/>
              </a:rPr>
              <a:t>2. What evidence does the site provide 	to prove their claim – is this valid 	evidence? </a:t>
            </a:r>
          </a:p>
          <a:p>
            <a:pPr marL="0" indent="0">
              <a:buNone/>
            </a:pPr>
            <a:r>
              <a:rPr lang="en-US" dirty="0">
                <a:latin typeface="Segoe Print" panose="02000600000000000000" pitchFamily="2" charset="0"/>
              </a:rPr>
              <a:t>3. Read the “about us” </a:t>
            </a:r>
          </a:p>
          <a:p>
            <a:pPr marL="0" indent="0">
              <a:buNone/>
            </a:pPr>
            <a:r>
              <a:rPr lang="en-US" dirty="0">
                <a:latin typeface="Segoe Print" panose="02000600000000000000" pitchFamily="2" charset="0"/>
              </a:rPr>
              <a:t>4. Check </a:t>
            </a:r>
            <a:r>
              <a:rPr lang="en-US" dirty="0">
                <a:latin typeface="Segoe Print" panose="02000600000000000000" pitchFamily="2" charset="0"/>
                <a:hlinkClick r:id="rId2"/>
              </a:rPr>
              <a:t>snopes.com </a:t>
            </a:r>
            <a:r>
              <a:rPr lang="en-US" dirty="0">
                <a:latin typeface="Segoe Print" panose="02000600000000000000" pitchFamily="2" charset="0"/>
              </a:rPr>
              <a:t>or other fact-	checking sites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68664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1465</TotalTime>
  <Words>279</Words>
  <Application>Microsoft Macintosh PowerPoint</Application>
  <PresentationFormat>On-screen Show (4:3)</PresentationFormat>
  <Paragraphs>63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Bookman Old Style</vt:lpstr>
      <vt:lpstr>Calibri</vt:lpstr>
      <vt:lpstr>Forte</vt:lpstr>
      <vt:lpstr>Segoe Print</vt:lpstr>
      <vt:lpstr>Office Theme</vt:lpstr>
      <vt:lpstr>Evaluating Information</vt:lpstr>
      <vt:lpstr>Mandela Effect </vt:lpstr>
      <vt:lpstr>Stereotypes </vt:lpstr>
      <vt:lpstr>Confirmation Bias </vt:lpstr>
      <vt:lpstr>Filter Bubble </vt:lpstr>
      <vt:lpstr>What happens when we fail to check our bias?  </vt:lpstr>
      <vt:lpstr>What is “fake news?”</vt:lpstr>
      <vt:lpstr>Examine: </vt:lpstr>
      <vt:lpstr>Verify</vt:lpstr>
      <vt:lpstr>Understand Bias</vt:lpstr>
      <vt:lpstr>CRAAP TEST</vt:lpstr>
      <vt:lpstr>EPIC </vt:lpstr>
      <vt:lpstr>Think Critically</vt:lpstr>
      <vt:lpstr>Created By: </vt:lpstr>
    </vt:vector>
  </TitlesOfParts>
  <Company>Cabrini College</Company>
  <LinksUpToDate>false</LinksUpToDate>
  <SharedDoc>false</SharedDoc>
  <HyperlinksChanged>false</HyperlinksChanged>
  <AppVersion>16.0014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Evaluating Information in an “alternative facts” world</dc:title>
  <dc:creator>Hasse, Jennifer</dc:creator>
  <cp:lastModifiedBy>Microsoft Office User</cp:lastModifiedBy>
  <cp:revision>26</cp:revision>
  <dcterms:created xsi:type="dcterms:W3CDTF">2017-01-24T21:07:19Z</dcterms:created>
  <dcterms:modified xsi:type="dcterms:W3CDTF">2018-07-11T01:58:57Z</dcterms:modified>
</cp:coreProperties>
</file>