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60" r:id="rId5"/>
    <p:sldId id="259" r:id="rId6"/>
    <p:sldId id="263" r:id="rId7"/>
    <p:sldId id="261" r:id="rId8"/>
    <p:sldId id="262" r:id="rId9"/>
    <p:sldId id="264"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170" autoAdjust="0"/>
  </p:normalViewPr>
  <p:slideViewPr>
    <p:cSldViewPr snapToGrid="0" snapToObjects="1">
      <p:cViewPr varScale="1">
        <p:scale>
          <a:sx n="57" d="100"/>
          <a:sy n="57" d="100"/>
        </p:scale>
        <p:origin x="-24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3BE8BE-E475-E843-BDDE-35049C9BB7C2}" type="datetimeFigureOut">
              <a:rPr lang="en-US" smtClean="0"/>
              <a:t>1/30/17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256D07-DEF4-9D4B-AC22-FB97AC7A0853}" type="slidenum">
              <a:rPr lang="en-US" smtClean="0"/>
              <a:t>‹#›</a:t>
            </a:fld>
            <a:endParaRPr lang="en-US"/>
          </a:p>
        </p:txBody>
      </p:sp>
    </p:spTree>
    <p:extLst>
      <p:ext uri="{BB962C8B-B14F-4D97-AF65-F5344CB8AC3E}">
        <p14:creationId xmlns:p14="http://schemas.microsoft.com/office/powerpoint/2010/main" val="3515456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C1B346-78B7-9048-B75D-8ECA42911487}" type="datetimeFigureOut">
              <a:rPr lang="en-US" smtClean="0"/>
              <a:t>1/30/17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E08A2-C023-4D45-8872-E914550C2D91}" type="slidenum">
              <a:rPr lang="en-US" smtClean="0"/>
              <a:t>‹#›</a:t>
            </a:fld>
            <a:endParaRPr lang="en-US"/>
          </a:p>
        </p:txBody>
      </p:sp>
    </p:spTree>
    <p:extLst>
      <p:ext uri="{BB962C8B-B14F-4D97-AF65-F5344CB8AC3E}">
        <p14:creationId xmlns:p14="http://schemas.microsoft.com/office/powerpoint/2010/main" val="34301802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4E08A2-C023-4D45-8872-E914550C2D91}" type="slidenum">
              <a:rPr lang="en-US" smtClean="0"/>
              <a:t>1</a:t>
            </a:fld>
            <a:endParaRPr lang="en-US"/>
          </a:p>
        </p:txBody>
      </p:sp>
    </p:spTree>
    <p:extLst>
      <p:ext uri="{BB962C8B-B14F-4D97-AF65-F5344CB8AC3E}">
        <p14:creationId xmlns:p14="http://schemas.microsoft.com/office/powerpoint/2010/main" val="2976555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14E08A2-C023-4D45-8872-E914550C2D91}" type="slidenum">
              <a:rPr lang="en-US" smtClean="0"/>
              <a:t>5</a:t>
            </a:fld>
            <a:endParaRPr lang="en-US"/>
          </a:p>
        </p:txBody>
      </p:sp>
    </p:spTree>
    <p:extLst>
      <p:ext uri="{BB962C8B-B14F-4D97-AF65-F5344CB8AC3E}">
        <p14:creationId xmlns:p14="http://schemas.microsoft.com/office/powerpoint/2010/main" val="3155949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to think about an information problem they have encountered</a:t>
            </a:r>
            <a:r>
              <a:rPr lang="en-US" baseline="0" dirty="0" smtClean="0"/>
              <a:t> recently. Perhaps </a:t>
            </a:r>
            <a:r>
              <a:rPr lang="en-US" baseline="0" dirty="0" smtClean="0"/>
              <a:t>their community </a:t>
            </a:r>
            <a:r>
              <a:rPr lang="en-US" baseline="0" dirty="0" smtClean="0"/>
              <a:t>research projects that </a:t>
            </a:r>
            <a:r>
              <a:rPr lang="en-US" baseline="0" dirty="0" smtClean="0"/>
              <a:t>they have </a:t>
            </a:r>
            <a:r>
              <a:rPr lang="en-US" baseline="0" dirty="0" smtClean="0"/>
              <a:t>done in </a:t>
            </a:r>
            <a:r>
              <a:rPr lang="en-US" baseline="0" dirty="0" smtClean="0"/>
              <a:t>their program</a:t>
            </a:r>
            <a:r>
              <a:rPr lang="en-US" baseline="0" dirty="0" smtClean="0"/>
              <a:t>. </a:t>
            </a:r>
            <a:r>
              <a:rPr lang="en-US" baseline="0" dirty="0" smtClean="0"/>
              <a:t>“As I </a:t>
            </a:r>
            <a:r>
              <a:rPr lang="en-US" baseline="0" dirty="0" smtClean="0"/>
              <a:t>describe the Big6 process model of information literacy, </a:t>
            </a:r>
            <a:r>
              <a:rPr lang="en-US" baseline="0" dirty="0" smtClean="0"/>
              <a:t>ask yourself </a:t>
            </a:r>
            <a:r>
              <a:rPr lang="mr-IN" baseline="0" dirty="0" smtClean="0"/>
              <a:t>–</a:t>
            </a:r>
            <a:r>
              <a:rPr lang="en-US" baseline="0" dirty="0" smtClean="0"/>
              <a:t> does this describe my research experience?”</a:t>
            </a:r>
            <a:endParaRPr lang="en-US" dirty="0"/>
          </a:p>
        </p:txBody>
      </p:sp>
      <p:sp>
        <p:nvSpPr>
          <p:cNvPr id="4" name="Slide Number Placeholder 3"/>
          <p:cNvSpPr>
            <a:spLocks noGrp="1"/>
          </p:cNvSpPr>
          <p:nvPr>
            <p:ph type="sldNum" sz="quarter" idx="10"/>
          </p:nvPr>
        </p:nvSpPr>
        <p:spPr/>
        <p:txBody>
          <a:bodyPr/>
          <a:lstStyle/>
          <a:p>
            <a:fld id="{814E08A2-C023-4D45-8872-E914550C2D91}" type="slidenum">
              <a:rPr lang="en-US" smtClean="0"/>
              <a:t>6</a:t>
            </a:fld>
            <a:endParaRPr lang="en-US"/>
          </a:p>
        </p:txBody>
      </p:sp>
    </p:spTree>
    <p:extLst>
      <p:ext uri="{BB962C8B-B14F-4D97-AF65-F5344CB8AC3E}">
        <p14:creationId xmlns:p14="http://schemas.microsoft.com/office/powerpoint/2010/main" val="3873299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4E08A2-C023-4D45-8872-E914550C2D91}" type="slidenum">
              <a:rPr lang="en-US" smtClean="0"/>
              <a:t>9</a:t>
            </a:fld>
            <a:endParaRPr lang="en-US"/>
          </a:p>
        </p:txBody>
      </p:sp>
    </p:spTree>
    <p:extLst>
      <p:ext uri="{BB962C8B-B14F-4D97-AF65-F5344CB8AC3E}">
        <p14:creationId xmlns:p14="http://schemas.microsoft.com/office/powerpoint/2010/main" val="175902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Discussion: Applying IL and Critical IL within your discipline and in your teaching practice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14E08A2-C023-4D45-8872-E914550C2D91}" type="slidenum">
              <a:rPr lang="en-US" smtClean="0"/>
              <a:t>10</a:t>
            </a:fld>
            <a:endParaRPr lang="en-US"/>
          </a:p>
        </p:txBody>
      </p:sp>
    </p:spTree>
    <p:extLst>
      <p:ext uri="{BB962C8B-B14F-4D97-AF65-F5344CB8AC3E}">
        <p14:creationId xmlns:p14="http://schemas.microsoft.com/office/powerpoint/2010/main" val="254454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4E08A2-C023-4D45-8872-E914550C2D91}" type="slidenum">
              <a:rPr lang="en-US" smtClean="0"/>
              <a:t>12</a:t>
            </a:fld>
            <a:endParaRPr lang="en-US"/>
          </a:p>
        </p:txBody>
      </p:sp>
    </p:spTree>
    <p:extLst>
      <p:ext uri="{BB962C8B-B14F-4D97-AF65-F5344CB8AC3E}">
        <p14:creationId xmlns:p14="http://schemas.microsoft.com/office/powerpoint/2010/main" val="2327673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1/30/17</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1/30/17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a.org/aasl/standards-guidelines/" TargetMode="External"/><Relationship Id="rId3" Type="http://schemas.openxmlformats.org/officeDocument/2006/relationships/hyperlink" Target="http://www.ala.org/acrl/standards/ilframewor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Josh Rose, Librarian</a:t>
            </a:r>
          </a:p>
          <a:p>
            <a:r>
              <a:rPr lang="en-US" dirty="0" smtClean="0"/>
              <a:t>February 3, 2016</a:t>
            </a:r>
          </a:p>
          <a:p>
            <a:r>
              <a:rPr lang="en-US" dirty="0" smtClean="0"/>
              <a:t>SSTE 215: Foundations in Secondary Education</a:t>
            </a:r>
          </a:p>
          <a:p>
            <a:r>
              <a:rPr lang="en-US" dirty="0" smtClean="0"/>
              <a:t>Prof. </a:t>
            </a:r>
            <a:r>
              <a:rPr lang="en-US" dirty="0" err="1" smtClean="0"/>
              <a:t>Raina</a:t>
            </a:r>
            <a:r>
              <a:rPr lang="en-US" dirty="0" smtClean="0"/>
              <a:t> </a:t>
            </a:r>
            <a:r>
              <a:rPr lang="en-US" dirty="0"/>
              <a:t>León</a:t>
            </a:r>
          </a:p>
          <a:p>
            <a:endParaRPr lang="en-US" dirty="0"/>
          </a:p>
          <a:p>
            <a:endParaRPr lang="en-US" dirty="0" smtClean="0"/>
          </a:p>
        </p:txBody>
      </p:sp>
      <p:sp>
        <p:nvSpPr>
          <p:cNvPr id="3" name="Title 2"/>
          <p:cNvSpPr>
            <a:spLocks noGrp="1"/>
          </p:cNvSpPr>
          <p:nvPr>
            <p:ph type="ctrTitle"/>
          </p:nvPr>
        </p:nvSpPr>
        <p:spPr/>
        <p:txBody>
          <a:bodyPr/>
          <a:lstStyle/>
          <a:p>
            <a:r>
              <a:rPr lang="en-US" dirty="0" smtClean="0"/>
              <a:t>An Introduction to Information </a:t>
            </a:r>
            <a:r>
              <a:rPr lang="en-US" dirty="0" smtClean="0"/>
              <a:t>Literacy for Secondary Education</a:t>
            </a:r>
            <a:endParaRPr lang="en-US" dirty="0"/>
          </a:p>
        </p:txBody>
      </p:sp>
    </p:spTree>
    <p:extLst>
      <p:ext uri="{BB962C8B-B14F-4D97-AF65-F5344CB8AC3E}">
        <p14:creationId xmlns:p14="http://schemas.microsoft.com/office/powerpoint/2010/main" val="3960273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endParaRPr lang="en-US" dirty="0" smtClean="0"/>
          </a:p>
          <a:p>
            <a:r>
              <a:rPr lang="en-US" dirty="0" smtClean="0"/>
              <a:t>What does information literacy look like in your discipline?</a:t>
            </a:r>
          </a:p>
          <a:p>
            <a:endParaRPr lang="en-US" dirty="0" smtClean="0"/>
          </a:p>
          <a:p>
            <a:endParaRPr lang="en-US" dirty="0"/>
          </a:p>
          <a:p>
            <a:r>
              <a:rPr lang="en-US" dirty="0" smtClean="0"/>
              <a:t>How might you apply IL (e.g., the Big6) in your discipline and teaching practice?</a:t>
            </a:r>
          </a:p>
          <a:p>
            <a:pPr marL="0" indent="0">
              <a:buNone/>
            </a:pPr>
            <a:endParaRPr lang="en-US" dirty="0" smtClean="0"/>
          </a:p>
          <a:p>
            <a:r>
              <a:rPr lang="en-US" dirty="0" smtClean="0"/>
              <a:t>How might you apply </a:t>
            </a:r>
            <a:r>
              <a:rPr lang="en-US" dirty="0" smtClean="0"/>
              <a:t>critical IL </a:t>
            </a:r>
            <a:r>
              <a:rPr lang="en-US" dirty="0" smtClean="0"/>
              <a:t>in your discipline and teaching practice?</a:t>
            </a:r>
          </a:p>
          <a:p>
            <a:endParaRPr lang="en-US" dirty="0"/>
          </a:p>
          <a:p>
            <a:r>
              <a:rPr lang="en-US" dirty="0" smtClean="0"/>
              <a:t>Does your practicum school have a librarian or media specialist? How might you work with him or her to teach IL or critical IL to students?</a:t>
            </a:r>
          </a:p>
          <a:p>
            <a:endParaRPr lang="en-US" dirty="0" smtClean="0"/>
          </a:p>
          <a:p>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dirty="0" smtClean="0"/>
              <a:t>Discussion: </a:t>
            </a:r>
            <a:r>
              <a:rPr lang="en-US" dirty="0" smtClean="0"/>
              <a:t>Applying IL and Critical IL</a:t>
            </a:r>
            <a:endParaRPr lang="en-US" dirty="0"/>
          </a:p>
        </p:txBody>
      </p:sp>
    </p:spTree>
    <p:extLst>
      <p:ext uri="{BB962C8B-B14F-4D97-AF65-F5344CB8AC3E}">
        <p14:creationId xmlns:p14="http://schemas.microsoft.com/office/powerpoint/2010/main" val="149490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American Association of School Librarians. (2007). </a:t>
            </a:r>
            <a:r>
              <a:rPr lang="en-US" i="1" dirty="0"/>
              <a:t>AASL Standards for the 21</a:t>
            </a:r>
            <a:r>
              <a:rPr lang="en-US" i="1" baseline="30000" dirty="0"/>
              <a:t>st</a:t>
            </a:r>
            <a:r>
              <a:rPr lang="en-US" i="1" dirty="0"/>
              <a:t>-Century Learner</a:t>
            </a:r>
            <a:r>
              <a:rPr lang="en-US" dirty="0"/>
              <a:t>. Chicago, IL: ALA. Retrieved from </a:t>
            </a:r>
            <a:r>
              <a:rPr lang="en-US" dirty="0">
                <a:solidFill>
                  <a:schemeClr val="bg1"/>
                </a:solidFill>
                <a:hlinkClick r:id="rId2"/>
              </a:rPr>
              <a:t>http://www.ala.org/aasl/standards-guidelines</a:t>
            </a:r>
            <a:r>
              <a:rPr lang="en-US" dirty="0" smtClean="0">
                <a:solidFill>
                  <a:schemeClr val="bg1"/>
                </a:solidFill>
                <a:hlinkClick r:id="rId2"/>
              </a:rPr>
              <a:t>/</a:t>
            </a:r>
            <a:endParaRPr lang="en-US" dirty="0">
              <a:solidFill>
                <a:schemeClr val="bg1"/>
              </a:solidFill>
            </a:endParaRPr>
          </a:p>
          <a:p>
            <a:r>
              <a:rPr lang="en-US" dirty="0" smtClean="0"/>
              <a:t>Association of College and Research Libraries. (2015). </a:t>
            </a:r>
            <a:r>
              <a:rPr lang="en-US" i="1" dirty="0" smtClean="0"/>
              <a:t>Framework for Information Literacy for Higher Education</a:t>
            </a:r>
            <a:r>
              <a:rPr lang="en-US" dirty="0" smtClean="0"/>
              <a:t>. Chicago, IL: ALA. Retrieved from</a:t>
            </a:r>
          </a:p>
          <a:p>
            <a:r>
              <a:rPr lang="en-US" dirty="0">
                <a:hlinkClick r:id="rId3"/>
              </a:rPr>
              <a:t>http://www.ala.org/acrl/standards/</a:t>
            </a:r>
            <a:r>
              <a:rPr lang="en-US" dirty="0" smtClean="0">
                <a:hlinkClick r:id="rId3"/>
              </a:rPr>
              <a:t>ilframework</a:t>
            </a:r>
            <a:endParaRPr lang="en-US" dirty="0"/>
          </a:p>
          <a:p>
            <a:r>
              <a:rPr lang="en-US" dirty="0"/>
              <a:t>Association of College and Research Libraries. (2000). </a:t>
            </a:r>
            <a:r>
              <a:rPr lang="en-US" i="1" dirty="0"/>
              <a:t>Information Literacy Competency Standards for Higher Education</a:t>
            </a:r>
            <a:r>
              <a:rPr lang="en-US" dirty="0"/>
              <a:t>. Chicago, IL: ALA. Retrieved from http://</a:t>
            </a:r>
            <a:r>
              <a:rPr lang="en-US" dirty="0" err="1"/>
              <a:t>www.ala.org</a:t>
            </a:r>
            <a:r>
              <a:rPr lang="en-US" dirty="0"/>
              <a:t>/</a:t>
            </a:r>
            <a:r>
              <a:rPr lang="en-US" dirty="0" err="1"/>
              <a:t>acrl</a:t>
            </a:r>
            <a:r>
              <a:rPr lang="en-US" dirty="0"/>
              <a:t>/standards/informationliteracycompetency#f1</a:t>
            </a:r>
          </a:p>
          <a:p>
            <a:r>
              <a:rPr lang="en-US" dirty="0"/>
              <a:t>Eisenberg, M. B. &amp; Berkowitz, R. E. (2011). </a:t>
            </a:r>
            <a:r>
              <a:rPr lang="en-US" i="1" dirty="0"/>
              <a:t>The Big6 workshop handbook </a:t>
            </a:r>
            <a:r>
              <a:rPr lang="en-US" dirty="0"/>
              <a:t>[4</a:t>
            </a:r>
            <a:r>
              <a:rPr lang="en-US" baseline="30000" dirty="0"/>
              <a:t>th</a:t>
            </a:r>
            <a:r>
              <a:rPr lang="en-US" dirty="0"/>
              <a:t> edition]. Santa Barbara, CA: </a:t>
            </a:r>
            <a:r>
              <a:rPr lang="en-US" dirty="0" err="1"/>
              <a:t>Linworth</a:t>
            </a:r>
            <a:r>
              <a:rPr lang="en-US" dirty="0"/>
              <a:t>.</a:t>
            </a:r>
          </a:p>
          <a:p>
            <a:r>
              <a:rPr lang="en-US" dirty="0" err="1"/>
              <a:t>Elmborg</a:t>
            </a:r>
            <a:r>
              <a:rPr lang="en-US" dirty="0"/>
              <a:t>, J. (2006). Critical information literacy: Implications for instructional practice. </a:t>
            </a:r>
            <a:r>
              <a:rPr lang="en-US" i="1" dirty="0"/>
              <a:t>The Journal of Academic Librarianship, 32</a:t>
            </a:r>
            <a:r>
              <a:rPr lang="en-US" dirty="0"/>
              <a:t>(2), 192-199.</a:t>
            </a:r>
          </a:p>
          <a:p>
            <a:r>
              <a:rPr lang="en-US" dirty="0" err="1"/>
              <a:t>Elmborg</a:t>
            </a:r>
            <a:r>
              <a:rPr lang="en-US" dirty="0"/>
              <a:t>, J. (2012). Critical information literacy: Definitions and challenges. In C. W. Wilkinson &amp; C. Bruch (Eds.), </a:t>
            </a:r>
            <a:r>
              <a:rPr lang="en-US" i="1" dirty="0"/>
              <a:t>Transforming information literacy programs: Intersecting frontiers of self, library culture, and campus community</a:t>
            </a:r>
            <a:r>
              <a:rPr lang="en-US" dirty="0"/>
              <a:t>. Chicago, IL: Association of College and Research Libraries.</a:t>
            </a:r>
          </a:p>
        </p:txBody>
      </p:sp>
      <p:sp>
        <p:nvSpPr>
          <p:cNvPr id="3" name="Title 2"/>
          <p:cNvSpPr>
            <a:spLocks noGrp="1"/>
          </p:cNvSpPr>
          <p:nvPr>
            <p:ph type="title"/>
          </p:nvPr>
        </p:nvSpPr>
        <p:spPr/>
        <p:txBody>
          <a:bodyPr/>
          <a:lstStyle/>
          <a:p>
            <a:pPr algn="ctr"/>
            <a:r>
              <a:rPr lang="en-US" dirty="0" smtClean="0"/>
              <a:t>References</a:t>
            </a:r>
            <a:endParaRPr lang="en-US" dirty="0"/>
          </a:p>
        </p:txBody>
      </p:sp>
    </p:spTree>
    <p:extLst>
      <p:ext uri="{BB962C8B-B14F-4D97-AF65-F5344CB8AC3E}">
        <p14:creationId xmlns:p14="http://schemas.microsoft.com/office/powerpoint/2010/main" val="2024795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3297"/>
            <a:ext cx="8229600" cy="5672703"/>
          </a:xfrm>
        </p:spPr>
        <p:txBody>
          <a:bodyPr anchor="ctr">
            <a:normAutofit/>
          </a:bodyPr>
          <a:lstStyle/>
          <a:p>
            <a:pPr marL="0" indent="0" algn="ctr">
              <a:buNone/>
            </a:pPr>
            <a:r>
              <a:rPr lang="en-US" sz="7200" dirty="0"/>
              <a:t>Questions</a:t>
            </a:r>
            <a:r>
              <a:rPr lang="en-US" sz="7200" dirty="0" smtClean="0"/>
              <a:t>?</a:t>
            </a:r>
          </a:p>
          <a:p>
            <a:pPr marL="0" indent="0" algn="ctr">
              <a:buNone/>
            </a:pPr>
            <a:endParaRPr lang="en-US" sz="7200" dirty="0"/>
          </a:p>
          <a:p>
            <a:pPr marL="0" indent="0" algn="ctr">
              <a:buNone/>
            </a:pPr>
            <a:r>
              <a:rPr lang="en-US" sz="7200" dirty="0" smtClean="0"/>
              <a:t>Thank you!</a:t>
            </a:r>
            <a:endParaRPr lang="en-US" sz="7200" dirty="0"/>
          </a:p>
        </p:txBody>
      </p:sp>
    </p:spTree>
    <p:extLst>
      <p:ext uri="{BB962C8B-B14F-4D97-AF65-F5344CB8AC3E}">
        <p14:creationId xmlns:p14="http://schemas.microsoft.com/office/powerpoint/2010/main" val="261557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Introductions</a:t>
            </a:r>
          </a:p>
          <a:p>
            <a:r>
              <a:rPr lang="en-US" dirty="0" smtClean="0"/>
              <a:t>Learning goals</a:t>
            </a:r>
          </a:p>
          <a:p>
            <a:r>
              <a:rPr lang="en-US" dirty="0" smtClean="0"/>
              <a:t>An introduction to information </a:t>
            </a:r>
            <a:r>
              <a:rPr lang="en-US" dirty="0"/>
              <a:t>l</a:t>
            </a:r>
            <a:r>
              <a:rPr lang="en-US" dirty="0" smtClean="0"/>
              <a:t>iteracy</a:t>
            </a:r>
          </a:p>
          <a:p>
            <a:pPr lvl="1"/>
            <a:r>
              <a:rPr lang="en-US" dirty="0" smtClean="0"/>
              <a:t>What does </a:t>
            </a:r>
            <a:r>
              <a:rPr lang="en-US" dirty="0" smtClean="0"/>
              <a:t>the term mean</a:t>
            </a:r>
            <a:r>
              <a:rPr lang="en-US" dirty="0" smtClean="0"/>
              <a:t>?</a:t>
            </a:r>
          </a:p>
          <a:p>
            <a:pPr lvl="1"/>
            <a:r>
              <a:rPr lang="en-US" dirty="0" smtClean="0"/>
              <a:t>Where did </a:t>
            </a:r>
            <a:r>
              <a:rPr lang="en-US" dirty="0" smtClean="0"/>
              <a:t>it come </a:t>
            </a:r>
            <a:r>
              <a:rPr lang="en-US" dirty="0" smtClean="0"/>
              <a:t>from?</a:t>
            </a:r>
          </a:p>
          <a:p>
            <a:pPr lvl="1"/>
            <a:r>
              <a:rPr lang="en-US" dirty="0" smtClean="0"/>
              <a:t>How does it work?</a:t>
            </a:r>
          </a:p>
          <a:p>
            <a:r>
              <a:rPr lang="en-US" dirty="0" smtClean="0"/>
              <a:t>The Big6: An information literacy process model</a:t>
            </a:r>
          </a:p>
          <a:p>
            <a:r>
              <a:rPr lang="en-US" dirty="0" smtClean="0"/>
              <a:t>Critical </a:t>
            </a:r>
            <a:r>
              <a:rPr lang="en-US" dirty="0" smtClean="0"/>
              <a:t>information </a:t>
            </a:r>
            <a:r>
              <a:rPr lang="en-US" dirty="0" smtClean="0"/>
              <a:t>literacy (</a:t>
            </a:r>
            <a:r>
              <a:rPr lang="en-US" dirty="0" err="1" smtClean="0"/>
              <a:t>Elmborg</a:t>
            </a:r>
            <a:r>
              <a:rPr lang="en-US" dirty="0" smtClean="0"/>
              <a:t>,</a:t>
            </a:r>
            <a:r>
              <a:rPr lang="en-US" dirty="0" smtClean="0"/>
              <a:t> 2006)</a:t>
            </a:r>
            <a:endParaRPr lang="en-US" dirty="0" smtClean="0"/>
          </a:p>
          <a:p>
            <a:r>
              <a:rPr lang="en-US" dirty="0" smtClean="0"/>
              <a:t>Discussion: Applying IL and Critical IL within your discipline and in your teaching practice</a:t>
            </a:r>
            <a:endParaRPr lang="en-US" dirty="0" smtClean="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328188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Describe what the term “information literacy” means, where it comes from, and how </a:t>
            </a:r>
            <a:r>
              <a:rPr lang="en-US" dirty="0" smtClean="0"/>
              <a:t>it works</a:t>
            </a:r>
            <a:endParaRPr lang="en-US" dirty="0" smtClean="0"/>
          </a:p>
          <a:p>
            <a:endParaRPr lang="en-US" dirty="0"/>
          </a:p>
          <a:p>
            <a:r>
              <a:rPr lang="en-US" dirty="0" smtClean="0"/>
              <a:t>Describe a process model of information literacy like the “Big6”</a:t>
            </a:r>
          </a:p>
          <a:p>
            <a:pPr marL="0" indent="0">
              <a:buNone/>
            </a:pPr>
            <a:endParaRPr lang="en-US" dirty="0" smtClean="0"/>
          </a:p>
          <a:p>
            <a:r>
              <a:rPr lang="en-US" dirty="0" smtClean="0"/>
              <a:t>Compare information literacy with </a:t>
            </a:r>
            <a:r>
              <a:rPr lang="en-US" dirty="0" smtClean="0"/>
              <a:t>critical </a:t>
            </a:r>
            <a:r>
              <a:rPr lang="en-US" dirty="0"/>
              <a:t>i</a:t>
            </a:r>
            <a:r>
              <a:rPr lang="en-US" dirty="0" smtClean="0"/>
              <a:t>nformation literacy</a:t>
            </a:r>
          </a:p>
          <a:p>
            <a:pPr marL="0" indent="0">
              <a:buNone/>
            </a:pPr>
            <a:endParaRPr lang="en-US" dirty="0" smtClean="0"/>
          </a:p>
          <a:p>
            <a:r>
              <a:rPr lang="en-US" dirty="0" smtClean="0"/>
              <a:t>Describe how you might apply </a:t>
            </a:r>
            <a:r>
              <a:rPr lang="en-US" dirty="0" smtClean="0"/>
              <a:t>IL or critical IL within your discipline and in your teaching practice</a:t>
            </a:r>
            <a:endParaRPr lang="en-US" dirty="0" smtClean="0"/>
          </a:p>
          <a:p>
            <a:endParaRPr lang="en-US" dirty="0"/>
          </a:p>
        </p:txBody>
      </p:sp>
      <p:sp>
        <p:nvSpPr>
          <p:cNvPr id="3" name="Title 2"/>
          <p:cNvSpPr>
            <a:spLocks noGrp="1"/>
          </p:cNvSpPr>
          <p:nvPr>
            <p:ph type="title"/>
          </p:nvPr>
        </p:nvSpPr>
        <p:spPr/>
        <p:txBody>
          <a:bodyPr/>
          <a:lstStyle/>
          <a:p>
            <a:r>
              <a:rPr lang="en-US" dirty="0" smtClean="0"/>
              <a:t>Learning Goals</a:t>
            </a:r>
            <a:endParaRPr lang="en-US" dirty="0"/>
          </a:p>
        </p:txBody>
      </p:sp>
    </p:spTree>
    <p:extLst>
      <p:ext uri="{BB962C8B-B14F-4D97-AF65-F5344CB8AC3E}">
        <p14:creationId xmlns:p14="http://schemas.microsoft.com/office/powerpoint/2010/main" val="179813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A set of abilities requiring individuals to “recognize when information is needed and have the ability to locate, evaluate, and use effectively the needed information” (ACRL, 2000).</a:t>
            </a:r>
          </a:p>
          <a:p>
            <a:endParaRPr lang="en-US" dirty="0"/>
          </a:p>
          <a:p>
            <a:r>
              <a:rPr lang="en-US" dirty="0" smtClean="0"/>
              <a:t>Several documents describe information literacy, including:</a:t>
            </a:r>
          </a:p>
          <a:p>
            <a:pPr lvl="1"/>
            <a:r>
              <a:rPr lang="en-US" dirty="0" smtClean="0"/>
              <a:t>American Association of School Librarians (AASL) </a:t>
            </a:r>
            <a:r>
              <a:rPr lang="en-US" i="1" dirty="0" smtClean="0"/>
              <a:t>Standards for the 21</a:t>
            </a:r>
            <a:r>
              <a:rPr lang="en-US" i="1" baseline="30000" dirty="0" smtClean="0"/>
              <a:t>st</a:t>
            </a:r>
            <a:r>
              <a:rPr lang="en-US" i="1" dirty="0" smtClean="0"/>
              <a:t>-Century Learner </a:t>
            </a:r>
            <a:r>
              <a:rPr lang="en-US" dirty="0" smtClean="0"/>
              <a:t>(2007)</a:t>
            </a:r>
            <a:endParaRPr lang="en-US" i="1" dirty="0" smtClean="0"/>
          </a:p>
          <a:p>
            <a:pPr lvl="2"/>
            <a:r>
              <a:rPr lang="en-US" i="1" dirty="0" smtClean="0"/>
              <a:t>See also AASL Learning Standards &amp; Common Core State Standards Crosswalk,  Lesson Plan </a:t>
            </a:r>
            <a:r>
              <a:rPr lang="en-US" i="1" dirty="0" smtClean="0"/>
              <a:t>database</a:t>
            </a:r>
            <a:endParaRPr lang="en-US" i="1" dirty="0" smtClean="0"/>
          </a:p>
          <a:p>
            <a:pPr lvl="1"/>
            <a:r>
              <a:rPr lang="en-US" dirty="0" smtClean="0"/>
              <a:t>Association of College &amp; Research Libraries (ACRL) </a:t>
            </a:r>
            <a:r>
              <a:rPr lang="en-US" i="1" dirty="0" smtClean="0"/>
              <a:t>Information Literacy Competency Standards for Higher Education (2000</a:t>
            </a:r>
            <a:r>
              <a:rPr lang="en-US" i="1" dirty="0" smtClean="0"/>
              <a:t>)</a:t>
            </a:r>
            <a:endParaRPr lang="en-US" dirty="0" smtClean="0"/>
          </a:p>
          <a:p>
            <a:pPr lvl="1"/>
            <a:r>
              <a:rPr lang="en-US" i="1" dirty="0" smtClean="0"/>
              <a:t>Framework for Information Literacy for Higher Education (2015)</a:t>
            </a:r>
            <a:endParaRPr lang="en-US" i="1" dirty="0"/>
          </a:p>
        </p:txBody>
      </p:sp>
      <p:sp>
        <p:nvSpPr>
          <p:cNvPr id="3" name="Title 2"/>
          <p:cNvSpPr>
            <a:spLocks noGrp="1"/>
          </p:cNvSpPr>
          <p:nvPr>
            <p:ph type="title"/>
          </p:nvPr>
        </p:nvSpPr>
        <p:spPr/>
        <p:txBody>
          <a:bodyPr>
            <a:normAutofit/>
          </a:bodyPr>
          <a:lstStyle/>
          <a:p>
            <a:r>
              <a:rPr lang="en-US" dirty="0" smtClean="0"/>
              <a:t>What is information literacy?</a:t>
            </a:r>
            <a:endParaRPr lang="en-US" dirty="0"/>
          </a:p>
        </p:txBody>
      </p:sp>
    </p:spTree>
    <p:extLst>
      <p:ext uri="{BB962C8B-B14F-4D97-AF65-F5344CB8AC3E}">
        <p14:creationId xmlns:p14="http://schemas.microsoft.com/office/powerpoint/2010/main" val="108068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Origin of the phrase “information literacy” generally credited to Paul </a:t>
            </a:r>
            <a:r>
              <a:rPr lang="en-US" dirty="0" err="1" smtClean="0"/>
              <a:t>Zurkowski</a:t>
            </a:r>
            <a:r>
              <a:rPr lang="en-US" dirty="0" smtClean="0"/>
              <a:t>, president of the Information Industry Association, in 1974 (as cited in </a:t>
            </a:r>
            <a:r>
              <a:rPr lang="en-US" dirty="0" err="1" smtClean="0"/>
              <a:t>Elmborg</a:t>
            </a:r>
            <a:r>
              <a:rPr lang="en-US" dirty="0" smtClean="0"/>
              <a:t>, 2012).</a:t>
            </a:r>
          </a:p>
          <a:p>
            <a:endParaRPr lang="en-US" dirty="0"/>
          </a:p>
          <a:p>
            <a:r>
              <a:rPr lang="en-US" dirty="0" smtClean="0"/>
              <a:t>“People trained in the application of information resources to their work can be called information literates. They have learned techniques and skills for using the wide range of information tools as well as primary sources in molding information solutions to their problems.”</a:t>
            </a:r>
          </a:p>
          <a:p>
            <a:endParaRPr lang="en-US" dirty="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Where did the term come from?</a:t>
            </a:r>
            <a:endParaRPr lang="en-US" dirty="0"/>
          </a:p>
        </p:txBody>
      </p:sp>
    </p:spTree>
    <p:extLst>
      <p:ext uri="{BB962C8B-B14F-4D97-AF65-F5344CB8AC3E}">
        <p14:creationId xmlns:p14="http://schemas.microsoft.com/office/powerpoint/2010/main" val="2362366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Determine the extent of information needed</a:t>
            </a:r>
          </a:p>
          <a:p>
            <a:r>
              <a:rPr lang="en-US" dirty="0"/>
              <a:t>Access the needed information effectively and efficiently</a:t>
            </a:r>
          </a:p>
          <a:p>
            <a:r>
              <a:rPr lang="en-US" dirty="0"/>
              <a:t>Evaluate information and its sources critically</a:t>
            </a:r>
          </a:p>
          <a:p>
            <a:r>
              <a:rPr lang="en-US" dirty="0"/>
              <a:t>Incorporate selected information into one’s knowledge base</a:t>
            </a:r>
          </a:p>
          <a:p>
            <a:r>
              <a:rPr lang="en-US" dirty="0"/>
              <a:t>Use information effectively to accomplish a specific purpose</a:t>
            </a:r>
          </a:p>
          <a:p>
            <a:r>
              <a:rPr lang="en-US" dirty="0"/>
              <a:t>Understand the economic, legal, and social issues surrounding the use of information, and access and use information ethically and </a:t>
            </a:r>
            <a:r>
              <a:rPr lang="en-US" dirty="0" smtClean="0"/>
              <a:t>legally (ACRL 2000)</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How does it work?</a:t>
            </a:r>
            <a:endParaRPr lang="en-US" dirty="0"/>
          </a:p>
        </p:txBody>
      </p:sp>
    </p:spTree>
    <p:extLst>
      <p:ext uri="{BB962C8B-B14F-4D97-AF65-F5344CB8AC3E}">
        <p14:creationId xmlns:p14="http://schemas.microsoft.com/office/powerpoint/2010/main" val="341456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dirty="0" smtClean="0"/>
              <a:t>Developed by Mike Eisenberg and Bob Berkowitz (1987)</a:t>
            </a:r>
          </a:p>
          <a:p>
            <a:pPr marL="514350" indent="-514350">
              <a:buFont typeface="+mj-lt"/>
              <a:buAutoNum type="arabicPeriod"/>
            </a:pPr>
            <a:r>
              <a:rPr lang="en-US" dirty="0" smtClean="0"/>
              <a:t>Task Definition:</a:t>
            </a:r>
          </a:p>
          <a:p>
            <a:pPr marL="365760" lvl="1" indent="0">
              <a:buNone/>
            </a:pPr>
            <a:r>
              <a:rPr lang="en-US" dirty="0" smtClean="0"/>
              <a:t>1.1 Define the problem.</a:t>
            </a:r>
            <a:endParaRPr lang="en-US" dirty="0"/>
          </a:p>
          <a:p>
            <a:pPr marL="365760" lvl="1" indent="0">
              <a:buNone/>
            </a:pPr>
            <a:r>
              <a:rPr lang="en-US" dirty="0" smtClean="0"/>
              <a:t>1.2 Identify the information needed.</a:t>
            </a:r>
          </a:p>
          <a:p>
            <a:pPr marL="514350" indent="-514350">
              <a:buFont typeface="+mj-lt"/>
              <a:buAutoNum type="arabicPeriod"/>
            </a:pPr>
            <a:r>
              <a:rPr lang="en-US" dirty="0" smtClean="0"/>
              <a:t>Information Seeking Strategies:</a:t>
            </a:r>
          </a:p>
          <a:p>
            <a:pPr marL="365760" lvl="1" indent="0">
              <a:buNone/>
            </a:pPr>
            <a:r>
              <a:rPr lang="en-US" dirty="0" smtClean="0"/>
              <a:t>2.1 Determine all possible sources.</a:t>
            </a:r>
            <a:endParaRPr lang="en-US" dirty="0"/>
          </a:p>
          <a:p>
            <a:pPr marL="365760" lvl="1" indent="0">
              <a:buNone/>
            </a:pPr>
            <a:r>
              <a:rPr lang="en-US" dirty="0" smtClean="0"/>
              <a:t>2.2 Select the best sources.</a:t>
            </a:r>
          </a:p>
          <a:p>
            <a:pPr marL="514350" indent="-514350">
              <a:buFont typeface="+mj-lt"/>
              <a:buAutoNum type="arabicPeriod"/>
            </a:pPr>
            <a:r>
              <a:rPr lang="en-US" dirty="0" smtClean="0"/>
              <a:t>Location and Access:</a:t>
            </a:r>
          </a:p>
          <a:p>
            <a:pPr marL="365760" lvl="1" indent="0">
              <a:buNone/>
            </a:pPr>
            <a:r>
              <a:rPr lang="en-US" dirty="0" smtClean="0"/>
              <a:t>3.1 Locate sources.</a:t>
            </a:r>
            <a:endParaRPr lang="en-US" dirty="0"/>
          </a:p>
          <a:p>
            <a:pPr marL="365760" lvl="1" indent="0">
              <a:buNone/>
            </a:pPr>
            <a:r>
              <a:rPr lang="en-US" dirty="0" smtClean="0"/>
              <a:t>3.2 Find information within sources.</a:t>
            </a:r>
          </a:p>
        </p:txBody>
      </p:sp>
      <p:sp>
        <p:nvSpPr>
          <p:cNvPr id="3" name="Title 2"/>
          <p:cNvSpPr>
            <a:spLocks noGrp="1"/>
          </p:cNvSpPr>
          <p:nvPr>
            <p:ph type="title"/>
          </p:nvPr>
        </p:nvSpPr>
        <p:spPr/>
        <p:txBody>
          <a:bodyPr>
            <a:normAutofit fontScale="90000"/>
          </a:bodyPr>
          <a:lstStyle/>
          <a:p>
            <a:pPr algn="ctr"/>
            <a:r>
              <a:rPr lang="en-US" dirty="0" smtClean="0"/>
              <a:t>The Big6: An information literacy process model</a:t>
            </a:r>
            <a:endParaRPr lang="en-US" dirty="0"/>
          </a:p>
        </p:txBody>
      </p:sp>
    </p:spTree>
    <p:extLst>
      <p:ext uri="{BB962C8B-B14F-4D97-AF65-F5344CB8AC3E}">
        <p14:creationId xmlns:p14="http://schemas.microsoft.com/office/powerpoint/2010/main" val="318152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startAt="4"/>
            </a:pPr>
            <a:r>
              <a:rPr lang="en-US" dirty="0"/>
              <a:t>Use of Information:</a:t>
            </a:r>
          </a:p>
          <a:p>
            <a:pPr marL="365760" lvl="1" indent="0">
              <a:buNone/>
            </a:pPr>
            <a:r>
              <a:rPr lang="en-US" dirty="0"/>
              <a:t>4.1 Engage (e.g., read, hear, view).</a:t>
            </a:r>
          </a:p>
          <a:p>
            <a:pPr marL="365760" lvl="1" indent="0">
              <a:buNone/>
            </a:pPr>
            <a:r>
              <a:rPr lang="en-US" dirty="0"/>
              <a:t>4.2 Extract relevant information.</a:t>
            </a:r>
          </a:p>
          <a:p>
            <a:pPr marL="514350" indent="-514350">
              <a:buFont typeface="+mj-lt"/>
              <a:buAutoNum type="arabicPeriod" startAt="4"/>
            </a:pPr>
            <a:r>
              <a:rPr lang="en-US" dirty="0"/>
              <a:t>Synthesis:</a:t>
            </a:r>
          </a:p>
          <a:p>
            <a:pPr marL="365760" lvl="1" indent="0">
              <a:buNone/>
            </a:pPr>
            <a:r>
              <a:rPr lang="en-US" dirty="0"/>
              <a:t>5.1 Organize information from multiple sources.</a:t>
            </a:r>
          </a:p>
          <a:p>
            <a:pPr marL="365760" lvl="1" indent="0">
              <a:buNone/>
            </a:pPr>
            <a:r>
              <a:rPr lang="en-US" dirty="0"/>
              <a:t>5.2 Present information.</a:t>
            </a:r>
          </a:p>
          <a:p>
            <a:pPr marL="514350" indent="-514350">
              <a:buFont typeface="+mj-lt"/>
              <a:buAutoNum type="arabicPeriod" startAt="4"/>
            </a:pPr>
            <a:r>
              <a:rPr lang="en-US" dirty="0"/>
              <a:t>Evaluation:</a:t>
            </a:r>
          </a:p>
          <a:p>
            <a:pPr marL="365760" lvl="1" indent="0">
              <a:buNone/>
            </a:pPr>
            <a:r>
              <a:rPr lang="en-US" dirty="0"/>
              <a:t>6.1 Judge the result (effectiveness)</a:t>
            </a:r>
          </a:p>
          <a:p>
            <a:pPr marL="365760" lvl="1" indent="0">
              <a:buNone/>
            </a:pPr>
            <a:r>
              <a:rPr lang="en-US" dirty="0"/>
              <a:t>6.2 Judge the process (efficiency)</a:t>
            </a:r>
          </a:p>
          <a:p>
            <a:endParaRPr lang="en-US" dirty="0"/>
          </a:p>
        </p:txBody>
      </p:sp>
      <p:sp>
        <p:nvSpPr>
          <p:cNvPr id="3" name="Title 2"/>
          <p:cNvSpPr>
            <a:spLocks noGrp="1"/>
          </p:cNvSpPr>
          <p:nvPr>
            <p:ph type="title"/>
          </p:nvPr>
        </p:nvSpPr>
        <p:spPr/>
        <p:txBody>
          <a:bodyPr>
            <a:normAutofit fontScale="90000"/>
          </a:bodyPr>
          <a:lstStyle/>
          <a:p>
            <a:pPr algn="ctr"/>
            <a:r>
              <a:rPr lang="en-US" dirty="0" smtClean="0"/>
              <a:t>The Big6: An information literacy process model (cont.) </a:t>
            </a:r>
            <a:endParaRPr lang="en-US" dirty="0"/>
          </a:p>
        </p:txBody>
      </p:sp>
    </p:spTree>
    <p:extLst>
      <p:ext uri="{BB962C8B-B14F-4D97-AF65-F5344CB8AC3E}">
        <p14:creationId xmlns:p14="http://schemas.microsoft.com/office/powerpoint/2010/main" val="354955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r>
              <a:rPr lang="en-US" dirty="0" smtClean="0"/>
              <a:t>Discussion: Based </a:t>
            </a:r>
            <a:r>
              <a:rPr lang="en-US" dirty="0" smtClean="0"/>
              <a:t>on </a:t>
            </a:r>
            <a:r>
              <a:rPr lang="en-US" dirty="0" err="1" smtClean="0"/>
              <a:t>Elmborg</a:t>
            </a:r>
            <a:r>
              <a:rPr lang="en-US" dirty="0" smtClean="0"/>
              <a:t> (2006), what are some potential criticisms of information literacy standards and </a:t>
            </a:r>
            <a:r>
              <a:rPr lang="en-US" dirty="0" smtClean="0"/>
              <a:t>process models </a:t>
            </a:r>
            <a:r>
              <a:rPr lang="en-US" dirty="0" smtClean="0"/>
              <a:t>like the Big6? </a:t>
            </a:r>
          </a:p>
        </p:txBody>
      </p:sp>
      <p:sp>
        <p:nvSpPr>
          <p:cNvPr id="3" name="Title 2"/>
          <p:cNvSpPr>
            <a:spLocks noGrp="1"/>
          </p:cNvSpPr>
          <p:nvPr>
            <p:ph type="title"/>
          </p:nvPr>
        </p:nvSpPr>
        <p:spPr/>
        <p:txBody>
          <a:bodyPr>
            <a:normAutofit fontScale="90000"/>
          </a:bodyPr>
          <a:lstStyle/>
          <a:p>
            <a:pPr algn="ctr"/>
            <a:r>
              <a:rPr lang="en-US" dirty="0" smtClean="0"/>
              <a:t>Discussion: Critical information literacy</a:t>
            </a:r>
            <a:endParaRPr lang="en-US" dirty="0"/>
          </a:p>
        </p:txBody>
      </p:sp>
    </p:spTree>
    <p:extLst>
      <p:ext uri="{BB962C8B-B14F-4D97-AF65-F5344CB8AC3E}">
        <p14:creationId xmlns:p14="http://schemas.microsoft.com/office/powerpoint/2010/main" val="1881850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372</TotalTime>
  <Words>951</Words>
  <Application>Microsoft Macintosh PowerPoint</Application>
  <PresentationFormat>On-screen Show (4:3)</PresentationFormat>
  <Paragraphs>100</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An Introduction to Information Literacy for Secondary Education</vt:lpstr>
      <vt:lpstr>Agenda</vt:lpstr>
      <vt:lpstr>Learning Goals</vt:lpstr>
      <vt:lpstr>What is information literacy?</vt:lpstr>
      <vt:lpstr>Where did the term come from?</vt:lpstr>
      <vt:lpstr>How does it work?</vt:lpstr>
      <vt:lpstr>The Big6: An information literacy process model</vt:lpstr>
      <vt:lpstr>The Big6: An information literacy process model (cont.) </vt:lpstr>
      <vt:lpstr>Discussion: Critical information literacy</vt:lpstr>
      <vt:lpstr>Discussion: Applying IL and Critical IL</vt:lpstr>
      <vt:lpstr>References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Information Literacy in Education</dc:title>
  <dc:creator>jjr9</dc:creator>
  <cp:lastModifiedBy>jjr9</cp:lastModifiedBy>
  <cp:revision>29</cp:revision>
  <cp:lastPrinted>2016-02-04T00:47:58Z</cp:lastPrinted>
  <dcterms:created xsi:type="dcterms:W3CDTF">2016-02-03T05:27:59Z</dcterms:created>
  <dcterms:modified xsi:type="dcterms:W3CDTF">2017-01-31T02:25:55Z</dcterms:modified>
</cp:coreProperties>
</file>