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35"/>
  </p:normalViewPr>
  <p:slideViewPr>
    <p:cSldViewPr snapToGrid="0" snapToObjects="1">
      <p:cViewPr varScale="1">
        <p:scale>
          <a:sx n="150" d="100"/>
          <a:sy n="150" d="100"/>
        </p:scale>
        <p:origin x="10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C53F7-7007-FF40-9AB7-016826A3C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3C70E-2668-9F44-9448-5F669FC9F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DB20C-61B0-1D4F-BA96-214068B6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1ECDD-FD78-5245-9F14-7236DA50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EFBCD-E532-7043-811E-AA8C37E5F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56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F35C9-D6CF-AB43-A579-D6B58E3B3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515B6-3166-CF4E-BAC6-628F808E1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5BD5B-90BC-0745-B313-86F649F4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D9C05-728F-7D4E-A504-237AE0CC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0DEE0-8912-C847-ADEE-A1737DB9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6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2E7B86-F804-774B-A0B6-781F01984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B50B0-C160-E146-A8F0-BAD77D84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816E4-DF97-1648-B92B-58F3D4D08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39392-E5F0-104E-8B95-B1E6CEFA1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A30BF-35AE-A246-A866-05A99B61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6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17BC-EF8B-5344-9A5B-8A601B8A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BCF57-7A44-E54B-B364-851810506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FC9A2-32DA-9B45-BF7F-2F099E36B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8E6F4-8396-C94A-A765-D2E54DBD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C9D08-E6DC-9C41-969C-F9A7CF77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8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51A3-E21F-1D41-BE6A-477D2012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F4B99-B48C-2D45-9CCF-0D2EA356F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9EF4F-BDA0-3F4D-B88C-3A483DF3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82884-6145-F445-90B8-CBCBDC49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22B33-F117-E24B-A491-F7C79835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3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5A94-0975-784F-AB07-50219277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9FEDB-F3D7-A046-B7E6-05305F208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3C7AF-4860-374C-AE7E-FEB25E55E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117F7-D487-E749-9093-CDD4E1AB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8C583-FAF1-A74C-93D3-76000CD6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9F541-EC5D-B44C-848A-857B716A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0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C47AD-1C4B-1648-8EB7-5523F8B15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95EB5-5AD4-444F-8910-F491FEF61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03DBF-4FF7-0F4E-BC46-DC6FF3672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8EE38-37DE-444F-A0B5-93BB270D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268D0-2CC6-604A-B66C-8D8E3AD9E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0AEF0-5DDC-0649-800D-366D4946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446BA-4E3A-1D46-BC3E-64B78A02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7F52A-04C3-964E-85D1-AE749CDD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3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1F94A-D44A-7F43-ABF4-A6B7F3A14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230C1-3897-6C46-97E8-6D39A2A9D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90602-BA6A-454E-952C-6E8DBD07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31C60-B042-5143-812C-96004754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1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BC2A4B-568B-6446-99F1-E318FF86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1FB6-0E6B-F14A-9976-166BAF5E1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559BA-0E04-AB4F-8DBB-6CECEC9D8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2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9831D-6512-4D46-9BF2-5AAFD6AFF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470B5-5B0F-2044-A545-BC0F7D5E1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1B2F0-6B88-F647-9F48-9A1F63D5A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98511-CBBD-0F4D-B24E-B102C568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E3A44-B1CD-F84C-878F-DC7AB073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DD09E-70BC-A948-B08F-8C18CB68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9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34E86-3EF8-C744-9EDF-511035989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BC691F-0A69-0147-9985-67BC66EA7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8E336-1808-6549-B795-9C6BFC189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A676B-295A-B549-9D80-FC1D27C8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68078-188E-FA48-BC97-E6BE8716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E53D1-159D-C143-849B-7444869D9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2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23D9D8-385D-5B43-B334-896D92510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3ABDE3-5D82-A444-9F59-F21EE1437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F5257-3777-7840-81D2-C0473E882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E412-3FF9-364D-8002-0FA485A883BC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C0F45-FA91-1645-BE62-8ED04ADA2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21190-851B-B344-9FFA-1130B536E7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921D9-E5DB-524F-B18B-9F95B03ED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6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A935248-0B41-6745-A747-402472350A7F}"/>
              </a:ext>
            </a:extLst>
          </p:cNvPr>
          <p:cNvGrpSpPr/>
          <p:nvPr/>
        </p:nvGrpSpPr>
        <p:grpSpPr>
          <a:xfrm>
            <a:off x="2461577" y="1271270"/>
            <a:ext cx="7268845" cy="4315460"/>
            <a:chOff x="0" y="0"/>
            <a:chExt cx="7269087" cy="431596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3AA40DC-FCAD-9340-9BA3-A5B3A8DF7C11}"/>
                </a:ext>
              </a:extLst>
            </p:cNvPr>
            <p:cNvSpPr>
              <a:spLocks/>
            </p:cNvSpPr>
            <p:nvPr/>
          </p:nvSpPr>
          <p:spPr>
            <a:xfrm>
              <a:off x="0" y="0"/>
              <a:ext cx="7269087" cy="4315968"/>
            </a:xfrm>
            <a:prstGeom prst="rect">
              <a:avLst/>
            </a:prstGeom>
            <a:solidFill>
              <a:srgbClr val="92D050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" name="Text Box 2">
              <a:extLst>
                <a:ext uri="{FF2B5EF4-FFF2-40B4-BE49-F238E27FC236}">
                  <a16:creationId xmlns:a16="http://schemas.microsoft.com/office/drawing/2014/main" id="{33C442BA-A938-1749-A43B-F7A8A95957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0428" y="701749"/>
              <a:ext cx="4615899" cy="3453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Find company information on Apple using Google and/or the library resources.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HINT: You may go to the “Company Information” tab on the Business Research LibGuide.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resource did you </a:t>
              </a:r>
              <a:r>
                <a:rPr lang="en-US" sz="1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find</a:t>
              </a: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___________________________________________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ight Arrow 4">
              <a:extLst>
                <a:ext uri="{FF2B5EF4-FFF2-40B4-BE49-F238E27FC236}">
                  <a16:creationId xmlns:a16="http://schemas.microsoft.com/office/drawing/2014/main" id="{B8A880C4-BB3B-9047-90F0-0416E8DBEB1A}"/>
                </a:ext>
              </a:extLst>
            </p:cNvPr>
            <p:cNvSpPr>
              <a:spLocks/>
            </p:cNvSpPr>
            <p:nvPr/>
          </p:nvSpPr>
          <p:spPr>
            <a:xfrm>
              <a:off x="361507" y="999461"/>
              <a:ext cx="1878785" cy="866877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INSTRUCTIONS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6246276A-CFA4-BB43-A8AC-3599A8AA4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0"/>
              <a:ext cx="7269087" cy="584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TASK 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543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9B58048-5ABA-EA4E-B928-A1FAA42E536B}"/>
              </a:ext>
            </a:extLst>
          </p:cNvPr>
          <p:cNvGrpSpPr/>
          <p:nvPr/>
        </p:nvGrpSpPr>
        <p:grpSpPr>
          <a:xfrm>
            <a:off x="2456497" y="1270953"/>
            <a:ext cx="7279005" cy="4316095"/>
            <a:chOff x="0" y="0"/>
            <a:chExt cx="7279005" cy="431609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AAE34D7-FB1C-164E-9C1E-683C93D9FCBE}"/>
                </a:ext>
              </a:extLst>
            </p:cNvPr>
            <p:cNvSpPr>
              <a:spLocks/>
            </p:cNvSpPr>
            <p:nvPr/>
          </p:nvSpPr>
          <p:spPr>
            <a:xfrm>
              <a:off x="0" y="635"/>
              <a:ext cx="7259955" cy="4315460"/>
            </a:xfrm>
            <a:prstGeom prst="rect">
              <a:avLst/>
            </a:prstGeom>
            <a:solidFill>
              <a:srgbClr val="FFFF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" name="Text Box 2">
              <a:extLst>
                <a:ext uri="{FF2B5EF4-FFF2-40B4-BE49-F238E27FC236}">
                  <a16:creationId xmlns:a16="http://schemas.microsoft.com/office/drawing/2014/main" id="{2B3EA639-3D80-BD4E-ACD4-67D050166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1725" y="657225"/>
              <a:ext cx="4610100" cy="3290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Find Apple’s income statement for the past 3 years.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HINT: You may go to the “Company Information” tab on the Business Research LibGuide.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resource did you find?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___________________________________________ </a:t>
              </a: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ight Arrow 4">
              <a:extLst>
                <a:ext uri="{FF2B5EF4-FFF2-40B4-BE49-F238E27FC236}">
                  <a16:creationId xmlns:a16="http://schemas.microsoft.com/office/drawing/2014/main" id="{4E8C79D4-456F-4641-941E-7D38364F1F6E}"/>
                </a:ext>
              </a:extLst>
            </p:cNvPr>
            <p:cNvSpPr>
              <a:spLocks/>
            </p:cNvSpPr>
            <p:nvPr/>
          </p:nvSpPr>
          <p:spPr>
            <a:xfrm>
              <a:off x="381000" y="990600"/>
              <a:ext cx="1876425" cy="86677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INSTRUCTIONS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55DA867A-15E9-1344-81B7-8EEA035D2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50" y="0"/>
              <a:ext cx="725995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TASK 2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722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137A6C2-C82A-9A46-B963-EE6253853DCC}"/>
              </a:ext>
            </a:extLst>
          </p:cNvPr>
          <p:cNvGrpSpPr/>
          <p:nvPr/>
        </p:nvGrpSpPr>
        <p:grpSpPr>
          <a:xfrm>
            <a:off x="2456180" y="1271270"/>
            <a:ext cx="7279640" cy="4315460"/>
            <a:chOff x="0" y="0"/>
            <a:chExt cx="7279640" cy="431546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BFB3D89-D93D-3847-98B6-57D226440D1E}"/>
                </a:ext>
              </a:extLst>
            </p:cNvPr>
            <p:cNvSpPr>
              <a:spLocks/>
            </p:cNvSpPr>
            <p:nvPr/>
          </p:nvSpPr>
          <p:spPr>
            <a:xfrm>
              <a:off x="0" y="0"/>
              <a:ext cx="7259955" cy="4315460"/>
            </a:xfrm>
            <a:prstGeom prst="rect">
              <a:avLst/>
            </a:prstGeom>
            <a:solidFill>
              <a:srgbClr val="0070C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" name="Text Box 2">
              <a:extLst>
                <a:ext uri="{FF2B5EF4-FFF2-40B4-BE49-F238E27FC236}">
                  <a16:creationId xmlns:a16="http://schemas.microsoft.com/office/drawing/2014/main" id="{50939464-2883-A747-B2C3-E3B53502D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2360" y="595630"/>
              <a:ext cx="4610100" cy="3503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Find articles on Apple’s </a:t>
              </a:r>
              <a:r>
                <a:rPr lang="en-US" sz="1600" b="1" i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management strategy </a:t>
              </a: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using Google and/or the library resources.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HINT: You may go to the “Databases” tab on the Business Research LibGuide.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resource did you </a:t>
              </a:r>
              <a:r>
                <a:rPr lang="en-US" sz="1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find</a:t>
              </a: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___________________________________________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ight Arrow 4">
              <a:extLst>
                <a:ext uri="{FF2B5EF4-FFF2-40B4-BE49-F238E27FC236}">
                  <a16:creationId xmlns:a16="http://schemas.microsoft.com/office/drawing/2014/main" id="{660DF7B5-8B3B-6440-B25E-D18548E99F07}"/>
                </a:ext>
              </a:extLst>
            </p:cNvPr>
            <p:cNvSpPr>
              <a:spLocks/>
            </p:cNvSpPr>
            <p:nvPr/>
          </p:nvSpPr>
          <p:spPr>
            <a:xfrm>
              <a:off x="381635" y="1050925"/>
              <a:ext cx="1876425" cy="86677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INSTRUCTIONS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4C239520-6441-1C49-964F-8984BC123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5" y="111125"/>
              <a:ext cx="725995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TASK 3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811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6A5E00F-0A52-6E4A-A326-51AA2AE07292}"/>
              </a:ext>
            </a:extLst>
          </p:cNvPr>
          <p:cNvGrpSpPr/>
          <p:nvPr/>
        </p:nvGrpSpPr>
        <p:grpSpPr>
          <a:xfrm>
            <a:off x="2457450" y="1270953"/>
            <a:ext cx="7277100" cy="4316095"/>
            <a:chOff x="0" y="0"/>
            <a:chExt cx="7277100" cy="431609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143D9EC-A6FD-7946-8BB9-9BCC67023153}"/>
                </a:ext>
              </a:extLst>
            </p:cNvPr>
            <p:cNvSpPr>
              <a:spLocks/>
            </p:cNvSpPr>
            <p:nvPr/>
          </p:nvSpPr>
          <p:spPr>
            <a:xfrm>
              <a:off x="0" y="635"/>
              <a:ext cx="7259955" cy="4315460"/>
            </a:xfrm>
            <a:prstGeom prst="rect">
              <a:avLst/>
            </a:prstGeom>
            <a:solidFill>
              <a:srgbClr val="FF00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Text Box 11">
              <a:extLst>
                <a:ext uri="{FF2B5EF4-FFF2-40B4-BE49-F238E27FC236}">
                  <a16:creationId xmlns:a16="http://schemas.microsoft.com/office/drawing/2014/main" id="{DCBFD0B1-DE36-C24F-AC14-16815E449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9820" y="532765"/>
              <a:ext cx="4610100" cy="3484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  <a:solidFill>
                    <a:srgbClr val="FFFFFF"/>
                  </a:solidFill>
                </a14:hiddenFill>
              </a:ext>
              <a:ext uri="{91240B29-F687-4f45-9708-019B960494DF}">
                <a14:hiddenLine xmlns:lc="http://schemas.openxmlformats.org/drawingml/2006/lockedCanvas" xmlns:mo="http://schemas.microsoft.com/office/mac/office/2008/main" xmlns:mv="urn:schemas-microsoft-com:mac:vml" xmlns="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Find current industry trends that will impact Apple using Google and/or the library resources.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HINT: You may go to the “Industries/Markets” tab on the Business Research LibGuide. 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resource did you </a:t>
              </a:r>
              <a:r>
                <a:rPr lang="en-US" sz="160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find</a:t>
              </a:r>
              <a:r>
                <a:rPr lang="en-US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___________________________________________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E1963C25-FF21-9F41-95E6-2A9496B38DE0}"/>
                </a:ext>
              </a:extLst>
            </p:cNvPr>
            <p:cNvSpPr>
              <a:spLocks/>
            </p:cNvSpPr>
            <p:nvPr/>
          </p:nvSpPr>
          <p:spPr>
            <a:xfrm>
              <a:off x="379095" y="990600"/>
              <a:ext cx="1876425" cy="86677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INSTRUCTIONS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53AC59A0-B8E5-CD4F-B2F1-D89C4CAFBF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5" y="0"/>
              <a:ext cx="725995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TASK 4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630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</Words>
  <Application>Microsoft Macintosh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2018-11-28T19:44:30Z</dcterms:created>
  <dcterms:modified xsi:type="dcterms:W3CDTF">2018-11-28T22:01:04Z</dcterms:modified>
</cp:coreProperties>
</file>