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D8E19-3048-4FA8-A39E-AB6709DFE96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CA94B-CE0A-4E4B-822A-EF3B388C46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279BD-0D5B-477C-A2A7-784F0959695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848600" cy="2590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Activity </a:t>
            </a:r>
            <a:r>
              <a:rPr lang="en-US" sz="4600" dirty="0" smtClean="0">
                <a:solidFill>
                  <a:schemeClr val="tx1"/>
                </a:solidFill>
              </a:rPr>
              <a:t>1: </a:t>
            </a:r>
            <a:r>
              <a:rPr lang="en-US" sz="1600" dirty="0" smtClean="0">
                <a:solidFill>
                  <a:schemeClr val="tx1"/>
                </a:solidFill>
              </a:rPr>
              <a:t>Critically Reading Scope Notes/Database Descriptions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Student Learning Objective: The student will apply practical critical reading skills in order to determine database (information resource) relevancy to an information need.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85032"/>
            <a:ext cx="8153400" cy="2563368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u="sng" dirty="0" smtClean="0"/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ACRL Framework 3:  </a:t>
            </a:r>
            <a:r>
              <a:rPr lang="en-US" sz="2200" dirty="0" smtClean="0">
                <a:solidFill>
                  <a:schemeClr val="tx1"/>
                </a:solidFill>
              </a:rPr>
              <a:t>Information Has Value 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	</a:t>
            </a:r>
            <a:r>
              <a:rPr lang="en-US" sz="2200" b="1" dirty="0" smtClean="0">
                <a:solidFill>
                  <a:schemeClr val="tx1"/>
                </a:solidFill>
              </a:rPr>
              <a:t>3.5</a:t>
            </a:r>
            <a:r>
              <a:rPr lang="en-US" sz="2200" dirty="0" smtClean="0">
                <a:solidFill>
                  <a:schemeClr val="tx1"/>
                </a:solidFill>
              </a:rPr>
              <a:t> Recognize issues of access or lack of access to information sources. </a:t>
            </a:r>
            <a:r>
              <a:rPr lang="en-US" sz="1800" dirty="0" smtClean="0">
                <a:solidFill>
                  <a:schemeClr val="tx1"/>
                </a:solidFill>
              </a:rPr>
              <a:t>(proprietary vs. 	free, tuition paying student access vs. non-student, institutional subscription vs. private).</a:t>
            </a:r>
          </a:p>
          <a:p>
            <a:pPr algn="l"/>
            <a:endParaRPr lang="en-US" sz="2200" b="1" u="sng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ACRL Framework 6: </a:t>
            </a:r>
            <a:r>
              <a:rPr lang="en-US" sz="2200" dirty="0" smtClean="0">
                <a:solidFill>
                  <a:schemeClr val="tx1"/>
                </a:solidFill>
              </a:rPr>
              <a:t>Searching as Strategic Exploration 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	6.3 </a:t>
            </a:r>
            <a:r>
              <a:rPr lang="en-US" sz="2200" dirty="0" smtClean="0">
                <a:solidFill>
                  <a:schemeClr val="tx1"/>
                </a:solidFill>
              </a:rPr>
              <a:t>Utilize divergent and convergent thinking when searching.	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	6.4 </a:t>
            </a:r>
            <a:r>
              <a:rPr lang="en-US" sz="2200" dirty="0" smtClean="0">
                <a:solidFill>
                  <a:schemeClr val="tx1"/>
                </a:solidFill>
              </a:rPr>
              <a:t>Match information need to search tool/resource.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APA Guidelines </a:t>
            </a: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	2.2c </a:t>
            </a:r>
            <a:r>
              <a:rPr lang="en-US" sz="2200" dirty="0" smtClean="0">
                <a:solidFill>
                  <a:schemeClr val="tx1"/>
                </a:solidFill>
              </a:rPr>
              <a:t>Identify and navigate psychology databases and other  legitimate sources of 	psychology information.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	2.2d</a:t>
            </a:r>
            <a:r>
              <a:rPr lang="en-US" sz="2200" dirty="0" smtClean="0">
                <a:solidFill>
                  <a:schemeClr val="tx1"/>
                </a:solidFill>
              </a:rPr>
              <a:t> Articulate criteria for identifying objective sources of psychology information.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Critical reading pedagogy: </a:t>
            </a:r>
            <a:r>
              <a:rPr lang="en-US" sz="2200" dirty="0" smtClean="0">
                <a:solidFill>
                  <a:schemeClr val="tx1"/>
                </a:solidFill>
              </a:rPr>
              <a:t>narrative text, unfamiliar vocabulary from both library-science and psychology disciplines.</a:t>
            </a:r>
          </a:p>
          <a:p>
            <a:pPr algn="l"/>
            <a:endParaRPr lang="en-US" sz="23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3168" b="4964"/>
          <a:stretch>
            <a:fillRect/>
          </a:stretch>
        </p:blipFill>
        <p:spPr bwMode="auto">
          <a:xfrm>
            <a:off x="3124200" y="762000"/>
            <a:ext cx="4038600" cy="2209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4800600"/>
            <a:ext cx="5410200" cy="111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3276600"/>
            <a:ext cx="5486400" cy="57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4267200"/>
            <a:ext cx="5334000" cy="53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90800" y="3733800"/>
            <a:ext cx="5490814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762000" y="2590800"/>
            <a:ext cx="1905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81D0C"/>
                </a:solidFill>
              </a:rPr>
              <a:t>Scope Notes</a:t>
            </a:r>
          </a:p>
          <a:p>
            <a:pPr algn="ctr"/>
            <a:r>
              <a:rPr lang="en-US" sz="1000" dirty="0">
                <a:solidFill>
                  <a:srgbClr val="181D0C"/>
                </a:solidFill>
              </a:rPr>
              <a:t>(Database Descriptions) </a:t>
            </a:r>
            <a:endParaRPr lang="en-US" sz="1000" dirty="0">
              <a:solidFill>
                <a:srgbClr val="181D0C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5800" y="1447800"/>
            <a:ext cx="2057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81D0C"/>
                </a:solidFill>
              </a:rPr>
              <a:t>Database List </a:t>
            </a:r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33400"/>
            <a:ext cx="250825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81D0C"/>
                </a:solidFill>
              </a:rPr>
              <a:t>Tools for Instruction</a:t>
            </a:r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3400" y="3733800"/>
            <a:ext cx="22098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81D0C"/>
                </a:solidFill>
              </a:rPr>
              <a:t>Background Vocabulary:</a:t>
            </a:r>
          </a:p>
          <a:p>
            <a:pPr algn="ctr"/>
            <a:endParaRPr lang="en-US" sz="1400" dirty="0">
              <a:solidFill>
                <a:srgbClr val="181D0C"/>
              </a:solidFill>
            </a:endParaRPr>
          </a:p>
          <a:p>
            <a:r>
              <a:rPr lang="en-US" sz="1400" dirty="0">
                <a:solidFill>
                  <a:srgbClr val="181D0C"/>
                </a:solidFill>
              </a:rPr>
              <a:t>Database</a:t>
            </a:r>
          </a:p>
          <a:p>
            <a:r>
              <a:rPr lang="en-US" sz="1400" dirty="0">
                <a:solidFill>
                  <a:srgbClr val="181D0C"/>
                </a:solidFill>
              </a:rPr>
              <a:t>Proprietary</a:t>
            </a:r>
          </a:p>
          <a:p>
            <a:r>
              <a:rPr lang="en-US" sz="1400" dirty="0">
                <a:solidFill>
                  <a:srgbClr val="181D0C"/>
                </a:solidFill>
              </a:rPr>
              <a:t>Subscription costs</a:t>
            </a:r>
          </a:p>
          <a:p>
            <a:r>
              <a:rPr lang="en-US" sz="1400" dirty="0">
                <a:solidFill>
                  <a:srgbClr val="181D0C"/>
                </a:solidFill>
              </a:rPr>
              <a:t>Institutional</a:t>
            </a:r>
          </a:p>
          <a:p>
            <a:r>
              <a:rPr lang="en-US" sz="1400" dirty="0">
                <a:solidFill>
                  <a:srgbClr val="181D0C"/>
                </a:solidFill>
              </a:rPr>
              <a:t>Individual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718560" cy="42331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4" name="Rounded Rectangle 3"/>
          <p:cNvSpPr/>
          <p:nvPr/>
        </p:nvSpPr>
        <p:spPr>
          <a:xfrm>
            <a:off x="2590800" y="4648200"/>
            <a:ext cx="35052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81D0C"/>
                </a:solidFill>
              </a:rPr>
              <a:t>Vocabulary:</a:t>
            </a:r>
          </a:p>
          <a:p>
            <a:pPr algn="ctr"/>
            <a:r>
              <a:rPr lang="en-US" sz="1600" dirty="0">
                <a:solidFill>
                  <a:srgbClr val="181D0C"/>
                </a:solidFill>
              </a:rPr>
              <a:t>Issues</a:t>
            </a:r>
          </a:p>
          <a:p>
            <a:pPr algn="ctr"/>
            <a:r>
              <a:rPr lang="en-US" sz="1600" dirty="0">
                <a:solidFill>
                  <a:srgbClr val="181D0C"/>
                </a:solidFill>
              </a:rPr>
              <a:t>Abstracts</a:t>
            </a:r>
          </a:p>
          <a:p>
            <a:pPr algn="ctr"/>
            <a:r>
              <a:rPr lang="en-US" sz="1600" dirty="0">
                <a:solidFill>
                  <a:srgbClr val="181D0C"/>
                </a:solidFill>
              </a:rPr>
              <a:t>Indexing</a:t>
            </a:r>
          </a:p>
          <a:p>
            <a:pPr algn="ctr"/>
            <a:r>
              <a:rPr lang="en-US" sz="1600" dirty="0">
                <a:solidFill>
                  <a:srgbClr val="181D0C"/>
                </a:solidFill>
              </a:rPr>
              <a:t>Scholarly journal articles</a:t>
            </a:r>
          </a:p>
          <a:p>
            <a:pPr algn="ctr"/>
            <a:r>
              <a:rPr lang="en-US" sz="1600" dirty="0">
                <a:solidFill>
                  <a:srgbClr val="181D0C"/>
                </a:solidFill>
              </a:rPr>
              <a:t>Peer-reviewed</a:t>
            </a:r>
          </a:p>
          <a:p>
            <a:pPr algn="ctr"/>
            <a:r>
              <a:rPr lang="en-US" sz="1600" dirty="0">
                <a:solidFill>
                  <a:srgbClr val="181D0C"/>
                </a:solidFill>
              </a:rPr>
              <a:t>APA</a:t>
            </a:r>
            <a:endParaRPr lang="en-US" sz="1600" dirty="0">
              <a:solidFill>
                <a:srgbClr val="181D0C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276600" y="1219200"/>
            <a:ext cx="533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81200" y="3352800"/>
            <a:ext cx="1066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95800" y="4267200"/>
            <a:ext cx="1066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0" y="4419600"/>
            <a:ext cx="533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152400"/>
            <a:ext cx="250825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81D0C"/>
                </a:solidFill>
              </a:rPr>
              <a:t>Tools for Instruction</a:t>
            </a:r>
            <a:endParaRPr lang="en-US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457200"/>
            <a:ext cx="1752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81D0C"/>
                </a:solidFill>
              </a:rPr>
              <a:t>Learning Activity Visual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7718560" cy="42331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8" name="Rounded Rectangle 7"/>
          <p:cNvSpPr/>
          <p:nvPr/>
        </p:nvSpPr>
        <p:spPr>
          <a:xfrm>
            <a:off x="2362200" y="4572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685800"/>
            <a:ext cx="6019800" cy="58477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1D0C"/>
                </a:solidFill>
              </a:rPr>
              <a:t>Questions About the Scope Notes</a:t>
            </a:r>
          </a:p>
          <a:p>
            <a:r>
              <a:rPr lang="en-US" sz="1400" dirty="0">
                <a:solidFill>
                  <a:srgbClr val="181D0C"/>
                </a:solidFill>
              </a:rPr>
              <a:t>(Hint: Not all questions have answers). </a:t>
            </a:r>
          </a:p>
          <a:p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What is the name of the database?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What publication years are included in the database?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Who created the database?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Who is it for? Who are the users?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What titles are included in the database?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How many titles are included in the database?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Does it boast as being the largest? The best?</a:t>
            </a:r>
          </a:p>
          <a:p>
            <a:endParaRPr lang="en-US" dirty="0">
              <a:solidFill>
                <a:srgbClr val="181D0C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181D0C"/>
                </a:solidFill>
              </a:rPr>
              <a:t>Why might </a:t>
            </a:r>
            <a:r>
              <a:rPr lang="en-US" u="sng" dirty="0">
                <a:solidFill>
                  <a:srgbClr val="181D0C"/>
                </a:solidFill>
              </a:rPr>
              <a:t>you</a:t>
            </a:r>
            <a:r>
              <a:rPr lang="en-US" dirty="0">
                <a:solidFill>
                  <a:srgbClr val="181D0C"/>
                </a:solidFill>
              </a:rPr>
              <a:t> use the database?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rgbClr val="DDE7C5"/>
              </a:solidFill>
            </a:endParaRPr>
          </a:p>
          <a:p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762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81D0C"/>
                </a:solidFill>
              </a:rPr>
              <a:t>Learning Activity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Part I</a:t>
            </a:r>
            <a:endParaRPr lang="en-US" sz="1200" dirty="0">
              <a:solidFill>
                <a:srgbClr val="181D0C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" y="12954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152400"/>
            <a:ext cx="1752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81D0C"/>
                </a:solidFill>
              </a:rPr>
              <a:t>Learning Activity</a:t>
            </a:r>
          </a:p>
          <a:p>
            <a:pPr algn="ctr"/>
            <a:r>
              <a:rPr lang="en-US" sz="1200" dirty="0">
                <a:solidFill>
                  <a:srgbClr val="181D0C"/>
                </a:solidFill>
              </a:rPr>
              <a:t>Part 2</a:t>
            </a:r>
            <a:endParaRPr lang="en-US" sz="1200" dirty="0">
              <a:solidFill>
                <a:srgbClr val="181D0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8305800" cy="47705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81D0C"/>
                </a:solidFill>
              </a:rPr>
              <a:t>Activity:  </a:t>
            </a:r>
            <a:r>
              <a:rPr lang="en-US" sz="1000" dirty="0">
                <a:solidFill>
                  <a:srgbClr val="181D0C"/>
                </a:solidFill>
              </a:rPr>
              <a:t>Utilizing a database list and scope notes, select the best resource choice based on an</a:t>
            </a:r>
          </a:p>
          <a:p>
            <a:r>
              <a:rPr lang="en-US" sz="1000" dirty="0">
                <a:solidFill>
                  <a:srgbClr val="181D0C"/>
                </a:solidFill>
              </a:rPr>
              <a:t>information need. </a:t>
            </a:r>
          </a:p>
          <a:p>
            <a:endParaRPr lang="en-US" sz="1000" dirty="0">
              <a:solidFill>
                <a:srgbClr val="181D0C"/>
              </a:solidFill>
            </a:endParaRPr>
          </a:p>
          <a:p>
            <a:endParaRPr lang="en-US" sz="1000" dirty="0">
              <a:solidFill>
                <a:srgbClr val="181D0C"/>
              </a:solidFill>
            </a:endParaRPr>
          </a:p>
          <a:p>
            <a:pPr marL="228600" indent="-228600"/>
            <a:r>
              <a:rPr lang="en-US" sz="1000" b="1" dirty="0">
                <a:solidFill>
                  <a:srgbClr val="181D0C"/>
                </a:solidFill>
              </a:rPr>
              <a:t>Scenarios:</a:t>
            </a:r>
          </a:p>
          <a:p>
            <a:pPr marL="228600" indent="-228600"/>
            <a:endParaRPr lang="en-US" sz="1000" dirty="0">
              <a:solidFill>
                <a:srgbClr val="181D0C"/>
              </a:solidFill>
            </a:endParaRPr>
          </a:p>
          <a:p>
            <a:pPr marL="228600" indent="-228600"/>
            <a:r>
              <a:rPr lang="en-US" sz="1000" dirty="0">
                <a:solidFill>
                  <a:srgbClr val="181D0C"/>
                </a:solidFill>
              </a:rPr>
              <a:t>1)Find everything you can about clinical depression in peer-reviewed </a:t>
            </a:r>
          </a:p>
          <a:p>
            <a:pPr marL="228600" indent="-228600"/>
            <a:r>
              <a:rPr lang="en-US" sz="1000" dirty="0">
                <a:solidFill>
                  <a:srgbClr val="181D0C"/>
                </a:solidFill>
              </a:rPr>
              <a:t>psychology and psychiatry (medical) sources. Based on the information before you, what are the best </a:t>
            </a:r>
          </a:p>
          <a:p>
            <a:pPr marL="228600" indent="-228600"/>
            <a:r>
              <a:rPr lang="en-US" sz="1000" dirty="0">
                <a:solidFill>
                  <a:srgbClr val="181D0C"/>
                </a:solidFill>
              </a:rPr>
              <a:t>choices? </a:t>
            </a:r>
          </a:p>
          <a:p>
            <a:pPr marL="228600" indent="-228600"/>
            <a:endParaRPr lang="en-US" sz="1000" dirty="0">
              <a:solidFill>
                <a:srgbClr val="181D0C"/>
              </a:solidFill>
            </a:endParaRPr>
          </a:p>
          <a:p>
            <a:r>
              <a:rPr lang="en-US" sz="1000" dirty="0">
                <a:solidFill>
                  <a:srgbClr val="181D0C"/>
                </a:solidFill>
              </a:rPr>
              <a:t>2) Information need: You must find articles in the child development literature about motherhood in </a:t>
            </a:r>
          </a:p>
          <a:p>
            <a:r>
              <a:rPr lang="en-US" sz="1000" dirty="0">
                <a:solidFill>
                  <a:srgbClr val="181D0C"/>
                </a:solidFill>
              </a:rPr>
              <a:t>the early 1900's - 1960's. Based on the information before you, what is the best choice? Is their a second choice? Be ready to </a:t>
            </a:r>
          </a:p>
          <a:p>
            <a:r>
              <a:rPr lang="en-US" sz="1000" dirty="0">
                <a:solidFill>
                  <a:srgbClr val="181D0C"/>
                </a:solidFill>
              </a:rPr>
              <a:t>explain your selection.</a:t>
            </a:r>
          </a:p>
          <a:p>
            <a:endParaRPr lang="en-US" sz="1000" dirty="0">
              <a:solidFill>
                <a:srgbClr val="181D0C"/>
              </a:solidFill>
            </a:endParaRPr>
          </a:p>
          <a:p>
            <a:r>
              <a:rPr lang="en-US" sz="1000" dirty="0">
                <a:solidFill>
                  <a:srgbClr val="181D0C"/>
                </a:solidFill>
              </a:rPr>
              <a:t>3) Information need: You must find information about recent (in the last two weeks) about either </a:t>
            </a:r>
          </a:p>
          <a:p>
            <a:r>
              <a:rPr lang="en-US" sz="1000" dirty="0">
                <a:solidFill>
                  <a:srgbClr val="181D0C"/>
                </a:solidFill>
              </a:rPr>
              <a:t>homelessness or mental illness in your city or state. Based on the information before you, what is the best choice? There is only one. Be ready to explain your selection.</a:t>
            </a:r>
          </a:p>
          <a:p>
            <a:endParaRPr lang="en-US" sz="1000" dirty="0">
              <a:solidFill>
                <a:srgbClr val="181D0C"/>
              </a:solidFill>
            </a:endParaRPr>
          </a:p>
          <a:p>
            <a:r>
              <a:rPr lang="en-US" sz="1000" dirty="0">
                <a:solidFill>
                  <a:srgbClr val="181D0C"/>
                </a:solidFill>
              </a:rPr>
              <a:t>4) Information need: You must find articles in the psychology literature about college students and </a:t>
            </a:r>
          </a:p>
          <a:p>
            <a:r>
              <a:rPr lang="en-US" sz="1000" dirty="0">
                <a:solidFill>
                  <a:srgbClr val="181D0C"/>
                </a:solidFill>
              </a:rPr>
              <a:t>dating choices. Based on the information before you, what are the best choices? There are two. Be ready</a:t>
            </a:r>
          </a:p>
          <a:p>
            <a:r>
              <a:rPr lang="en-US" sz="1000" dirty="0">
                <a:solidFill>
                  <a:srgbClr val="181D0C"/>
                </a:solidFill>
              </a:rPr>
              <a:t>to explain your selections.</a:t>
            </a:r>
          </a:p>
          <a:p>
            <a:endParaRPr lang="en-US" sz="1000" dirty="0">
              <a:solidFill>
                <a:srgbClr val="181D0C"/>
              </a:solidFill>
            </a:endParaRPr>
          </a:p>
          <a:p>
            <a:endParaRPr lang="en-US" sz="1000" dirty="0">
              <a:solidFill>
                <a:srgbClr val="181D0C"/>
              </a:solidFill>
            </a:endParaRPr>
          </a:p>
          <a:p>
            <a:r>
              <a:rPr lang="en-US" sz="1000" b="1" dirty="0">
                <a:solidFill>
                  <a:srgbClr val="181D0C"/>
                </a:solidFill>
              </a:rPr>
              <a:t>Additional optional activity: </a:t>
            </a:r>
            <a:r>
              <a:rPr lang="en-US" sz="1000" dirty="0">
                <a:solidFill>
                  <a:srgbClr val="181D0C"/>
                </a:solidFill>
              </a:rPr>
              <a:t>Allow students time to search the above topics (basic keywords- nothing fancy)</a:t>
            </a:r>
          </a:p>
          <a:p>
            <a:r>
              <a:rPr lang="en-US" sz="1000" dirty="0">
                <a:solidFill>
                  <a:srgbClr val="181D0C"/>
                </a:solidFill>
              </a:rPr>
              <a:t>in the correct database(s). Next, have students select a different database. Students share what they missed or gained by changing databases.</a:t>
            </a:r>
          </a:p>
          <a:p>
            <a:endParaRPr lang="en-US" sz="1000" dirty="0">
              <a:solidFill>
                <a:srgbClr val="181D0C"/>
              </a:solidFill>
            </a:endParaRPr>
          </a:p>
          <a:p>
            <a:r>
              <a:rPr lang="en-US" sz="1000" b="1" dirty="0">
                <a:solidFill>
                  <a:srgbClr val="181D0C"/>
                </a:solidFill>
              </a:rPr>
              <a:t>Alternate activity:</a:t>
            </a:r>
            <a:r>
              <a:rPr lang="en-US" sz="1000" dirty="0">
                <a:solidFill>
                  <a:srgbClr val="181D0C"/>
                </a:solidFill>
              </a:rPr>
              <a:t> students may use a topic related to a real assignment.</a:t>
            </a:r>
          </a:p>
          <a:p>
            <a:r>
              <a:rPr lang="en-US" sz="1000" b="1" dirty="0">
                <a:solidFill>
                  <a:srgbClr val="181D0C"/>
                </a:solidFill>
              </a:rPr>
              <a:t> </a:t>
            </a:r>
            <a:endParaRPr lang="en-US" sz="1000" dirty="0">
              <a:solidFill>
                <a:srgbClr val="181D0C"/>
              </a:solidFill>
            </a:endParaRPr>
          </a:p>
          <a:p>
            <a:endParaRPr lang="en-US" sz="1200" dirty="0">
              <a:solidFill>
                <a:srgbClr val="181D0C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14600" y="2286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5">
      <a:dk1>
        <a:srgbClr val="181D0C"/>
      </a:dk1>
      <a:lt1>
        <a:srgbClr val="DDE7C5"/>
      </a:lt1>
      <a:dk2>
        <a:srgbClr val="B0C779"/>
      </a:dk2>
      <a:lt2>
        <a:srgbClr val="269926"/>
      </a:lt2>
      <a:accent1>
        <a:srgbClr val="C3D69B"/>
      </a:accent1>
      <a:accent2>
        <a:srgbClr val="33CC33"/>
      </a:accent2>
      <a:accent3>
        <a:srgbClr val="92D050"/>
      </a:accent3>
      <a:accent4>
        <a:srgbClr val="8064A2"/>
      </a:accent4>
      <a:accent5>
        <a:srgbClr val="4BACC6"/>
      </a:accent5>
      <a:accent6>
        <a:srgbClr val="98E598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401</Words>
  <Application>Microsoft Office PowerPoint</Application>
  <PresentationFormat>On-screen Show (4:3)</PresentationFormat>
  <Paragraphs>89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     Activity 1: Critically Reading Scope Notes/Database Descriptions  Student Learning Objective: The student will apply practical critical reading skills in order to determine database (information resource) relevancy to an information need. </vt:lpstr>
      <vt:lpstr>Slide 2</vt:lpstr>
      <vt:lpstr>Slide 3</vt:lpstr>
      <vt:lpstr>Slide 4</vt:lpstr>
      <vt:lpstr>Slide 5</vt:lpstr>
      <vt:lpstr>Slide 6</vt:lpstr>
    </vt:vector>
  </TitlesOfParts>
  <Company>McKesson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Activity 1: Critically Reading Scope Notes/Database Descriptions  Student Learning Objective: The student will apply practical critical reading skills in order to determine database (information resource) relevancy to an information need. </dc:title>
  <dc:creator>Sala</dc:creator>
  <cp:lastModifiedBy>Sala</cp:lastModifiedBy>
  <cp:revision>1</cp:revision>
  <dcterms:created xsi:type="dcterms:W3CDTF">2021-09-28T14:28:02Z</dcterms:created>
  <dcterms:modified xsi:type="dcterms:W3CDTF">2021-09-28T14:34:52Z</dcterms:modified>
</cp:coreProperties>
</file>