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F3B02B-BE0D-4321-9D5A-7A60A8E63A94}" type="datetimeFigureOut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9/28/2021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71D56-9907-46BA-A7B8-66C9592D95E2}" type="slidenum">
              <a:rPr lang="en-US" smtClean="0">
                <a:solidFill>
                  <a:srgbClr val="269926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9926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620000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chemeClr val="tx1"/>
                </a:solidFill>
              </a:rPr>
              <a:t>Activity 3: </a:t>
            </a:r>
            <a:r>
              <a:rPr lang="en-US" sz="1800" dirty="0" smtClean="0">
                <a:solidFill>
                  <a:schemeClr val="tx1"/>
                </a:solidFill>
              </a:rPr>
              <a:t>Critically Reading </a:t>
            </a:r>
            <a:r>
              <a:rPr lang="en-US" sz="1800" dirty="0" smtClean="0">
                <a:solidFill>
                  <a:schemeClr val="tx1"/>
                </a:solidFill>
              </a:rPr>
              <a:t>the Full Citation</a:t>
            </a: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4800" dirty="0" smtClean="0">
                <a:solidFill>
                  <a:schemeClr val="tx1"/>
                </a:solidFill>
              </a:rPr>
              <a:t/>
            </a:r>
            <a:br>
              <a:rPr lang="en-US" sz="4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Student Learning Objective: The student will apply practical critical reading skills in order to determine source pertinence for an information need.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3733800"/>
            <a:ext cx="7808976" cy="2667000"/>
          </a:xfrm>
          <a:prstGeom prst="rect">
            <a:avLst/>
          </a:prstGeom>
        </p:spPr>
        <p:txBody>
          <a:bodyPr vert="horz" lIns="182880" tIns="0">
            <a:normAutofit fontScale="62500" lnSpcReduction="20000"/>
          </a:bodyPr>
          <a:lstStyle/>
          <a:p>
            <a:pPr marL="36576">
              <a:buClr>
                <a:srgbClr val="C3D69B"/>
              </a:buClr>
              <a:buSzPct val="80000"/>
              <a:buFont typeface="Wingdings 2"/>
              <a:buNone/>
              <a:defRPr/>
            </a:pPr>
            <a:r>
              <a:rPr lang="en-US" b="1" dirty="0">
                <a:solidFill>
                  <a:srgbClr val="181D0C"/>
                </a:solidFill>
              </a:rPr>
              <a:t> </a:t>
            </a:r>
          </a:p>
          <a:p>
            <a:pPr marL="36576">
              <a:buClr>
                <a:srgbClr val="C3D69B"/>
              </a:buClr>
              <a:buSzPct val="80000"/>
              <a:buFont typeface="Wingdings 2"/>
              <a:buNone/>
              <a:defRPr/>
            </a:pPr>
            <a:r>
              <a:rPr lang="en-US" b="1" dirty="0">
                <a:solidFill>
                  <a:srgbClr val="181D0C"/>
                </a:solidFill>
              </a:rPr>
              <a:t>ACRL Framework 4 </a:t>
            </a:r>
            <a:r>
              <a:rPr lang="en-US" dirty="0">
                <a:solidFill>
                  <a:srgbClr val="181D0C"/>
                </a:solidFill>
              </a:rPr>
              <a:t>Research as Inquiry </a:t>
            </a:r>
          </a:p>
          <a:p>
            <a:endParaRPr lang="en-US" b="1" dirty="0">
              <a:solidFill>
                <a:srgbClr val="181D0C"/>
              </a:solidFill>
            </a:endParaRPr>
          </a:p>
          <a:p>
            <a:r>
              <a:rPr lang="en-US" b="1" dirty="0">
                <a:solidFill>
                  <a:srgbClr val="181D0C"/>
                </a:solidFill>
              </a:rPr>
              <a:t>	4.5 </a:t>
            </a:r>
            <a:r>
              <a:rPr lang="en-US" dirty="0">
                <a:solidFill>
                  <a:srgbClr val="181D0C"/>
                </a:solidFill>
              </a:rPr>
              <a:t>Monitor gathered information and assess for gaps or weaknesses.</a:t>
            </a:r>
          </a:p>
          <a:p>
            <a:endParaRPr lang="en-US" b="1" dirty="0">
              <a:solidFill>
                <a:srgbClr val="181D0C"/>
              </a:solidFill>
            </a:endParaRPr>
          </a:p>
          <a:p>
            <a:r>
              <a:rPr lang="en-US" b="1" dirty="0">
                <a:solidFill>
                  <a:srgbClr val="181D0C"/>
                </a:solidFill>
              </a:rPr>
              <a:t>ACRL Framework 6</a:t>
            </a:r>
            <a:r>
              <a:rPr lang="en-US" dirty="0">
                <a:solidFill>
                  <a:srgbClr val="181D0C"/>
                </a:solidFill>
              </a:rPr>
              <a:t> Searching as Strategic Exploration. </a:t>
            </a:r>
            <a:endParaRPr lang="en-US" b="1" dirty="0">
              <a:solidFill>
                <a:srgbClr val="181D0C"/>
              </a:solidFill>
            </a:endParaRPr>
          </a:p>
          <a:p>
            <a:r>
              <a:rPr lang="en-US" dirty="0">
                <a:solidFill>
                  <a:srgbClr val="181D0C"/>
                </a:solidFill>
              </a:rPr>
              <a:t>	</a:t>
            </a:r>
          </a:p>
          <a:p>
            <a:r>
              <a:rPr lang="en-US" b="1" dirty="0">
                <a:solidFill>
                  <a:srgbClr val="181D0C"/>
                </a:solidFill>
              </a:rPr>
              <a:t>	6.6 </a:t>
            </a:r>
            <a:r>
              <a:rPr lang="en-US" dirty="0">
                <a:solidFill>
                  <a:srgbClr val="181D0C"/>
                </a:solidFill>
              </a:rPr>
              <a:t>Understand how information systems are organized to access relevant information.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r>
              <a:rPr lang="en-US" b="1" dirty="0">
                <a:solidFill>
                  <a:srgbClr val="181D0C"/>
                </a:solidFill>
              </a:rPr>
              <a:t>APA Guidelines </a:t>
            </a:r>
          </a:p>
          <a:p>
            <a:r>
              <a:rPr lang="en-US" b="1" dirty="0">
                <a:solidFill>
                  <a:srgbClr val="181D0C"/>
                </a:solidFill>
              </a:rPr>
              <a:t>	2.2c </a:t>
            </a:r>
            <a:r>
              <a:rPr lang="en-US" dirty="0">
                <a:solidFill>
                  <a:srgbClr val="181D0C"/>
                </a:solidFill>
              </a:rPr>
              <a:t>Identify and navigate psychology databases and other legitimate sources of psychology 	information.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r>
              <a:rPr lang="en-US" b="1" dirty="0">
                <a:solidFill>
                  <a:srgbClr val="181D0C"/>
                </a:solidFill>
              </a:rPr>
              <a:t>	2.2d</a:t>
            </a:r>
            <a:r>
              <a:rPr lang="en-US" dirty="0">
                <a:solidFill>
                  <a:srgbClr val="181D0C"/>
                </a:solidFill>
              </a:rPr>
              <a:t> Articulate criteria for identifying objective sources of psychology information</a:t>
            </a:r>
            <a:endParaRPr lang="en-US" sz="2000" dirty="0">
              <a:solidFill>
                <a:srgbClr val="181D0C"/>
              </a:solidFill>
            </a:endParaRPr>
          </a:p>
          <a:p>
            <a:pPr marL="36576">
              <a:buClr>
                <a:srgbClr val="C3D69B"/>
              </a:buClr>
              <a:buSzPct val="80000"/>
              <a:buFont typeface="Wingdings 2"/>
              <a:buNone/>
              <a:defRPr/>
            </a:pPr>
            <a:endParaRPr lang="en-US" sz="2000" dirty="0">
              <a:solidFill>
                <a:srgbClr val="181D0C"/>
              </a:solidFill>
            </a:endParaRPr>
          </a:p>
          <a:p>
            <a:pPr marL="36576">
              <a:buClr>
                <a:srgbClr val="C3D69B"/>
              </a:buClr>
              <a:buSzPct val="80000"/>
            </a:pPr>
            <a:r>
              <a:rPr lang="en-US" sz="2000" b="1" dirty="0">
                <a:solidFill>
                  <a:srgbClr val="181D0C"/>
                </a:solidFill>
              </a:rPr>
              <a:t>Critical reading pedagogy: </a:t>
            </a:r>
            <a:r>
              <a:rPr lang="en-US" sz="2000" dirty="0">
                <a:solidFill>
                  <a:srgbClr val="181D0C"/>
                </a:solidFill>
              </a:rPr>
              <a:t>paradigmatic text, unfamiliar vocabulary (field names, abbreviations), fluency stoppers (spaces, colons, numbers), sample citation/interrogation method.</a:t>
            </a:r>
          </a:p>
          <a:p>
            <a:pPr marL="36576">
              <a:buClr>
                <a:srgbClr val="C3D69B"/>
              </a:buClr>
              <a:buSzPct val="80000"/>
              <a:buFont typeface="Wingdings 2"/>
              <a:buNone/>
              <a:defRPr/>
            </a:pPr>
            <a:endParaRPr lang="en-US" sz="2000" dirty="0">
              <a:solidFill>
                <a:srgbClr val="269926">
                  <a:shade val="2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3124200" y="3352800"/>
            <a:ext cx="44196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28 fields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r>
              <a:rPr lang="en-US" dirty="0">
                <a:solidFill>
                  <a:srgbClr val="181D0C"/>
                </a:solidFill>
              </a:rPr>
              <a:t>Which fields should be read to determine pertinence?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71800" y="533400"/>
            <a:ext cx="43434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28 fields – read and describe.</a:t>
            </a:r>
          </a:p>
          <a:p>
            <a:endParaRPr lang="en-US" dirty="0">
              <a:solidFill>
                <a:srgbClr val="181D0C"/>
              </a:solidFill>
            </a:endParaRPr>
          </a:p>
          <a:p>
            <a:r>
              <a:rPr lang="en-US" dirty="0">
                <a:solidFill>
                  <a:srgbClr val="181D0C"/>
                </a:solidFill>
              </a:rPr>
              <a:t>Which fields should be read to determine relevance to your topic?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3" name="5-Point Star 42"/>
          <p:cNvSpPr/>
          <p:nvPr/>
        </p:nvSpPr>
        <p:spPr>
          <a:xfrm rot="8361547" flipV="1">
            <a:off x="7819278" y="4161677"/>
            <a:ext cx="228600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DDE7C5"/>
              </a:solidFill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219200"/>
            <a:ext cx="838200" cy="94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2971800" y="19050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81D0C"/>
                </a:solidFill>
              </a:rPr>
              <a:t>Only need to read 2 fields to determined if an article is relevant to your topic and in a language you can read.</a:t>
            </a:r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00400" y="4876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81D0C"/>
                </a:solidFill>
              </a:rPr>
              <a:t>Only need to read 7 additional fields to determine if an article is pertinent to your topic and meets your specific criteria and the criteria of the assignment.</a:t>
            </a:r>
            <a:endParaRPr lang="en-US" sz="1200" dirty="0">
              <a:solidFill>
                <a:srgbClr val="181D0C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81000" y="152400"/>
            <a:ext cx="250825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81D0C"/>
                </a:solidFill>
              </a:rPr>
              <a:t>Tools for Instruction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43200" y="5943600"/>
            <a:ext cx="586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81D0C"/>
                </a:solidFill>
              </a:rPr>
              <a:t>Display a full citation and discuss the 9 key fields. Explain that there are different  types of documents found in PsycInfo: journal articles, letters, corrections, comments, etc..</a:t>
            </a:r>
            <a:endParaRPr lang="en-US" sz="1400" dirty="0">
              <a:solidFill>
                <a:srgbClr val="181D0C"/>
              </a:solidFill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 l="13513" r="8108"/>
          <a:stretch>
            <a:fillRect/>
          </a:stretch>
        </p:blipFill>
        <p:spPr bwMode="auto">
          <a:xfrm>
            <a:off x="457200" y="609600"/>
            <a:ext cx="2321758" cy="583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-1002500"/>
            <a:ext cx="18473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181D0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7868180" cy="30469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Activity: 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Utilizing a list of full citations, identify the topic and type of article.  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Information need: </a:t>
            </a: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Find information about college students and risk taking published in the last eight years. The information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must be from scholarly journals and must be a research study.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Read the citations provided and answer the following questions: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Identify key concepts in the title.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What are are the main subjects of the article? (Is the article about your topic?)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What age group does the article focus on? 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What methodology is used?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document type? 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Is it original (primary) research data or secondary research data? Yes/No/ Requires further reading.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Are you certain it is a research study? Yes/No/ Requires further reading.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200" dirty="0">
                <a:solidFill>
                  <a:srgbClr val="181D0C"/>
                </a:solidFill>
                <a:latin typeface="Calibri" pitchFamily="34" charset="0"/>
                <a:cs typeface="Times New Roman" pitchFamily="18" charset="0"/>
              </a:rPr>
              <a:t>Is the source pertinent to your information need?</a:t>
            </a:r>
            <a:endParaRPr lang="en-US" sz="1200" dirty="0">
              <a:solidFill>
                <a:srgbClr val="181D0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3810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81D0C"/>
                </a:solidFill>
              </a:rPr>
              <a:t>Learning Activity</a:t>
            </a:r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57400" y="381000"/>
            <a:ext cx="1447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253413" cy="57242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Rounded Rectangle 6"/>
          <p:cNvSpPr/>
          <p:nvPr/>
        </p:nvSpPr>
        <p:spPr>
          <a:xfrm>
            <a:off x="7162800" y="609600"/>
            <a:ext cx="1447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985071" cy="44155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Rounded Rectangle 6"/>
          <p:cNvSpPr/>
          <p:nvPr/>
        </p:nvSpPr>
        <p:spPr>
          <a:xfrm>
            <a:off x="7239000" y="381000"/>
            <a:ext cx="1447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8063217" cy="4676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Rounded Rectangle 6"/>
          <p:cNvSpPr/>
          <p:nvPr/>
        </p:nvSpPr>
        <p:spPr>
          <a:xfrm>
            <a:off x="7315200" y="304800"/>
            <a:ext cx="1447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V="1">
            <a:off x="5105400" y="1752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V="1">
            <a:off x="5257800" y="1905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181D0C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153400" cy="480673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8" name="Rounded Rectangle 7"/>
          <p:cNvSpPr/>
          <p:nvPr/>
        </p:nvSpPr>
        <p:spPr>
          <a:xfrm>
            <a:off x="7086600" y="381000"/>
            <a:ext cx="1371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181D0C"/>
                </a:solidFill>
              </a:rPr>
              <a:t>Sample/ Interrogation</a:t>
            </a:r>
            <a:endParaRPr lang="en-US" sz="1200" dirty="0">
              <a:solidFill>
                <a:srgbClr val="181D0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5">
      <a:dk1>
        <a:srgbClr val="181D0C"/>
      </a:dk1>
      <a:lt1>
        <a:srgbClr val="DDE7C5"/>
      </a:lt1>
      <a:dk2>
        <a:srgbClr val="B0C779"/>
      </a:dk2>
      <a:lt2>
        <a:srgbClr val="269926"/>
      </a:lt2>
      <a:accent1>
        <a:srgbClr val="C3D69B"/>
      </a:accent1>
      <a:accent2>
        <a:srgbClr val="33CC33"/>
      </a:accent2>
      <a:accent3>
        <a:srgbClr val="92D050"/>
      </a:accent3>
      <a:accent4>
        <a:srgbClr val="8064A2"/>
      </a:accent4>
      <a:accent5>
        <a:srgbClr val="4BACC6"/>
      </a:accent5>
      <a:accent6>
        <a:srgbClr val="98E598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291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                            Activity 3: Critically Reading the Full Citation  Student Learning Objective: The student will apply practical critical reading skills in order to determine source pertinence for an information need.</vt:lpstr>
      <vt:lpstr>Slide 2</vt:lpstr>
      <vt:lpstr>Slide 3</vt:lpstr>
      <vt:lpstr>Slide 4</vt:lpstr>
      <vt:lpstr>Slide 5</vt:lpstr>
      <vt:lpstr>Slide 6</vt:lpstr>
      <vt:lpstr>Slide 7</vt:lpstr>
    </vt:vector>
  </TitlesOfParts>
  <Company>McKesson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3: Critically Reading the Full Citation  Student Learning Objective: The student will apply practical critical reading skills in order to determine source pertinence for an information need.</dc:title>
  <dc:creator>Sala</dc:creator>
  <cp:lastModifiedBy>Sala</cp:lastModifiedBy>
  <cp:revision>1</cp:revision>
  <dcterms:created xsi:type="dcterms:W3CDTF">2021-09-28T14:57:58Z</dcterms:created>
  <dcterms:modified xsi:type="dcterms:W3CDTF">2021-09-28T15:07:46Z</dcterms:modified>
</cp:coreProperties>
</file>