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srgbClr val="DDE7C5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F3B02B-BE0D-4321-9D5A-7A60A8E63A94}" type="datetimeFigureOut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9/28/2021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F71D56-9907-46BA-A7B8-66C9592D95E2}" type="slidenum">
              <a:rPr lang="en-US" smtClean="0">
                <a:solidFill>
                  <a:srgbClr val="269926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9926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Activity 4: </a:t>
            </a:r>
            <a:r>
              <a:rPr lang="en-US" sz="1600" dirty="0" smtClean="0">
                <a:solidFill>
                  <a:schemeClr val="tx1"/>
                </a:solidFill>
              </a:rPr>
              <a:t>Critically Reading the Abstract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Student Learning Objective: The student will apply practical critical reading skills in order to distinguish primary and secondary empirical research studies.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381000" y="3685032"/>
            <a:ext cx="8113776" cy="2639568"/>
          </a:xfrm>
          <a:prstGeom prst="rect">
            <a:avLst/>
          </a:prstGeom>
        </p:spPr>
        <p:txBody>
          <a:bodyPr vert="horz" lIns="182880" tIns="0">
            <a:normAutofit fontScale="25000" lnSpcReduction="20000"/>
          </a:bodyPr>
          <a:lstStyle/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6400" b="1" dirty="0" smtClean="0"/>
          </a:p>
          <a:p>
            <a:pPr lvl="0" algn="l"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ACRL Framework 6.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Searching as Strategic </a:t>
            </a:r>
            <a:r>
              <a:rPr lang="en-US" sz="4800" dirty="0" smtClean="0">
                <a:solidFill>
                  <a:schemeClr val="tx1"/>
                </a:solidFill>
              </a:rPr>
              <a:t>Exploration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6.3 Utilize divergent and convergent thinking when searching.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6.4 Match information needs and search strategies to search tools.</a:t>
            </a:r>
          </a:p>
          <a:p>
            <a:pPr lvl="0" algn="l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	6.5 </a:t>
            </a: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and refine needs</a:t>
            </a:r>
            <a:r>
              <a:rPr kumimoji="0" lang="en-US" sz="4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search strategies, based on search results.</a:t>
            </a: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 Guidelines </a:t>
            </a: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2.2c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and navigate psychology databases and other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legitimate 	sources of 	psychology information.</a:t>
            </a: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>
              <a:buClr>
                <a:schemeClr val="accent1"/>
              </a:buClr>
              <a:buSzPct val="80000"/>
            </a:pP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 algn="l">
              <a:buClr>
                <a:schemeClr val="accent1"/>
              </a:buClr>
              <a:buSzPct val="80000"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reading pedagogy: narrative text,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define vocabulary, key phrases for secondary and primary</a:t>
            </a: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 algn="l">
              <a:buClr>
                <a:schemeClr val="accent1"/>
              </a:buClr>
              <a:buSzPct val="80000"/>
            </a:pPr>
            <a:endParaRPr lang="en-US" sz="6400" dirty="0" smtClean="0"/>
          </a:p>
          <a:p>
            <a:pPr marL="36576" lvl="0" algn="l">
              <a:buClr>
                <a:schemeClr val="accent1"/>
              </a:buClr>
              <a:buSzPct val="80000"/>
            </a:pP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95400" y="1752600"/>
            <a:ext cx="632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267200" y="1752600"/>
            <a:ext cx="76200" cy="449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95400" y="609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Key phrases/terms in abstract  to help identify primary research articles: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533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Key phrases/terms in abstract  to help identify secondary research articles: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1981200"/>
            <a:ext cx="2514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81D0C"/>
                </a:solidFill>
              </a:rPr>
              <a:t>In this study we examined…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The current study….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The aim of the present study…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The study sample was..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Participants studied were…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We investigated..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Subjects were recruited…</a:t>
            </a:r>
          </a:p>
          <a:p>
            <a:r>
              <a:rPr lang="en-US" sz="1400" dirty="0">
                <a:solidFill>
                  <a:srgbClr val="181D0C"/>
                </a:solidFill>
              </a:rPr>
              <a:t> </a:t>
            </a:r>
          </a:p>
          <a:p>
            <a:endParaRPr lang="en-US" sz="1400" dirty="0">
              <a:solidFill>
                <a:srgbClr val="181D0C"/>
              </a:solidFill>
            </a:endParaRPr>
          </a:p>
          <a:p>
            <a:r>
              <a:rPr lang="en-US" sz="1400" dirty="0">
                <a:solidFill>
                  <a:srgbClr val="181D0C"/>
                </a:solidFill>
              </a:rPr>
              <a:t> </a:t>
            </a:r>
            <a:endParaRPr lang="en-US" sz="1400" dirty="0">
              <a:solidFill>
                <a:srgbClr val="181D0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1981200"/>
            <a:ext cx="259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Secondary data analysis…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National Suicide Data…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National data from…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National data…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Data obtained…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National survey…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Set of secondary…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286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1739"/>
          <a:stretch>
            <a:fillRect/>
          </a:stretch>
        </p:blipFill>
        <p:spPr bwMode="auto">
          <a:xfrm>
            <a:off x="381000" y="3886200"/>
            <a:ext cx="8307551" cy="1249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3048000" y="4038600"/>
            <a:ext cx="5105400" cy="228600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200400"/>
            <a:ext cx="429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Secondary Data/Secondary Studies</a:t>
            </a:r>
            <a:endParaRPr lang="en-US" dirty="0">
              <a:solidFill>
                <a:srgbClr val="181D0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8229600" cy="9698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2438400" y="762000"/>
            <a:ext cx="3159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Primary Research Studies</a:t>
            </a:r>
            <a:endParaRPr lang="en-US" dirty="0">
              <a:solidFill>
                <a:srgbClr val="181D0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04800"/>
            <a:ext cx="25082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Tools for Instruction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5715000" cy="4801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81D0C"/>
                </a:solidFill>
              </a:rPr>
              <a:t>Select any topic and do a basic key word search on the topic.</a:t>
            </a:r>
          </a:p>
          <a:p>
            <a:r>
              <a:rPr lang="en-US" dirty="0">
                <a:solidFill>
                  <a:srgbClr val="181D0C"/>
                </a:solidFill>
              </a:rPr>
              <a:t>Limit to Methodology: empirical studies</a:t>
            </a:r>
          </a:p>
          <a:p>
            <a:r>
              <a:rPr lang="en-US" dirty="0">
                <a:solidFill>
                  <a:srgbClr val="181D0C"/>
                </a:solidFill>
              </a:rPr>
              <a:t>Limit to document type: scholarly journal articles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r>
              <a:rPr lang="en-US" dirty="0">
                <a:solidFill>
                  <a:srgbClr val="181D0C"/>
                </a:solidFill>
              </a:rPr>
              <a:t>Critically read the abstract for key phrases and determine if:</a:t>
            </a:r>
          </a:p>
          <a:p>
            <a:endParaRPr lang="en-US" dirty="0">
              <a:solidFill>
                <a:srgbClr val="181D0C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n-US" dirty="0">
                <a:solidFill>
                  <a:srgbClr val="181D0C"/>
                </a:solidFill>
              </a:rPr>
              <a:t>The article is a primary research study.</a:t>
            </a:r>
          </a:p>
          <a:p>
            <a:pPr marL="342900" indent="-342900">
              <a:buFontTx/>
              <a:buAutoNum type="arabicParenR"/>
            </a:pPr>
            <a:r>
              <a:rPr lang="en-US" dirty="0">
                <a:solidFill>
                  <a:srgbClr val="181D0C"/>
                </a:solidFill>
              </a:rPr>
              <a:t>The article is a secondary research study.</a:t>
            </a:r>
          </a:p>
          <a:p>
            <a:pPr marL="342900" indent="-342900"/>
            <a:r>
              <a:rPr lang="en-US" dirty="0">
                <a:solidFill>
                  <a:srgbClr val="181D0C"/>
                </a:solidFill>
              </a:rPr>
              <a:t>3)What were your clues to help determine the above?</a:t>
            </a:r>
          </a:p>
          <a:p>
            <a:pPr marL="342900" indent="-342900"/>
            <a:r>
              <a:rPr lang="en-US" dirty="0">
                <a:solidFill>
                  <a:srgbClr val="181D0C"/>
                </a:solidFill>
              </a:rPr>
              <a:t>4)How can you confirm? </a:t>
            </a:r>
          </a:p>
          <a:p>
            <a:pPr marL="342900" indent="-342900"/>
            <a:r>
              <a:rPr lang="en-US" dirty="0">
                <a:solidFill>
                  <a:srgbClr val="181D0C"/>
                </a:solidFill>
              </a:rPr>
              <a:t>5) Share your findings with the class/and or email the citation, abstract and your reasoning to your professor.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10400" y="381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1D0C"/>
                </a:solidFill>
              </a:rPr>
              <a:t>Learning Activity</a:t>
            </a:r>
            <a:endParaRPr lang="en-US" dirty="0">
              <a:solidFill>
                <a:srgbClr val="181D0C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rgbClr val="181D0C"/>
      </a:dk1>
      <a:lt1>
        <a:srgbClr val="DDE7C5"/>
      </a:lt1>
      <a:dk2>
        <a:srgbClr val="B0C779"/>
      </a:dk2>
      <a:lt2>
        <a:srgbClr val="269926"/>
      </a:lt2>
      <a:accent1>
        <a:srgbClr val="C3D69B"/>
      </a:accent1>
      <a:accent2>
        <a:srgbClr val="33CC33"/>
      </a:accent2>
      <a:accent3>
        <a:srgbClr val="92D050"/>
      </a:accent3>
      <a:accent4>
        <a:srgbClr val="8064A2"/>
      </a:accent4>
      <a:accent5>
        <a:srgbClr val="4BACC6"/>
      </a:accent5>
      <a:accent6>
        <a:srgbClr val="98E598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     Activity 4: Critically Reading the Abstract  Student Learning Objective: The student will apply practical critical reading skills in order to distinguish primary and secondary empirical research studies.   </vt:lpstr>
      <vt:lpstr>Slide 2</vt:lpstr>
      <vt:lpstr>Slide 3</vt:lpstr>
      <vt:lpstr>Slide 4</vt:lpstr>
    </vt:vector>
  </TitlesOfParts>
  <Company>McKesson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Activity 4: Critically Reading the Abstract  Student Learning Objective: The student will apply practical critical reading skills in order to distinguish primary and secondary empirical research studies.   </dc:title>
  <dc:creator>Sala</dc:creator>
  <cp:lastModifiedBy>Sala</cp:lastModifiedBy>
  <cp:revision>1</cp:revision>
  <dcterms:created xsi:type="dcterms:W3CDTF">2021-09-28T15:14:24Z</dcterms:created>
  <dcterms:modified xsi:type="dcterms:W3CDTF">2021-09-28T15:15:08Z</dcterms:modified>
</cp:coreProperties>
</file>