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2590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effectLst/>
              </a:rPr>
              <a:t>Activity 6: 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>Critically Reading the Thesaurus and Performing a Search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</a:rPr>
              <a:t>Student Learning Objective: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The student will apply practical critical reading skills to identify discipline specific terminology in order to find pertinent information sources.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</a:rPr>
            </a:br>
            <a:endParaRPr lang="en-US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77200" cy="2057400"/>
          </a:xfrm>
        </p:spPr>
        <p:txBody>
          <a:bodyPr>
            <a:normAutofit fontScale="47500" lnSpcReduction="20000"/>
          </a:bodyPr>
          <a:lstStyle/>
          <a:p>
            <a:pPr lvl="0" algn="l">
              <a:defRPr/>
            </a:pPr>
            <a:endParaRPr lang="en-US" b="1" dirty="0" smtClean="0"/>
          </a:p>
          <a:p>
            <a:pPr lvl="0" algn="l">
              <a:defRPr/>
            </a:pPr>
            <a:r>
              <a:rPr lang="en-US" sz="2500" b="1" dirty="0" smtClean="0">
                <a:solidFill>
                  <a:schemeClr val="tx1"/>
                </a:solidFill>
              </a:rPr>
              <a:t>ACRL Framework 6. </a:t>
            </a:r>
            <a:r>
              <a:rPr lang="en-US" sz="2500" dirty="0" smtClean="0">
                <a:solidFill>
                  <a:schemeClr val="tx1"/>
                </a:solidFill>
              </a:rPr>
              <a:t>Searching as Strategic Exploration</a:t>
            </a:r>
          </a:p>
          <a:p>
            <a:pPr algn="l">
              <a:defRPr/>
            </a:pPr>
            <a:r>
              <a:rPr lang="en-US" sz="2500" b="1" dirty="0" smtClean="0">
                <a:solidFill>
                  <a:schemeClr val="tx1"/>
                </a:solidFill>
              </a:rPr>
              <a:t>	</a:t>
            </a:r>
          </a:p>
          <a:p>
            <a:pPr algn="l">
              <a:defRPr/>
            </a:pPr>
            <a:r>
              <a:rPr lang="en-US" sz="2500" b="1" dirty="0" smtClean="0">
                <a:solidFill>
                  <a:schemeClr val="tx1"/>
                </a:solidFill>
              </a:rPr>
              <a:t>	6.5 </a:t>
            </a:r>
            <a:r>
              <a:rPr lang="en-US" sz="2500" dirty="0" smtClean="0">
                <a:solidFill>
                  <a:schemeClr val="tx1"/>
                </a:solidFill>
              </a:rPr>
              <a:t>Design and refine needs and search strategies, based on search results.</a:t>
            </a:r>
          </a:p>
          <a:p>
            <a:pPr lvl="0" algn="l">
              <a:defRPr/>
            </a:pPr>
            <a:endParaRPr lang="en-US" sz="2500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r>
              <a:rPr lang="en-US" sz="2500" b="1" dirty="0" smtClean="0">
                <a:solidFill>
                  <a:schemeClr val="tx1"/>
                </a:solidFill>
              </a:rPr>
              <a:t>	6.7</a:t>
            </a:r>
            <a:r>
              <a:rPr lang="en-US" sz="2500" dirty="0" smtClean="0">
                <a:solidFill>
                  <a:schemeClr val="tx1"/>
                </a:solidFill>
              </a:rPr>
              <a:t> Use different search language types: controlled vocabulary, natural language.</a:t>
            </a:r>
            <a:endParaRPr lang="en-US" sz="2500" b="1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r>
              <a:rPr lang="en-US" sz="2500" b="1" dirty="0" smtClean="0">
                <a:solidFill>
                  <a:schemeClr val="tx1"/>
                </a:solidFill>
              </a:rPr>
              <a:t>	</a:t>
            </a:r>
            <a:endParaRPr lang="en-US" sz="2500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r>
              <a:rPr lang="en-US" sz="2500" b="1" dirty="0" smtClean="0">
                <a:solidFill>
                  <a:schemeClr val="tx1"/>
                </a:solidFill>
              </a:rPr>
              <a:t>APA Guidelines </a:t>
            </a:r>
          </a:p>
          <a:p>
            <a:pPr lvl="0" algn="l">
              <a:defRPr/>
            </a:pPr>
            <a:r>
              <a:rPr lang="en-US" sz="2500" b="1" dirty="0" smtClean="0">
                <a:solidFill>
                  <a:schemeClr val="tx1"/>
                </a:solidFill>
              </a:rPr>
              <a:t>	2.2c </a:t>
            </a:r>
            <a:r>
              <a:rPr lang="en-US" sz="2500" dirty="0" smtClean="0">
                <a:solidFill>
                  <a:schemeClr val="tx1"/>
                </a:solidFill>
              </a:rPr>
              <a:t>Identify and navigate psychology databases and other legitimate sources of 	psychology information.</a:t>
            </a:r>
          </a:p>
          <a:p>
            <a:pPr lvl="0" algn="l">
              <a:defRPr/>
            </a:pPr>
            <a:endParaRPr lang="en-US" sz="2500" dirty="0" smtClean="0">
              <a:solidFill>
                <a:schemeClr val="tx1"/>
              </a:solidFill>
            </a:endParaRPr>
          </a:p>
          <a:p>
            <a:pPr lvl="0"/>
            <a:endParaRPr lang="en-US" sz="2500" b="1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500" b="1" dirty="0" smtClean="0">
                <a:solidFill>
                  <a:schemeClr val="tx1"/>
                </a:solidFill>
              </a:rPr>
              <a:t>Critical reading pedagogy: </a:t>
            </a:r>
            <a:r>
              <a:rPr lang="en-US" sz="2500" dirty="0" smtClean="0">
                <a:solidFill>
                  <a:schemeClr val="tx1"/>
                </a:solidFill>
              </a:rPr>
              <a:t>paradigmatic, lists, numbers.</a:t>
            </a: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69360"/>
          <a:stretch>
            <a:fillRect/>
          </a:stretch>
        </p:blipFill>
        <p:spPr bwMode="auto">
          <a:xfrm>
            <a:off x="609600" y="1676400"/>
            <a:ext cx="80772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4572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200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Discuss main idea of the article.</a:t>
            </a:r>
          </a:p>
          <a:p>
            <a:r>
              <a:rPr lang="en-US" dirty="0">
                <a:solidFill>
                  <a:srgbClr val="181D0C"/>
                </a:solidFill>
              </a:rPr>
              <a:t>(Test Tube Baby)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65379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Test tube baby = 8 sources</a:t>
            </a:r>
          </a:p>
          <a:p>
            <a:r>
              <a:rPr lang="en-US" dirty="0">
                <a:solidFill>
                  <a:srgbClr val="181D0C"/>
                </a:solidFill>
              </a:rPr>
              <a:t>Test tube babies = 15 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Reproductive technology = more than 1400 sources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8077200" cy="22627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4572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362200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81D0C"/>
                </a:solidFill>
              </a:rPr>
              <a:t>Demonstrate locating more articles about the topic by using the thesaurus. </a:t>
            </a:r>
            <a:endParaRPr lang="en-US" sz="1400" dirty="0">
              <a:solidFill>
                <a:srgbClr val="181D0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914400"/>
            <a:ext cx="701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81D0C"/>
                </a:solidFill>
              </a:rPr>
              <a:t>Demonstrate locating more articles about the topic by doing a keyword search with the main idea of the article. (Test Tube Baby)</a:t>
            </a:r>
            <a:endParaRPr lang="en-US" sz="14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8077200" cy="32330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685800" y="5334000"/>
            <a:ext cx="7194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Search Reproductive technology = more than 1400 sources.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838200"/>
            <a:ext cx="701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81D0C"/>
                </a:solidFill>
              </a:rPr>
              <a:t>Demonstrate locating more articles about the topic by reading the subjects and identifying the most relevant terms. </a:t>
            </a:r>
            <a:endParaRPr lang="en-US" sz="14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066800"/>
            <a:ext cx="7242752" cy="160043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181D0C"/>
                </a:solidFill>
              </a:rPr>
              <a:t>Activity: Provide students with brief citations with obvious key word terms.</a:t>
            </a:r>
          </a:p>
          <a:p>
            <a:r>
              <a:rPr lang="en-US" sz="1400" dirty="0">
                <a:solidFill>
                  <a:srgbClr val="181D0C"/>
                </a:solidFill>
              </a:rPr>
              <a:t>(But not so obvious subject headings/controlled vocabulary).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Ask students to find more articles about the topic using natural language and </a:t>
            </a:r>
          </a:p>
          <a:p>
            <a:r>
              <a:rPr lang="en-US" sz="1400" dirty="0">
                <a:solidFill>
                  <a:srgbClr val="181D0C"/>
                </a:solidFill>
              </a:rPr>
              <a:t>controlled vocabulary.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endParaRPr lang="en-US" sz="1400" dirty="0">
              <a:solidFill>
                <a:srgbClr val="181D0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10400" y="15240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971800"/>
            <a:ext cx="6400800" cy="2739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81D0C"/>
                </a:solidFill>
              </a:rPr>
              <a:t>Questions: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>
                <a:solidFill>
                  <a:srgbClr val="181D0C"/>
                </a:solidFill>
              </a:rPr>
              <a:t>What is a natural language term(s) you might use as a search?</a:t>
            </a:r>
          </a:p>
          <a:p>
            <a:pPr>
              <a:buFont typeface="Arial" pitchFamily="34" charset="0"/>
              <a:buChar char="•"/>
            </a:pPr>
            <a:endParaRPr lang="en-US" sz="1200" dirty="0">
              <a:solidFill>
                <a:srgbClr val="181D0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>
                <a:solidFill>
                  <a:srgbClr val="181D0C"/>
                </a:solidFill>
              </a:rPr>
              <a:t>What is the thesaurus term(s) (controlled vocabulary) for the topic?</a:t>
            </a:r>
          </a:p>
          <a:p>
            <a:endParaRPr lang="en-US" sz="1200" dirty="0">
              <a:solidFill>
                <a:srgbClr val="181D0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>
                <a:solidFill>
                  <a:srgbClr val="181D0C"/>
                </a:solidFill>
              </a:rPr>
              <a:t>How many results using keyword/natural language terms?</a:t>
            </a:r>
          </a:p>
          <a:p>
            <a:pPr>
              <a:buFont typeface="Arial" pitchFamily="34" charset="0"/>
              <a:buChar char="•"/>
            </a:pPr>
            <a:endParaRPr lang="en-US" sz="1200" dirty="0">
              <a:solidFill>
                <a:srgbClr val="181D0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>
                <a:solidFill>
                  <a:srgbClr val="181D0C"/>
                </a:solidFill>
              </a:rPr>
              <a:t>How many results using controlled vocabulary/thesaurus terms?</a:t>
            </a:r>
          </a:p>
          <a:p>
            <a:pPr>
              <a:buFont typeface="Arial" pitchFamily="34" charset="0"/>
              <a:buChar char="•"/>
            </a:pPr>
            <a:endParaRPr lang="en-US" sz="1200" dirty="0">
              <a:solidFill>
                <a:srgbClr val="181D0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>
                <a:solidFill>
                  <a:srgbClr val="181D0C"/>
                </a:solidFill>
              </a:rPr>
              <a:t>Select an article that seems relevant to the topic.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>
                <a:solidFill>
                  <a:srgbClr val="181D0C"/>
                </a:solidFill>
              </a:rPr>
              <a:t>What are are the main subjects of the article?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>
                <a:solidFill>
                  <a:srgbClr val="181D0C"/>
                </a:solidFill>
              </a:rPr>
              <a:t>Is the article about your topic?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>
                <a:solidFill>
                  <a:srgbClr val="181D0C"/>
                </a:solidFill>
              </a:rPr>
              <a:t>Is the document type a journal article?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3400" y="228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352800"/>
            <a:ext cx="381000" cy="4572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10400" y="15240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81D0C"/>
                </a:solidFill>
              </a:rPr>
              <a:t>Learning Activity Visual</a:t>
            </a:r>
            <a:endParaRPr lang="en-US" sz="1400" dirty="0">
              <a:solidFill>
                <a:srgbClr val="181D0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981200"/>
            <a:ext cx="457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3200400"/>
            <a:ext cx="609600" cy="53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5257800"/>
            <a:ext cx="457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114800"/>
            <a:ext cx="457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2057400"/>
            <a:ext cx="457200" cy="53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4114800"/>
            <a:ext cx="457200" cy="53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5334000"/>
            <a:ext cx="457200" cy="53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9200" y="4419600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5400" y="4419600"/>
            <a:ext cx="5791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5486400"/>
            <a:ext cx="6096000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43000" y="4343400"/>
            <a:ext cx="5867400" cy="45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2362200"/>
            <a:ext cx="6477000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208218" cy="48862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9" name="Rounded Rectangle 18"/>
          <p:cNvSpPr/>
          <p:nvPr/>
        </p:nvSpPr>
        <p:spPr>
          <a:xfrm>
            <a:off x="457200" y="1524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rgbClr val="181D0C"/>
      </a:dk1>
      <a:lt1>
        <a:srgbClr val="DDE7C5"/>
      </a:lt1>
      <a:dk2>
        <a:srgbClr val="B0C779"/>
      </a:dk2>
      <a:lt2>
        <a:srgbClr val="269926"/>
      </a:lt2>
      <a:accent1>
        <a:srgbClr val="C3D69B"/>
      </a:accent1>
      <a:accent2>
        <a:srgbClr val="33CC33"/>
      </a:accent2>
      <a:accent3>
        <a:srgbClr val="92D050"/>
      </a:accent3>
      <a:accent4>
        <a:srgbClr val="8064A2"/>
      </a:accent4>
      <a:accent5>
        <a:srgbClr val="4BACC6"/>
      </a:accent5>
      <a:accent6>
        <a:srgbClr val="98E598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237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     Activity 6: Critically Reading the Thesaurus and Performing a Search     Student Learning Objective: The student will apply practical critical reading skills to identify discipline specific terminology in order to find pertinent information sources. </vt:lpstr>
      <vt:lpstr>Slide 2</vt:lpstr>
      <vt:lpstr>Slide 3</vt:lpstr>
      <vt:lpstr>Slide 4</vt:lpstr>
      <vt:lpstr>Slide 5</vt:lpstr>
      <vt:lpstr>Slide 6</vt:lpstr>
    </vt:vector>
  </TitlesOfParts>
  <Company>McKesson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Activity 6: Critically Reading the Thesaurus and Performing a Search     Student Learning Objective: The student will apply practical critical reading skills to identify discipline specific terminology in order to find pertinent information sources. </dc:title>
  <dc:creator>Sala</dc:creator>
  <cp:lastModifiedBy>Sala</cp:lastModifiedBy>
  <cp:revision>1</cp:revision>
  <dcterms:created xsi:type="dcterms:W3CDTF">2021-09-28T15:40:03Z</dcterms:created>
  <dcterms:modified xsi:type="dcterms:W3CDTF">2021-09-28T15:41:08Z</dcterms:modified>
</cp:coreProperties>
</file>