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11" r:id="rId2"/>
    <p:sldId id="278" r:id="rId3"/>
    <p:sldId id="584" r:id="rId4"/>
    <p:sldId id="892" r:id="rId5"/>
    <p:sldId id="366" r:id="rId6"/>
    <p:sldId id="506" r:id="rId7"/>
    <p:sldId id="307" r:id="rId8"/>
    <p:sldId id="303" r:id="rId9"/>
    <p:sldId id="304" r:id="rId10"/>
    <p:sldId id="351" r:id="rId11"/>
    <p:sldId id="295" r:id="rId12"/>
    <p:sldId id="8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FB6"/>
    <a:srgbClr val="CB1B4A"/>
    <a:srgbClr val="007A7D"/>
    <a:srgbClr val="282F39"/>
    <a:srgbClr val="C2C923"/>
    <a:srgbClr val="FCB414"/>
    <a:srgbClr val="07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78683" autoAdjust="0"/>
  </p:normalViewPr>
  <p:slideViewPr>
    <p:cSldViewPr snapToGrid="0">
      <p:cViewPr varScale="1">
        <p:scale>
          <a:sx n="119" d="100"/>
          <a:sy n="119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9CDE-07F1-2F44-BB48-A82CF674ECD2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0514A-88E9-D24B-8A13-B9512C82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Comic_Read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a.lmu.edu:2048/login?url=http://collections.chadwyck.com/home/home_aws.js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folks say noncommercial or non professional but we have industries of zines now</a:t>
            </a:r>
          </a:p>
          <a:p>
            <a:r>
              <a:rPr lang="en-US" dirty="0"/>
              <a:t>Considered primary sources as they can be reflections of current issues and contexts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0514A-88E9-D24B-8A13-B9512C826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1517?: Luther’s 95 Theses as the first major zine (specific, self-made and published)</a:t>
            </a:r>
          </a:p>
          <a:p>
            <a:r>
              <a:rPr lang="en-US" dirty="0"/>
              <a:t>1770s: American Revolution broadsides</a:t>
            </a:r>
          </a:p>
          <a:p>
            <a:r>
              <a:rPr lang="en-US" dirty="0"/>
              <a:t>1920s: surrealist, </a:t>
            </a:r>
            <a:r>
              <a:rPr lang="en-US" dirty="0" err="1"/>
              <a:t>dada</a:t>
            </a:r>
            <a:r>
              <a:rPr lang="en-US" dirty="0"/>
              <a:t> (artists and the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garde</a:t>
            </a:r>
            <a:r>
              <a:rPr lang="en-US" dirty="0"/>
              <a:t> critique of the bourgeois)</a:t>
            </a:r>
          </a:p>
          <a:p>
            <a:r>
              <a:rPr lang="en-US" dirty="0"/>
              <a:t>1930s: sci fi (met at conventions and readings, also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Amazing Stories and Weird Tales or professional zines from major newsstands)</a:t>
            </a:r>
            <a:endParaRPr lang="en-US" dirty="0"/>
          </a:p>
          <a:p>
            <a:r>
              <a:rPr lang="en-US" dirty="0"/>
              <a:t>1940s: beat poetry chapbooks aka Allen Ginsburg and San Fran friends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1950s: samizdat (Soviet Union DIY, </a:t>
            </a:r>
            <a:r>
              <a:rPr lang="en-US" sz="1200" dirty="0">
                <a:latin typeface="Noto Nastaliq Urdu" panose="020B0502040504020204" pitchFamily="34" charset="-78"/>
                <a:cs typeface="Noto Nastaliq Urdu" panose="020B0502040504020204" pitchFamily="34" charset="-78"/>
              </a:rPr>
              <a:t>literature secretly written, copied, and circulated in the former Soviet Union and usually critical of practices of the Soviet government)</a:t>
            </a:r>
            <a:endParaRPr lang="en-US" dirty="0"/>
          </a:p>
          <a:p>
            <a:r>
              <a:rPr lang="en-US" dirty="0"/>
              <a:t>1960s: comics</a:t>
            </a:r>
          </a:p>
          <a:p>
            <a:r>
              <a:rPr lang="en-US" dirty="0"/>
              <a:t>1970s: punk</a:t>
            </a:r>
          </a:p>
          <a:p>
            <a:r>
              <a:rPr lang="en-US" dirty="0"/>
              <a:t>1990s: riot </a:t>
            </a:r>
            <a:r>
              <a:rPr lang="en-US" dirty="0" err="1"/>
              <a:t>grrl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0514A-88E9-D24B-8A13-B9512C826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1517?: Luther’s 95 Theses as the first major zine (specific, self-made and published)</a:t>
            </a:r>
          </a:p>
          <a:p>
            <a:r>
              <a:rPr lang="en-US" dirty="0"/>
              <a:t>1770s: American Revolution broadsides</a:t>
            </a:r>
          </a:p>
          <a:p>
            <a:r>
              <a:rPr lang="en-US" dirty="0"/>
              <a:t>1920s: surrealist, </a:t>
            </a:r>
            <a:r>
              <a:rPr lang="en-US" dirty="0" err="1"/>
              <a:t>dada</a:t>
            </a:r>
            <a:r>
              <a:rPr lang="en-US" dirty="0"/>
              <a:t> (artists and the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garde</a:t>
            </a:r>
            <a:r>
              <a:rPr lang="en-US" dirty="0"/>
              <a:t> critique of the bourgeois)</a:t>
            </a:r>
          </a:p>
          <a:p>
            <a:r>
              <a:rPr lang="en-US" dirty="0"/>
              <a:t>1930s: sci fi (met at conventions and readings, also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Amazing Stories and Weird Tales or professional zines from major newsstands)</a:t>
            </a:r>
            <a:endParaRPr lang="en-US" dirty="0"/>
          </a:p>
          <a:p>
            <a:r>
              <a:rPr lang="en-US" dirty="0"/>
              <a:t>1940s: beat poetry chapbooks aka Allen Ginsburg and San Fran friends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1950s: samizdat (Soviet Union DIY, </a:t>
            </a:r>
            <a:r>
              <a:rPr lang="en-US" sz="1200" dirty="0">
                <a:latin typeface="Noto Nastaliq Urdu" panose="020B0502040504020204" pitchFamily="34" charset="-78"/>
                <a:cs typeface="Noto Nastaliq Urdu" panose="020B0502040504020204" pitchFamily="34" charset="-78"/>
              </a:rPr>
              <a:t>literature secretly written, copied, and circulated in the former Soviet Union and usually critical of practices of the Soviet government)</a:t>
            </a:r>
            <a:endParaRPr lang="en-US" dirty="0"/>
          </a:p>
          <a:p>
            <a:r>
              <a:rPr lang="en-US" dirty="0"/>
              <a:t>1960s: comics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news and information magazine (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he Comic Reader"/>
              </a:rPr>
              <a:t>The Comic Reader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one example), interview, history and review-based fanzines)</a:t>
            </a:r>
            <a:endParaRPr lang="en-US" dirty="0"/>
          </a:p>
          <a:p>
            <a:r>
              <a:rPr lang="en-US" dirty="0"/>
              <a:t>1970s: punk (established punk culture, bands included like the Ramones, direction action and non-conformity)</a:t>
            </a:r>
          </a:p>
          <a:p>
            <a:r>
              <a:rPr lang="en-US" dirty="0"/>
              <a:t>1990s: riot </a:t>
            </a:r>
            <a:r>
              <a:rPr lang="en-US" dirty="0" err="1"/>
              <a:t>grrl</a:t>
            </a:r>
            <a:r>
              <a:rPr lang="en-US" dirty="0"/>
              <a:t>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Grrrl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began in 1991, when a group of women from Washington, D.C., and Olympia, Washington, held a meeting to discuss how to address sexism in the punk scene. punks liked "producing a paper unhampered by corporate structure, cash and censorship”, first major event in 91: International Pop Underground Convention in Washington, D.C.)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0514A-88E9-D24B-8A13-B9512C826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Elements of design to consider including how lines can tell your reader where to look, spacing, color, texture, and value. Photocopying means you can play with shades of greyscale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0514A-88E9-D24B-8A13-B9512C826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</a:t>
            </a:r>
            <a:r>
              <a:rPr lang="en-US" dirty="0" err="1"/>
              <a:t>ArtStor</a:t>
            </a:r>
            <a:r>
              <a:rPr lang="en-US" dirty="0"/>
              <a:t> for images, Oxford Art Online, </a:t>
            </a:r>
          </a:p>
          <a:p>
            <a:r>
              <a:rPr lang="en-US" dirty="0"/>
              <a:t>drama online for plays, </a:t>
            </a:r>
          </a:p>
          <a:p>
            <a:r>
              <a:rPr lang="en-US" dirty="0"/>
              <a:t>literature online for poetry, drama and prose.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African Writers Series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fiction, poetry, drama and prose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0514A-88E9-D24B-8A13-B9512C8265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mu.edu/womengend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ulaghistory.org/nps/onlineexhibit/dissidents/movement.php" TargetMode="External"/><Relationship Id="rId13" Type="http://schemas.openxmlformats.org/officeDocument/2006/relationships/hyperlink" Target="https://library.umbc.edu/speccoll/scifi/" TargetMode="External"/><Relationship Id="rId18" Type="http://schemas.openxmlformats.org/officeDocument/2006/relationships/hyperlink" Target="https://libguides.lmu.edu/riotgrrrl" TargetMode="External"/><Relationship Id="rId3" Type="http://schemas.openxmlformats.org/officeDocument/2006/relationships/hyperlink" Target="http://archive.org/details/LecturesOnLiberation" TargetMode="External"/><Relationship Id="rId21" Type="http://schemas.openxmlformats.org/officeDocument/2006/relationships/hyperlink" Target="http://www.zinebook.com/resource/perkins.html" TargetMode="External"/><Relationship Id="rId7" Type="http://schemas.openxmlformats.org/officeDocument/2006/relationships/hyperlink" Target="http://2.bp.blogspot.com/-xv6fbCB4iyQ/UhEnhfhGWkI/AAAAAAAAMRY/ENhgYYo1CWU/s1600/bomp.jpg" TargetMode="External"/><Relationship Id="rId12" Type="http://schemas.openxmlformats.org/officeDocument/2006/relationships/hyperlink" Target="https://www.britannica.com/technology/samizdat" TargetMode="External"/><Relationship Id="rId17" Type="http://schemas.openxmlformats.org/officeDocument/2006/relationships/hyperlink" Target="http://www.feministezine.com/feminist/music/The-History-of-Riot-Grrls-in-Music.html" TargetMode="External"/><Relationship Id="rId2" Type="http://schemas.openxmlformats.org/officeDocument/2006/relationships/hyperlink" Target="https://www.loc.gov/item/rbpe.1040040a/" TargetMode="External"/><Relationship Id="rId16" Type="http://schemas.openxmlformats.org/officeDocument/2006/relationships/hyperlink" Target="https://en.wikipedia.org/w/index.php?title=The_Comic_Reader&amp;oldid=846669901" TargetMode="External"/><Relationship Id="rId20" Type="http://schemas.openxmlformats.org/officeDocument/2006/relationships/hyperlink" Target="https://www.youtube.com/watch?v=ZcV3rjEg0hU&amp;t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zines.info/bikini-kill/" TargetMode="External"/><Relationship Id="rId11" Type="http://schemas.openxmlformats.org/officeDocument/2006/relationships/hyperlink" Target="https://haenfler.sites.grinnell.edu/subcultures-and-scenes/riot-grrrl-2/" TargetMode="External"/><Relationship Id="rId5" Type="http://schemas.openxmlformats.org/officeDocument/2006/relationships/hyperlink" Target="http://archive.org/details/Coexist_499" TargetMode="External"/><Relationship Id="rId15" Type="http://schemas.openxmlformats.org/officeDocument/2006/relationships/hyperlink" Target="http://archive.org/details/ChiapasTheSoutheastInTwoWinds" TargetMode="External"/><Relationship Id="rId10" Type="http://schemas.openxmlformats.org/officeDocument/2006/relationships/hyperlink" Target="https://en.wikipedia.org/w/index.php?title=Punk_zine&amp;oldid=917618884" TargetMode="External"/><Relationship Id="rId19" Type="http://schemas.openxmlformats.org/officeDocument/2006/relationships/hyperlink" Target="https://en.wikipedia.org/w/index.php?title=Zine&amp;oldid=923771152" TargetMode="External"/><Relationship Id="rId4" Type="http://schemas.openxmlformats.org/officeDocument/2006/relationships/hyperlink" Target="https://zines.barnard.edu/are-zines-blogs" TargetMode="External"/><Relationship Id="rId9" Type="http://schemas.openxmlformats.org/officeDocument/2006/relationships/hyperlink" Target="https://lazinefest.com/" TargetMode="External"/><Relationship Id="rId14" Type="http://schemas.openxmlformats.org/officeDocument/2006/relationships/hyperlink" Target="https://doi.org/libguides.mica.edu/zines/teaching" TargetMode="External"/><Relationship Id="rId22" Type="http://schemas.openxmlformats.org/officeDocument/2006/relationships/hyperlink" Target="https://zines.barnard.edu/sites/default/files/inline-files/zinesinclassroom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chive.org/details/LecturesOnLiberation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archive.org/details/ChiapasTheSoutheastInTwoWind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://gulaghistory.org/nps/onlineexhibit/dissidents/movement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oc.gov/item/rbpe.1040040a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library.umbc.edu/speccoll/scif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lazinefest.com/" TargetMode="External"/><Relationship Id="rId7" Type="http://schemas.openxmlformats.org/officeDocument/2006/relationships/hyperlink" Target="https://en.wikipedia.org/w/index.php?title=The_Comic_Reader&amp;oldid=8466699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tzines.info/bikini-kill/" TargetMode="External"/><Relationship Id="rId5" Type="http://schemas.openxmlformats.org/officeDocument/2006/relationships/image" Target="../media/image9.jpg"/><Relationship Id="rId10" Type="http://schemas.openxmlformats.org/officeDocument/2006/relationships/image" Target="../media/image11.jpg"/><Relationship Id="rId4" Type="http://schemas.openxmlformats.org/officeDocument/2006/relationships/image" Target="../media/image8.jpg"/><Relationship Id="rId9" Type="http://schemas.openxmlformats.org/officeDocument/2006/relationships/hyperlink" Target="http://2.bp.blogspot.com/-xv6fbCB4iyQ/UhEnhfhGWkI/AAAAAAAAMRY/ENhgYYo1CWU/s1600/bomp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79FD2B2-59DA-46D6-88F2-7EEF68B0CD65}"/>
              </a:ext>
            </a:extLst>
          </p:cNvPr>
          <p:cNvGrpSpPr/>
          <p:nvPr/>
        </p:nvGrpSpPr>
        <p:grpSpPr>
          <a:xfrm>
            <a:off x="0" y="4356098"/>
            <a:ext cx="12192000" cy="2501901"/>
            <a:chOff x="0" y="5204122"/>
            <a:chExt cx="10506757" cy="165387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00D881B-27DD-402F-8F35-4A086A5E6D10}"/>
                </a:ext>
              </a:extLst>
            </p:cNvPr>
            <p:cNvSpPr/>
            <p:nvPr/>
          </p:nvSpPr>
          <p:spPr>
            <a:xfrm>
              <a:off x="6304165" y="5204124"/>
              <a:ext cx="2102127" cy="1653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15ECA0-E680-4241-9A22-CBD86F30E32A}"/>
                </a:ext>
              </a:extLst>
            </p:cNvPr>
            <p:cNvSpPr/>
            <p:nvPr/>
          </p:nvSpPr>
          <p:spPr>
            <a:xfrm>
              <a:off x="8404630" y="5204123"/>
              <a:ext cx="2102127" cy="16538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A247320-8D09-4204-BFEB-2A6D24B646C4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20527D0-90CC-4AAA-BEAC-9243ABCB4A82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70525DB-8FD8-48D3-A433-7910FD275822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3ADFDF02-1F76-4104-94A8-215D7D5C2FB7}"/>
              </a:ext>
            </a:extLst>
          </p:cNvPr>
          <p:cNvSpPr txBox="1"/>
          <p:nvPr/>
        </p:nvSpPr>
        <p:spPr>
          <a:xfrm>
            <a:off x="0" y="810566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ZINES 101</a:t>
            </a:r>
            <a:endParaRPr kumimoji="0" lang="en-GB" sz="1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87" name="Group 86" descr="&quot;&quot;" title="&quot;&quot;">
            <a:extLst>
              <a:ext uri="{FF2B5EF4-FFF2-40B4-BE49-F238E27FC236}">
                <a16:creationId xmlns:a16="http://schemas.microsoft.com/office/drawing/2014/main" id="{B96D426E-90F0-4A7F-9FB4-9AFA99319362}"/>
              </a:ext>
            </a:extLst>
          </p:cNvPr>
          <p:cNvGrpSpPr/>
          <p:nvPr/>
        </p:nvGrpSpPr>
        <p:grpSpPr>
          <a:xfrm>
            <a:off x="745250" y="4775486"/>
            <a:ext cx="959348" cy="1170156"/>
            <a:chOff x="7931851" y="2464731"/>
            <a:chExt cx="1002842" cy="1223210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A1D3055B-21A9-456F-92D5-3AB79D533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B1C77D41-A04A-4973-BC1B-6EA285FFC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F4F85FB6-B3F8-486C-8024-5D3465E56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00B9A38B-F932-4E94-8D57-B389F30F3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C14CA64D-AC43-4DD6-BA6C-65A2B9CAC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44CA1BB6-1CEA-4F33-932D-12A6CF4DE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42D3BA46-C851-4EDF-A8D2-45CF7B0CB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448384A2-35C8-4E17-958E-9B2221E22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91977A44-EA8B-4B92-A343-98D15D162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36F2FE51-267D-4BB0-9772-615CBB79C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86F42967-3FAD-401A-AC4E-9CBB99B6A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4B9AEB0F-22A7-48A3-8B45-76CF95673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A022BEBA-F7A5-4041-AF9C-E1FAC1A2F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FC3FE3DB-0F0B-439F-94C1-4CE8F917E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1AFB2EA8-FF02-49E2-B81D-48F386726DEB}"/>
              </a:ext>
            </a:extLst>
          </p:cNvPr>
          <p:cNvSpPr txBox="1"/>
          <p:nvPr/>
        </p:nvSpPr>
        <p:spPr>
          <a:xfrm>
            <a:off x="1" y="6193322"/>
            <a:ext cx="2438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What are Zines?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03" name="Group 102" descr="&quot;&quot;" title="&quot;&quot;">
            <a:extLst>
              <a:ext uri="{FF2B5EF4-FFF2-40B4-BE49-F238E27FC236}">
                <a16:creationId xmlns:a16="http://schemas.microsoft.com/office/drawing/2014/main" id="{B44AA647-B91D-4609-9EAB-C411E1BE09B8}"/>
              </a:ext>
            </a:extLst>
          </p:cNvPr>
          <p:cNvGrpSpPr/>
          <p:nvPr/>
        </p:nvGrpSpPr>
        <p:grpSpPr>
          <a:xfrm>
            <a:off x="5559081" y="4893232"/>
            <a:ext cx="1066143" cy="1065886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6727F35E-2A1C-46E4-88D8-EAF1FF568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DF20D24B-37D4-4469-BA9A-1FFA7724F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23D629DD-4175-465B-9807-28E3A4F35A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24B82205-CEED-4EAE-849A-959A69D74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D48BB0F5-81A2-4967-9C9B-B5A5B4D99C9D}"/>
              </a:ext>
            </a:extLst>
          </p:cNvPr>
          <p:cNvSpPr txBox="1"/>
          <p:nvPr/>
        </p:nvSpPr>
        <p:spPr>
          <a:xfrm>
            <a:off x="5053796" y="6244949"/>
            <a:ext cx="1914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Why Zines?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09" name="Group 108" descr="&quot;&quot;" title="&quot;&quot;">
            <a:extLst>
              <a:ext uri="{FF2B5EF4-FFF2-40B4-BE49-F238E27FC236}">
                <a16:creationId xmlns:a16="http://schemas.microsoft.com/office/drawing/2014/main" id="{FF258EBE-B76E-4BF5-A2E3-33EB66F3491D}"/>
              </a:ext>
            </a:extLst>
          </p:cNvPr>
          <p:cNvGrpSpPr/>
          <p:nvPr/>
        </p:nvGrpSpPr>
        <p:grpSpPr>
          <a:xfrm>
            <a:off x="10351444" y="4775486"/>
            <a:ext cx="1241562" cy="1307331"/>
            <a:chOff x="5995988" y="2712903"/>
            <a:chExt cx="2457450" cy="2587625"/>
          </a:xfrm>
        </p:grpSpPr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02F4ED08-223E-4453-9206-406DF35CE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EC273AA9-D643-45E9-8CE2-F02FAF1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55E45729-5B77-4027-8364-C56C8964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33A9929D-A268-4BAF-A930-3A0A001F3598}"/>
              </a:ext>
            </a:extLst>
          </p:cNvPr>
          <p:cNvSpPr txBox="1"/>
          <p:nvPr/>
        </p:nvSpPr>
        <p:spPr>
          <a:xfrm>
            <a:off x="2750016" y="6197405"/>
            <a:ext cx="1951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 History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14" name="Group 113" descr="&quot;&quot;" title="&quot;&quot;">
            <a:extLst>
              <a:ext uri="{FF2B5EF4-FFF2-40B4-BE49-F238E27FC236}">
                <a16:creationId xmlns:a16="http://schemas.microsoft.com/office/drawing/2014/main" id="{7E0C7ECA-30FE-4BE4-B8CF-E1D419CC4D53}"/>
              </a:ext>
            </a:extLst>
          </p:cNvPr>
          <p:cNvGrpSpPr/>
          <p:nvPr/>
        </p:nvGrpSpPr>
        <p:grpSpPr>
          <a:xfrm>
            <a:off x="3078225" y="4860416"/>
            <a:ext cx="1315317" cy="1046274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47DADA43-01A1-4A76-B29B-AF4D053D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2D99839E-028A-4C69-A6B5-B41DC9C0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53907A76-7A4D-4C4E-BB1C-9D1D2DF4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0E15121A-A7D8-4145-92BB-507F05E9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873A7A96-282A-4057-B931-171723AA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AA3E73D-F5A8-405E-A700-1F6AE6841456}"/>
              </a:ext>
            </a:extLst>
          </p:cNvPr>
          <p:cNvSpPr txBox="1"/>
          <p:nvPr/>
        </p:nvSpPr>
        <p:spPr>
          <a:xfrm>
            <a:off x="10030053" y="6244949"/>
            <a:ext cx="1951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Research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5BBC611-35CB-4ECD-88B4-DF2AC66BA914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513AA9A-75D1-45C8-B707-48D5600B9AFF}"/>
              </a:ext>
            </a:extLst>
          </p:cNvPr>
          <p:cNvSpPr txBox="1"/>
          <p:nvPr/>
        </p:nvSpPr>
        <p:spPr>
          <a:xfrm>
            <a:off x="0" y="267599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Aisha Conner-Gaten, she/her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Picture 4" descr="&quot;&quot;" title="&quot;&quot;">
            <a:extLst>
              <a:ext uri="{FF2B5EF4-FFF2-40B4-BE49-F238E27FC236}">
                <a16:creationId xmlns:a16="http://schemas.microsoft.com/office/drawing/2014/main" id="{66EDFB6D-B1FF-D342-9849-F1363E8B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8749" y="4893232"/>
            <a:ext cx="1262852" cy="13000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9540AC3-4E8D-EF48-A21F-3B5673628A70}"/>
              </a:ext>
            </a:extLst>
          </p:cNvPr>
          <p:cNvSpPr txBox="1"/>
          <p:nvPr/>
        </p:nvSpPr>
        <p:spPr>
          <a:xfrm>
            <a:off x="7612965" y="6287133"/>
            <a:ext cx="1914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 Review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9168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B4C5-7E3C-4F64-A8C1-3EB191722C7F}"/>
              </a:ext>
            </a:extLst>
          </p:cNvPr>
          <p:cNvSpPr/>
          <p:nvPr/>
        </p:nvSpPr>
        <p:spPr>
          <a:xfrm>
            <a:off x="3240232" y="1650454"/>
            <a:ext cx="6626782" cy="98962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2DA7F-7C25-442A-8D71-ED2C4FF34DA1}"/>
              </a:ext>
            </a:extLst>
          </p:cNvPr>
          <p:cNvSpPr/>
          <p:nvPr/>
        </p:nvSpPr>
        <p:spPr>
          <a:xfrm>
            <a:off x="2290378" y="1439720"/>
            <a:ext cx="1560701" cy="1422587"/>
          </a:xfrm>
          <a:prstGeom prst="roundRect">
            <a:avLst>
              <a:gd name="adj" fmla="val 63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3F422-EE9A-4B63-9006-B21D7EC5E4E6}"/>
              </a:ext>
            </a:extLst>
          </p:cNvPr>
          <p:cNvSpPr/>
          <p:nvPr/>
        </p:nvSpPr>
        <p:spPr>
          <a:xfrm>
            <a:off x="3240232" y="3311013"/>
            <a:ext cx="6626782" cy="989626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F4930A-6FF2-4450-8E2A-F92B0526F34A}"/>
              </a:ext>
            </a:extLst>
          </p:cNvPr>
          <p:cNvSpPr/>
          <p:nvPr/>
        </p:nvSpPr>
        <p:spPr>
          <a:xfrm>
            <a:off x="2290378" y="3100278"/>
            <a:ext cx="1560701" cy="1422587"/>
          </a:xfrm>
          <a:prstGeom prst="roundRect">
            <a:avLst>
              <a:gd name="adj" fmla="val 63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1F4E13-F7A3-453D-8ABD-86A46A027620}"/>
              </a:ext>
            </a:extLst>
          </p:cNvPr>
          <p:cNvSpPr/>
          <p:nvPr/>
        </p:nvSpPr>
        <p:spPr>
          <a:xfrm>
            <a:off x="3240232" y="5000301"/>
            <a:ext cx="6626782" cy="98962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10B4E6-59A1-41CF-A1D4-32CF075B4938}"/>
              </a:ext>
            </a:extLst>
          </p:cNvPr>
          <p:cNvSpPr/>
          <p:nvPr/>
        </p:nvSpPr>
        <p:spPr>
          <a:xfrm>
            <a:off x="2290378" y="4789566"/>
            <a:ext cx="1560701" cy="1422587"/>
          </a:xfrm>
          <a:prstGeom prst="roundRect">
            <a:avLst>
              <a:gd name="adj" fmla="val 63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64AA2-1235-46E9-BCEB-D8EA0CA46A06}"/>
              </a:ext>
            </a:extLst>
          </p:cNvPr>
          <p:cNvSpPr txBox="1"/>
          <p:nvPr/>
        </p:nvSpPr>
        <p:spPr>
          <a:xfrm>
            <a:off x="2596695" y="1439721"/>
            <a:ext cx="982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01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17D86-D326-4DC9-893F-DBEEDC599AFC}"/>
              </a:ext>
            </a:extLst>
          </p:cNvPr>
          <p:cNvSpPr txBox="1"/>
          <p:nvPr/>
        </p:nvSpPr>
        <p:spPr>
          <a:xfrm>
            <a:off x="2596695" y="2263520"/>
            <a:ext cx="982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AA23BB-49EF-4820-8896-6D0FDB608D22}"/>
              </a:ext>
            </a:extLst>
          </p:cNvPr>
          <p:cNvSpPr txBox="1"/>
          <p:nvPr/>
        </p:nvSpPr>
        <p:spPr>
          <a:xfrm>
            <a:off x="2596695" y="3129009"/>
            <a:ext cx="982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02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46BA-73B6-4862-81D6-7302E2CFFBF3}"/>
              </a:ext>
            </a:extLst>
          </p:cNvPr>
          <p:cNvSpPr txBox="1"/>
          <p:nvPr/>
        </p:nvSpPr>
        <p:spPr>
          <a:xfrm>
            <a:off x="2596695" y="3952808"/>
            <a:ext cx="982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5FC14-E284-4C7E-BD05-63BAE8D56EE8}"/>
              </a:ext>
            </a:extLst>
          </p:cNvPr>
          <p:cNvSpPr txBox="1"/>
          <p:nvPr/>
        </p:nvSpPr>
        <p:spPr>
          <a:xfrm>
            <a:off x="2596695" y="4824042"/>
            <a:ext cx="982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03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6BC6D9-D651-4409-86CF-1BF29DE13917}"/>
              </a:ext>
            </a:extLst>
          </p:cNvPr>
          <p:cNvSpPr txBox="1"/>
          <p:nvPr/>
        </p:nvSpPr>
        <p:spPr>
          <a:xfrm>
            <a:off x="2596695" y="5647842"/>
            <a:ext cx="982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F4185-E695-43B2-BA01-39AF1435B606}"/>
              </a:ext>
            </a:extLst>
          </p:cNvPr>
          <p:cNvSpPr txBox="1"/>
          <p:nvPr/>
        </p:nvSpPr>
        <p:spPr>
          <a:xfrm>
            <a:off x="3229989" y="327758"/>
            <a:ext cx="6129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Using the Databases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9E7B6C-D0D6-4459-9D8F-656628E95391}"/>
              </a:ext>
            </a:extLst>
          </p:cNvPr>
          <p:cNvSpPr txBox="1"/>
          <p:nvPr/>
        </p:nvSpPr>
        <p:spPr>
          <a:xfrm>
            <a:off x="4037411" y="1760854"/>
            <a:ext cx="5193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200" dirty="0">
                <a:latin typeface="Open Sans" panose="020B0606030504020204" pitchFamily="34" charset="0"/>
              </a:rPr>
              <a:t>Start with Women’s and Gender libguide: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http://libguides.lmu.edu/womengender</a:t>
            </a:r>
            <a:endParaRPr lang="en-US" sz="2200" dirty="0">
              <a:latin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FAE742-125F-4AC6-A4D5-95C6215F56D0}"/>
              </a:ext>
            </a:extLst>
          </p:cNvPr>
          <p:cNvSpPr txBox="1"/>
          <p:nvPr/>
        </p:nvSpPr>
        <p:spPr>
          <a:xfrm>
            <a:off x="4037411" y="3606223"/>
            <a:ext cx="5193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Open Sans" panose="020B0606030504020204" pitchFamily="34" charset="0"/>
              </a:rPr>
              <a:t>Establish a thesaurus of keywords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ADAB0E-DD34-409E-BB8E-FAA763FB422B}"/>
              </a:ext>
            </a:extLst>
          </p:cNvPr>
          <p:cNvSpPr txBox="1"/>
          <p:nvPr/>
        </p:nvSpPr>
        <p:spPr>
          <a:xfrm>
            <a:off x="4037410" y="5276273"/>
            <a:ext cx="5723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Open Sans" panose="020B0606030504020204" pitchFamily="34" charset="0"/>
              </a:rPr>
              <a:t>Use “and”, *, “or” to build your search strategies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8AA03CB-2B71-43F9-A35E-7F9FA9546CE5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9448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 descr="man waving victory flag on hilltop"/>
          <p:cNvGrpSpPr/>
          <p:nvPr/>
        </p:nvGrpSpPr>
        <p:grpSpPr>
          <a:xfrm flipH="1">
            <a:off x="1304876" y="1212873"/>
            <a:ext cx="4060825" cy="4803776"/>
            <a:chOff x="4324350" y="2768600"/>
            <a:chExt cx="2041525" cy="2460626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4324350" y="4598988"/>
              <a:ext cx="2041525" cy="630238"/>
            </a:xfrm>
            <a:custGeom>
              <a:avLst/>
              <a:gdLst>
                <a:gd name="T0" fmla="*/ 604 w 640"/>
                <a:gd name="T1" fmla="*/ 172 h 198"/>
                <a:gd name="T2" fmla="*/ 640 w 640"/>
                <a:gd name="T3" fmla="*/ 198 h 198"/>
                <a:gd name="T4" fmla="*/ 4 w 640"/>
                <a:gd name="T5" fmla="*/ 198 h 198"/>
                <a:gd name="T6" fmla="*/ 0 w 640"/>
                <a:gd name="T7" fmla="*/ 198 h 198"/>
                <a:gd name="T8" fmla="*/ 91 w 640"/>
                <a:gd name="T9" fmla="*/ 120 h 198"/>
                <a:gd name="T10" fmla="*/ 176 w 640"/>
                <a:gd name="T11" fmla="*/ 50 h 198"/>
                <a:gd name="T12" fmla="*/ 234 w 640"/>
                <a:gd name="T13" fmla="*/ 1 h 198"/>
                <a:gd name="T14" fmla="*/ 239 w 640"/>
                <a:gd name="T15" fmla="*/ 0 h 198"/>
                <a:gd name="T16" fmla="*/ 344 w 640"/>
                <a:gd name="T17" fmla="*/ 55 h 198"/>
                <a:gd name="T18" fmla="*/ 351 w 640"/>
                <a:gd name="T19" fmla="*/ 56 h 198"/>
                <a:gd name="T20" fmla="*/ 423 w 640"/>
                <a:gd name="T21" fmla="*/ 58 h 198"/>
                <a:gd name="T22" fmla="*/ 441 w 640"/>
                <a:gd name="T23" fmla="*/ 64 h 198"/>
                <a:gd name="T24" fmla="*/ 526 w 640"/>
                <a:gd name="T25" fmla="*/ 120 h 198"/>
                <a:gd name="T26" fmla="*/ 569 w 640"/>
                <a:gd name="T27" fmla="*/ 149 h 198"/>
                <a:gd name="T28" fmla="*/ 604 w 640"/>
                <a:gd name="T29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198">
                  <a:moveTo>
                    <a:pt x="604" y="172"/>
                  </a:moveTo>
                  <a:cubicBezTo>
                    <a:pt x="616" y="180"/>
                    <a:pt x="639" y="197"/>
                    <a:pt x="640" y="198"/>
                  </a:cubicBezTo>
                  <a:cubicBezTo>
                    <a:pt x="612" y="198"/>
                    <a:pt x="181" y="198"/>
                    <a:pt x="4" y="198"/>
                  </a:cubicBezTo>
                  <a:cubicBezTo>
                    <a:pt x="3" y="198"/>
                    <a:pt x="2" y="198"/>
                    <a:pt x="0" y="198"/>
                  </a:cubicBezTo>
                  <a:cubicBezTo>
                    <a:pt x="1" y="197"/>
                    <a:pt x="61" y="145"/>
                    <a:pt x="91" y="120"/>
                  </a:cubicBezTo>
                  <a:cubicBezTo>
                    <a:pt x="120" y="97"/>
                    <a:pt x="148" y="73"/>
                    <a:pt x="176" y="50"/>
                  </a:cubicBezTo>
                  <a:cubicBezTo>
                    <a:pt x="195" y="33"/>
                    <a:pt x="215" y="17"/>
                    <a:pt x="234" y="1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74" y="19"/>
                    <a:pt x="309" y="37"/>
                    <a:pt x="344" y="55"/>
                  </a:cubicBezTo>
                  <a:cubicBezTo>
                    <a:pt x="346" y="56"/>
                    <a:pt x="348" y="56"/>
                    <a:pt x="351" y="56"/>
                  </a:cubicBezTo>
                  <a:cubicBezTo>
                    <a:pt x="375" y="57"/>
                    <a:pt x="399" y="58"/>
                    <a:pt x="423" y="58"/>
                  </a:cubicBezTo>
                  <a:cubicBezTo>
                    <a:pt x="430" y="58"/>
                    <a:pt x="435" y="60"/>
                    <a:pt x="441" y="64"/>
                  </a:cubicBezTo>
                  <a:cubicBezTo>
                    <a:pt x="469" y="83"/>
                    <a:pt x="498" y="101"/>
                    <a:pt x="526" y="120"/>
                  </a:cubicBezTo>
                  <a:cubicBezTo>
                    <a:pt x="540" y="130"/>
                    <a:pt x="555" y="139"/>
                    <a:pt x="569" y="149"/>
                  </a:cubicBezTo>
                  <a:cubicBezTo>
                    <a:pt x="572" y="152"/>
                    <a:pt x="599" y="169"/>
                    <a:pt x="604" y="1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738688" y="2768600"/>
              <a:ext cx="1096963" cy="2014538"/>
            </a:xfrm>
            <a:custGeom>
              <a:avLst/>
              <a:gdLst>
                <a:gd name="T0" fmla="*/ 56 w 344"/>
                <a:gd name="T1" fmla="*/ 237 h 632"/>
                <a:gd name="T2" fmla="*/ 12 w 344"/>
                <a:gd name="T3" fmla="*/ 348 h 632"/>
                <a:gd name="T4" fmla="*/ 0 w 344"/>
                <a:gd name="T5" fmla="*/ 343 h 632"/>
                <a:gd name="T6" fmla="*/ 134 w 344"/>
                <a:gd name="T7" fmla="*/ 0 h 632"/>
                <a:gd name="T8" fmla="*/ 147 w 344"/>
                <a:gd name="T9" fmla="*/ 5 h 632"/>
                <a:gd name="T10" fmla="*/ 69 w 344"/>
                <a:gd name="T11" fmla="*/ 204 h 632"/>
                <a:gd name="T12" fmla="*/ 92 w 344"/>
                <a:gd name="T13" fmla="*/ 231 h 632"/>
                <a:gd name="T14" fmla="*/ 118 w 344"/>
                <a:gd name="T15" fmla="*/ 272 h 632"/>
                <a:gd name="T16" fmla="*/ 131 w 344"/>
                <a:gd name="T17" fmla="*/ 279 h 632"/>
                <a:gd name="T18" fmla="*/ 183 w 344"/>
                <a:gd name="T19" fmla="*/ 301 h 632"/>
                <a:gd name="T20" fmla="*/ 189 w 344"/>
                <a:gd name="T21" fmla="*/ 302 h 632"/>
                <a:gd name="T22" fmla="*/ 249 w 344"/>
                <a:gd name="T23" fmla="*/ 302 h 632"/>
                <a:gd name="T24" fmla="*/ 255 w 344"/>
                <a:gd name="T25" fmla="*/ 300 h 632"/>
                <a:gd name="T26" fmla="*/ 292 w 344"/>
                <a:gd name="T27" fmla="*/ 265 h 632"/>
                <a:gd name="T28" fmla="*/ 296 w 344"/>
                <a:gd name="T29" fmla="*/ 254 h 632"/>
                <a:gd name="T30" fmla="*/ 307 w 344"/>
                <a:gd name="T31" fmla="*/ 206 h 632"/>
                <a:gd name="T32" fmla="*/ 311 w 344"/>
                <a:gd name="T33" fmla="*/ 192 h 632"/>
                <a:gd name="T34" fmla="*/ 328 w 344"/>
                <a:gd name="T35" fmla="*/ 179 h 632"/>
                <a:gd name="T36" fmla="*/ 343 w 344"/>
                <a:gd name="T37" fmla="*/ 195 h 632"/>
                <a:gd name="T38" fmla="*/ 338 w 344"/>
                <a:gd name="T39" fmla="*/ 221 h 632"/>
                <a:gd name="T40" fmla="*/ 325 w 344"/>
                <a:gd name="T41" fmla="*/ 275 h 632"/>
                <a:gd name="T42" fmla="*/ 319 w 344"/>
                <a:gd name="T43" fmla="*/ 286 h 632"/>
                <a:gd name="T44" fmla="*/ 271 w 344"/>
                <a:gd name="T45" fmla="*/ 330 h 632"/>
                <a:gd name="T46" fmla="*/ 267 w 344"/>
                <a:gd name="T47" fmla="*/ 339 h 632"/>
                <a:gd name="T48" fmla="*/ 268 w 344"/>
                <a:gd name="T49" fmla="*/ 609 h 632"/>
                <a:gd name="T50" fmla="*/ 258 w 344"/>
                <a:gd name="T51" fmla="*/ 626 h 632"/>
                <a:gd name="T52" fmla="*/ 230 w 344"/>
                <a:gd name="T53" fmla="*/ 610 h 632"/>
                <a:gd name="T54" fmla="*/ 230 w 344"/>
                <a:gd name="T55" fmla="*/ 481 h 632"/>
                <a:gd name="T56" fmla="*/ 224 w 344"/>
                <a:gd name="T57" fmla="*/ 474 h 632"/>
                <a:gd name="T58" fmla="*/ 199 w 344"/>
                <a:gd name="T59" fmla="*/ 482 h 632"/>
                <a:gd name="T60" fmla="*/ 163 w 344"/>
                <a:gd name="T61" fmla="*/ 499 h 632"/>
                <a:gd name="T62" fmla="*/ 160 w 344"/>
                <a:gd name="T63" fmla="*/ 505 h 632"/>
                <a:gd name="T64" fmla="*/ 160 w 344"/>
                <a:gd name="T65" fmla="*/ 567 h 632"/>
                <a:gd name="T66" fmla="*/ 148 w 344"/>
                <a:gd name="T67" fmla="*/ 584 h 632"/>
                <a:gd name="T68" fmla="*/ 126 w 344"/>
                <a:gd name="T69" fmla="*/ 579 h 632"/>
                <a:gd name="T70" fmla="*/ 122 w 344"/>
                <a:gd name="T71" fmla="*/ 568 h 632"/>
                <a:gd name="T72" fmla="*/ 122 w 344"/>
                <a:gd name="T73" fmla="*/ 489 h 632"/>
                <a:gd name="T74" fmla="*/ 137 w 344"/>
                <a:gd name="T75" fmla="*/ 470 h 632"/>
                <a:gd name="T76" fmla="*/ 170 w 344"/>
                <a:gd name="T77" fmla="*/ 454 h 632"/>
                <a:gd name="T78" fmla="*/ 174 w 344"/>
                <a:gd name="T79" fmla="*/ 447 h 632"/>
                <a:gd name="T80" fmla="*/ 174 w 344"/>
                <a:gd name="T81" fmla="*/ 338 h 632"/>
                <a:gd name="T82" fmla="*/ 170 w 344"/>
                <a:gd name="T83" fmla="*/ 331 h 632"/>
                <a:gd name="T84" fmla="*/ 118 w 344"/>
                <a:gd name="T85" fmla="*/ 310 h 632"/>
                <a:gd name="T86" fmla="*/ 107 w 344"/>
                <a:gd name="T87" fmla="*/ 305 h 632"/>
                <a:gd name="T88" fmla="*/ 89 w 344"/>
                <a:gd name="T89" fmla="*/ 288 h 632"/>
                <a:gd name="T90" fmla="*/ 56 w 344"/>
                <a:gd name="T91" fmla="*/ 23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632">
                  <a:moveTo>
                    <a:pt x="56" y="237"/>
                  </a:moveTo>
                  <a:cubicBezTo>
                    <a:pt x="41" y="274"/>
                    <a:pt x="27" y="311"/>
                    <a:pt x="12" y="348"/>
                  </a:cubicBezTo>
                  <a:cubicBezTo>
                    <a:pt x="8" y="346"/>
                    <a:pt x="4" y="345"/>
                    <a:pt x="0" y="343"/>
                  </a:cubicBezTo>
                  <a:cubicBezTo>
                    <a:pt x="44" y="228"/>
                    <a:pt x="89" y="114"/>
                    <a:pt x="134" y="0"/>
                  </a:cubicBezTo>
                  <a:cubicBezTo>
                    <a:pt x="138" y="2"/>
                    <a:pt x="142" y="4"/>
                    <a:pt x="147" y="5"/>
                  </a:cubicBezTo>
                  <a:cubicBezTo>
                    <a:pt x="121" y="72"/>
                    <a:pt x="95" y="138"/>
                    <a:pt x="69" y="204"/>
                  </a:cubicBezTo>
                  <a:cubicBezTo>
                    <a:pt x="82" y="209"/>
                    <a:pt x="85" y="221"/>
                    <a:pt x="92" y="231"/>
                  </a:cubicBezTo>
                  <a:cubicBezTo>
                    <a:pt x="101" y="244"/>
                    <a:pt x="109" y="259"/>
                    <a:pt x="118" y="272"/>
                  </a:cubicBezTo>
                  <a:cubicBezTo>
                    <a:pt x="121" y="275"/>
                    <a:pt x="127" y="277"/>
                    <a:pt x="131" y="279"/>
                  </a:cubicBezTo>
                  <a:cubicBezTo>
                    <a:pt x="149" y="286"/>
                    <a:pt x="166" y="294"/>
                    <a:pt x="183" y="301"/>
                  </a:cubicBezTo>
                  <a:cubicBezTo>
                    <a:pt x="185" y="302"/>
                    <a:pt x="187" y="302"/>
                    <a:pt x="189" y="302"/>
                  </a:cubicBezTo>
                  <a:cubicBezTo>
                    <a:pt x="209" y="302"/>
                    <a:pt x="229" y="302"/>
                    <a:pt x="249" y="302"/>
                  </a:cubicBezTo>
                  <a:cubicBezTo>
                    <a:pt x="251" y="302"/>
                    <a:pt x="254" y="301"/>
                    <a:pt x="255" y="300"/>
                  </a:cubicBezTo>
                  <a:cubicBezTo>
                    <a:pt x="267" y="289"/>
                    <a:pt x="280" y="277"/>
                    <a:pt x="292" y="265"/>
                  </a:cubicBezTo>
                  <a:cubicBezTo>
                    <a:pt x="295" y="263"/>
                    <a:pt x="295" y="258"/>
                    <a:pt x="296" y="254"/>
                  </a:cubicBezTo>
                  <a:cubicBezTo>
                    <a:pt x="300" y="238"/>
                    <a:pt x="304" y="222"/>
                    <a:pt x="307" y="206"/>
                  </a:cubicBezTo>
                  <a:cubicBezTo>
                    <a:pt x="308" y="201"/>
                    <a:pt x="310" y="197"/>
                    <a:pt x="311" y="192"/>
                  </a:cubicBezTo>
                  <a:cubicBezTo>
                    <a:pt x="313" y="183"/>
                    <a:pt x="320" y="178"/>
                    <a:pt x="328" y="179"/>
                  </a:cubicBezTo>
                  <a:cubicBezTo>
                    <a:pt x="337" y="180"/>
                    <a:pt x="344" y="187"/>
                    <a:pt x="343" y="195"/>
                  </a:cubicBezTo>
                  <a:cubicBezTo>
                    <a:pt x="342" y="204"/>
                    <a:pt x="340" y="212"/>
                    <a:pt x="338" y="221"/>
                  </a:cubicBezTo>
                  <a:cubicBezTo>
                    <a:pt x="334" y="239"/>
                    <a:pt x="330" y="257"/>
                    <a:pt x="325" y="275"/>
                  </a:cubicBezTo>
                  <a:cubicBezTo>
                    <a:pt x="324" y="279"/>
                    <a:pt x="322" y="283"/>
                    <a:pt x="319" y="286"/>
                  </a:cubicBezTo>
                  <a:cubicBezTo>
                    <a:pt x="303" y="301"/>
                    <a:pt x="287" y="316"/>
                    <a:pt x="271" y="330"/>
                  </a:cubicBezTo>
                  <a:cubicBezTo>
                    <a:pt x="268" y="333"/>
                    <a:pt x="267" y="335"/>
                    <a:pt x="267" y="339"/>
                  </a:cubicBezTo>
                  <a:cubicBezTo>
                    <a:pt x="268" y="429"/>
                    <a:pt x="267" y="519"/>
                    <a:pt x="268" y="609"/>
                  </a:cubicBezTo>
                  <a:cubicBezTo>
                    <a:pt x="268" y="616"/>
                    <a:pt x="265" y="623"/>
                    <a:pt x="258" y="626"/>
                  </a:cubicBezTo>
                  <a:cubicBezTo>
                    <a:pt x="247" y="632"/>
                    <a:pt x="230" y="627"/>
                    <a:pt x="230" y="610"/>
                  </a:cubicBezTo>
                  <a:cubicBezTo>
                    <a:pt x="230" y="567"/>
                    <a:pt x="230" y="524"/>
                    <a:pt x="230" y="481"/>
                  </a:cubicBezTo>
                  <a:cubicBezTo>
                    <a:pt x="230" y="474"/>
                    <a:pt x="230" y="475"/>
                    <a:pt x="224" y="474"/>
                  </a:cubicBezTo>
                  <a:cubicBezTo>
                    <a:pt x="214" y="473"/>
                    <a:pt x="207" y="478"/>
                    <a:pt x="199" y="482"/>
                  </a:cubicBezTo>
                  <a:cubicBezTo>
                    <a:pt x="187" y="487"/>
                    <a:pt x="175" y="493"/>
                    <a:pt x="163" y="499"/>
                  </a:cubicBezTo>
                  <a:cubicBezTo>
                    <a:pt x="161" y="500"/>
                    <a:pt x="159" y="502"/>
                    <a:pt x="160" y="505"/>
                  </a:cubicBezTo>
                  <a:cubicBezTo>
                    <a:pt x="160" y="526"/>
                    <a:pt x="160" y="546"/>
                    <a:pt x="160" y="567"/>
                  </a:cubicBezTo>
                  <a:cubicBezTo>
                    <a:pt x="160" y="575"/>
                    <a:pt x="155" y="582"/>
                    <a:pt x="148" y="584"/>
                  </a:cubicBezTo>
                  <a:cubicBezTo>
                    <a:pt x="140" y="587"/>
                    <a:pt x="130" y="585"/>
                    <a:pt x="126" y="579"/>
                  </a:cubicBezTo>
                  <a:cubicBezTo>
                    <a:pt x="124" y="576"/>
                    <a:pt x="122" y="571"/>
                    <a:pt x="122" y="568"/>
                  </a:cubicBezTo>
                  <a:cubicBezTo>
                    <a:pt x="122" y="541"/>
                    <a:pt x="122" y="515"/>
                    <a:pt x="122" y="489"/>
                  </a:cubicBezTo>
                  <a:cubicBezTo>
                    <a:pt x="122" y="479"/>
                    <a:pt x="129" y="473"/>
                    <a:pt x="137" y="470"/>
                  </a:cubicBezTo>
                  <a:cubicBezTo>
                    <a:pt x="148" y="465"/>
                    <a:pt x="159" y="459"/>
                    <a:pt x="170" y="454"/>
                  </a:cubicBezTo>
                  <a:cubicBezTo>
                    <a:pt x="173" y="452"/>
                    <a:pt x="174" y="451"/>
                    <a:pt x="174" y="447"/>
                  </a:cubicBezTo>
                  <a:cubicBezTo>
                    <a:pt x="174" y="411"/>
                    <a:pt x="174" y="374"/>
                    <a:pt x="174" y="338"/>
                  </a:cubicBezTo>
                  <a:cubicBezTo>
                    <a:pt x="174" y="334"/>
                    <a:pt x="173" y="333"/>
                    <a:pt x="170" y="331"/>
                  </a:cubicBezTo>
                  <a:cubicBezTo>
                    <a:pt x="153" y="324"/>
                    <a:pt x="136" y="317"/>
                    <a:pt x="118" y="310"/>
                  </a:cubicBezTo>
                  <a:cubicBezTo>
                    <a:pt x="115" y="308"/>
                    <a:pt x="111" y="306"/>
                    <a:pt x="107" y="305"/>
                  </a:cubicBezTo>
                  <a:cubicBezTo>
                    <a:pt x="99" y="302"/>
                    <a:pt x="94" y="295"/>
                    <a:pt x="89" y="288"/>
                  </a:cubicBezTo>
                  <a:cubicBezTo>
                    <a:pt x="79" y="271"/>
                    <a:pt x="68" y="254"/>
                    <a:pt x="56" y="2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5076825" y="2797175"/>
              <a:ext cx="654050" cy="573088"/>
            </a:xfrm>
            <a:custGeom>
              <a:avLst/>
              <a:gdLst>
                <a:gd name="T0" fmla="*/ 0 w 205"/>
                <a:gd name="T1" fmla="*/ 118 h 180"/>
                <a:gd name="T2" fmla="*/ 46 w 205"/>
                <a:gd name="T3" fmla="*/ 0 h 180"/>
                <a:gd name="T4" fmla="*/ 115 w 205"/>
                <a:gd name="T5" fmla="*/ 24 h 180"/>
                <a:gd name="T6" fmla="*/ 150 w 205"/>
                <a:gd name="T7" fmla="*/ 49 h 180"/>
                <a:gd name="T8" fmla="*/ 195 w 205"/>
                <a:gd name="T9" fmla="*/ 62 h 180"/>
                <a:gd name="T10" fmla="*/ 205 w 205"/>
                <a:gd name="T11" fmla="*/ 63 h 180"/>
                <a:gd name="T12" fmla="*/ 201 w 205"/>
                <a:gd name="T13" fmla="*/ 74 h 180"/>
                <a:gd name="T14" fmla="*/ 161 w 205"/>
                <a:gd name="T15" fmla="*/ 176 h 180"/>
                <a:gd name="T16" fmla="*/ 155 w 205"/>
                <a:gd name="T17" fmla="*/ 180 h 180"/>
                <a:gd name="T18" fmla="*/ 89 w 205"/>
                <a:gd name="T19" fmla="*/ 148 h 180"/>
                <a:gd name="T20" fmla="*/ 57 w 205"/>
                <a:gd name="T21" fmla="*/ 126 h 180"/>
                <a:gd name="T22" fmla="*/ 14 w 205"/>
                <a:gd name="T23" fmla="*/ 118 h 180"/>
                <a:gd name="T24" fmla="*/ 0 w 205"/>
                <a:gd name="T25" fmla="*/ 1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80">
                  <a:moveTo>
                    <a:pt x="0" y="118"/>
                  </a:moveTo>
                  <a:cubicBezTo>
                    <a:pt x="16" y="78"/>
                    <a:pt x="31" y="39"/>
                    <a:pt x="46" y="0"/>
                  </a:cubicBezTo>
                  <a:cubicBezTo>
                    <a:pt x="71" y="3"/>
                    <a:pt x="95" y="9"/>
                    <a:pt x="115" y="24"/>
                  </a:cubicBezTo>
                  <a:cubicBezTo>
                    <a:pt x="127" y="33"/>
                    <a:pt x="138" y="41"/>
                    <a:pt x="150" y="49"/>
                  </a:cubicBezTo>
                  <a:cubicBezTo>
                    <a:pt x="163" y="57"/>
                    <a:pt x="179" y="60"/>
                    <a:pt x="195" y="62"/>
                  </a:cubicBezTo>
                  <a:cubicBezTo>
                    <a:pt x="198" y="62"/>
                    <a:pt x="201" y="62"/>
                    <a:pt x="205" y="63"/>
                  </a:cubicBezTo>
                  <a:cubicBezTo>
                    <a:pt x="204" y="67"/>
                    <a:pt x="203" y="71"/>
                    <a:pt x="201" y="74"/>
                  </a:cubicBezTo>
                  <a:cubicBezTo>
                    <a:pt x="188" y="108"/>
                    <a:pt x="175" y="142"/>
                    <a:pt x="161" y="176"/>
                  </a:cubicBezTo>
                  <a:cubicBezTo>
                    <a:pt x="160" y="179"/>
                    <a:pt x="159" y="180"/>
                    <a:pt x="155" y="180"/>
                  </a:cubicBezTo>
                  <a:cubicBezTo>
                    <a:pt x="130" y="177"/>
                    <a:pt x="108" y="167"/>
                    <a:pt x="89" y="148"/>
                  </a:cubicBezTo>
                  <a:cubicBezTo>
                    <a:pt x="80" y="139"/>
                    <a:pt x="70" y="131"/>
                    <a:pt x="57" y="126"/>
                  </a:cubicBezTo>
                  <a:cubicBezTo>
                    <a:pt x="43" y="120"/>
                    <a:pt x="29" y="118"/>
                    <a:pt x="14" y="118"/>
                  </a:cubicBezTo>
                  <a:cubicBezTo>
                    <a:pt x="10" y="118"/>
                    <a:pt x="5" y="118"/>
                    <a:pt x="0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326063" y="3476625"/>
              <a:ext cx="233363" cy="231775"/>
            </a:xfrm>
            <a:custGeom>
              <a:avLst/>
              <a:gdLst>
                <a:gd name="T0" fmla="*/ 72 w 73"/>
                <a:gd name="T1" fmla="*/ 37 h 73"/>
                <a:gd name="T2" fmla="*/ 37 w 73"/>
                <a:gd name="T3" fmla="*/ 73 h 73"/>
                <a:gd name="T4" fmla="*/ 0 w 73"/>
                <a:gd name="T5" fmla="*/ 37 h 73"/>
                <a:gd name="T6" fmla="*/ 37 w 73"/>
                <a:gd name="T7" fmla="*/ 0 h 73"/>
                <a:gd name="T8" fmla="*/ 72 w 73"/>
                <a:gd name="T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37"/>
                  </a:moveTo>
                  <a:cubicBezTo>
                    <a:pt x="73" y="56"/>
                    <a:pt x="57" y="73"/>
                    <a:pt x="37" y="73"/>
                  </a:cubicBezTo>
                  <a:cubicBezTo>
                    <a:pt x="17" y="73"/>
                    <a:pt x="0" y="56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" y="1"/>
                    <a:pt x="73" y="17"/>
                    <a:pt x="72" y="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C43F5F2-C2C2-4A82-A9A5-764581E2C511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2547F-0B01-DB4B-824E-CF0DDA14B46F}"/>
              </a:ext>
            </a:extLst>
          </p:cNvPr>
          <p:cNvSpPr txBox="1"/>
          <p:nvPr/>
        </p:nvSpPr>
        <p:spPr>
          <a:xfrm>
            <a:off x="5999414" y="1212873"/>
            <a:ext cx="52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>
                <a:solidFill>
                  <a:srgbClr val="C2C923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There’s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>
                <a:solidFill>
                  <a:srgbClr val="42AFB6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no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Wrong way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>
                <a:solidFill>
                  <a:srgbClr val="CB1B4A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To make 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A zine.</a:t>
            </a:r>
            <a:endParaRPr kumimoji="0" lang="en-GB" sz="7000" b="0" i="0" u="none" strike="noStrike" kern="1200" cap="none" spc="0" normalizeH="0" baseline="0" noProof="0" dirty="0">
              <a:ln>
                <a:noFill/>
              </a:ln>
              <a:solidFill>
                <a:srgbClr val="007A7D"/>
              </a:solidFill>
              <a:effectLst/>
              <a:uLnTx/>
              <a:uFillTx/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9951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7128-84C0-2247-B47B-C4BD70B1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</a:t>
            </a:r>
            <a:r>
              <a:rPr lang="en-US" b="1" dirty="0" err="1"/>
              <a:t>Yous</a:t>
            </a:r>
            <a:r>
              <a:rPr lang="en-US" b="1" dirty="0"/>
              <a:t> to Strangers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67D4-E572-4B47-A39C-834403AD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11102788" cy="5448748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“A Wonderful Dream. The Following Dream, &amp;c. </a:t>
            </a:r>
            <a:r>
              <a:rPr lang="en-US" dirty="0" err="1"/>
              <a:t>Publish’d</a:t>
            </a:r>
            <a:r>
              <a:rPr lang="en-US" dirty="0"/>
              <a:t> near 20 Years Ago, Is Now Re-Printed by Particular Desire. [New York: Printed by John Holt, 1770].” </a:t>
            </a:r>
            <a:r>
              <a:rPr lang="en-US" i="1" dirty="0"/>
              <a:t>Library of Congress, Washington, D.C. 20540 USA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https://www.loc.gov/item/rbpe.1040040a/</a:t>
            </a:r>
            <a:r>
              <a:rPr lang="en-US" dirty="0"/>
              <a:t>. Accessed 5 Nov. 2019.</a:t>
            </a:r>
          </a:p>
          <a:p>
            <a:r>
              <a:rPr lang="en-US" dirty="0"/>
              <a:t>Angela Davis. </a:t>
            </a:r>
            <a:r>
              <a:rPr lang="en-US" i="1" dirty="0"/>
              <a:t>Lectures on Liberation</a:t>
            </a:r>
            <a:r>
              <a:rPr lang="en-US" dirty="0"/>
              <a:t>. </a:t>
            </a:r>
            <a:r>
              <a:rPr lang="en-US" i="1" dirty="0"/>
              <a:t>Internet Archive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http://archive.org/details/LecturesOnLiberation</a:t>
            </a:r>
            <a:r>
              <a:rPr lang="en-US" dirty="0"/>
              <a:t>. Accessed 5 Nov. 2019.</a:t>
            </a:r>
          </a:p>
          <a:p>
            <a:r>
              <a:rPr lang="en-US" i="1" dirty="0"/>
              <a:t>Are Zines Blogs? | Barnard Zine Library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https://zines.barnard.edu/are-zines-blogs</a:t>
            </a:r>
            <a:r>
              <a:rPr lang="en-US" dirty="0"/>
              <a:t>. Accessed 5 Nov. 2019.</a:t>
            </a:r>
          </a:p>
          <a:p>
            <a:r>
              <a:rPr lang="en-US" dirty="0"/>
              <a:t>Betty Bowers. </a:t>
            </a:r>
            <a:r>
              <a:rPr lang="en-US" i="1" dirty="0"/>
              <a:t>Coexist</a:t>
            </a:r>
            <a:r>
              <a:rPr lang="en-US" dirty="0"/>
              <a:t>. </a:t>
            </a:r>
            <a:r>
              <a:rPr lang="en-US" i="1" dirty="0"/>
              <a:t>Internet Archive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http://archive.org/details/Coexist_499</a:t>
            </a:r>
            <a:r>
              <a:rPr lang="en-US" dirty="0"/>
              <a:t>. Accessed 5 Nov. 2019.</a:t>
            </a:r>
          </a:p>
          <a:p>
            <a:r>
              <a:rPr lang="en-US" dirty="0"/>
              <a:t>“Bikini Kill.” </a:t>
            </a:r>
            <a:r>
              <a:rPr lang="en-US" i="1" dirty="0" err="1"/>
              <a:t>Artzines</a:t>
            </a:r>
            <a:r>
              <a:rPr lang="en-US" dirty="0"/>
              <a:t>, 19 June 2017, </a:t>
            </a:r>
            <a:r>
              <a:rPr lang="en-US" dirty="0">
                <a:hlinkClick r:id="rId6"/>
              </a:rPr>
              <a:t>http://www.artzines.info/bikini-kill/</a:t>
            </a:r>
            <a:r>
              <a:rPr lang="en-US" dirty="0"/>
              <a:t>.</a:t>
            </a:r>
          </a:p>
          <a:p>
            <a:r>
              <a:rPr lang="en-US" i="1" dirty="0" err="1"/>
              <a:t>Bomp.Jpg</a:t>
            </a:r>
            <a:r>
              <a:rPr lang="en-US" i="1" dirty="0"/>
              <a:t> (1160×1600)</a:t>
            </a:r>
            <a:r>
              <a:rPr lang="en-US" dirty="0"/>
              <a:t>. </a:t>
            </a:r>
            <a:r>
              <a:rPr lang="en-US" dirty="0">
                <a:hlinkClick r:id="rId7"/>
              </a:rPr>
              <a:t>http://2.bp.blogspot.com/-xv6fbCB4iyQ/UhEnhfhGWkI/AAAAAAAAMRY/ENhgYYo1CWU/s1600/bomp.jpg</a:t>
            </a:r>
            <a:r>
              <a:rPr lang="en-US" dirty="0"/>
              <a:t>. Accessed 5 Nov. 2019.</a:t>
            </a:r>
          </a:p>
          <a:p>
            <a:r>
              <a:rPr lang="en-US" i="1" dirty="0"/>
              <a:t>Gulag: Soviet Forced Labor Camps and the Struggle for Freedom</a:t>
            </a:r>
            <a:r>
              <a:rPr lang="en-US" dirty="0"/>
              <a:t>. </a:t>
            </a:r>
            <a:r>
              <a:rPr lang="en-US" dirty="0">
                <a:hlinkClick r:id="rId8"/>
              </a:rPr>
              <a:t>http://gulaghistory.org/nps/onlineexhibit/dissidents/movement.php</a:t>
            </a:r>
            <a:r>
              <a:rPr lang="en-US" dirty="0"/>
              <a:t>. Accessed 5 Nov. 2019.</a:t>
            </a:r>
          </a:p>
          <a:p>
            <a:r>
              <a:rPr lang="en-US" dirty="0"/>
              <a:t>“L.A. Zine Fest.” </a:t>
            </a:r>
            <a:r>
              <a:rPr lang="en-US" i="1" dirty="0"/>
              <a:t>L.A. Zine Fest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https://lazinefest.com/</a:t>
            </a:r>
            <a:r>
              <a:rPr lang="en-US" dirty="0"/>
              <a:t>. Accessed 5 Nov. 2019.</a:t>
            </a:r>
          </a:p>
          <a:p>
            <a:r>
              <a:rPr lang="en-US" dirty="0"/>
              <a:t>“Punk Zine.” </a:t>
            </a:r>
            <a:r>
              <a:rPr lang="en-US" i="1" dirty="0"/>
              <a:t>Wikipedia</a:t>
            </a:r>
            <a:r>
              <a:rPr lang="en-US" dirty="0"/>
              <a:t>, 24 Sept. 2019. </a:t>
            </a:r>
            <a:r>
              <a:rPr lang="en-US" i="1" dirty="0"/>
              <a:t>Wikipedia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https://en.wikipedia.org/w/index.php?title=Punk_zine&amp;oldid=917618884</a:t>
            </a:r>
            <a:r>
              <a:rPr lang="en-US" dirty="0"/>
              <a:t>.</a:t>
            </a:r>
          </a:p>
          <a:p>
            <a:r>
              <a:rPr lang="en-US" i="1" dirty="0"/>
              <a:t>Riot </a:t>
            </a:r>
            <a:r>
              <a:rPr lang="en-US" i="1" dirty="0" err="1"/>
              <a:t>Grrrl</a:t>
            </a:r>
            <a:r>
              <a:rPr lang="en-US" i="1" dirty="0"/>
              <a:t> – Subcultures and Sociology</a:t>
            </a:r>
            <a:r>
              <a:rPr lang="en-US" dirty="0"/>
              <a:t>. </a:t>
            </a:r>
            <a:r>
              <a:rPr lang="en-US" dirty="0">
                <a:hlinkClick r:id="rId11"/>
              </a:rPr>
              <a:t>https://haenfler.sites.grinnell.edu/subcultures-and-scenes/riot-grrrl-2/</a:t>
            </a:r>
            <a:r>
              <a:rPr lang="en-US" dirty="0"/>
              <a:t>. Accessed 5 Nov. 2019.</a:t>
            </a:r>
          </a:p>
          <a:p>
            <a:r>
              <a:rPr lang="en-US" dirty="0"/>
              <a:t>“Samizdat | Soviet Literature.” </a:t>
            </a:r>
            <a:r>
              <a:rPr lang="en-US" i="1" dirty="0"/>
              <a:t>Encyclopedia Britannica</a:t>
            </a:r>
            <a:r>
              <a:rPr lang="en-US" dirty="0"/>
              <a:t>, </a:t>
            </a:r>
            <a:r>
              <a:rPr lang="en-US" dirty="0">
                <a:hlinkClick r:id="rId12"/>
              </a:rPr>
              <a:t>https://www.britannica.com/technology/samizdat</a:t>
            </a:r>
            <a:r>
              <a:rPr lang="en-US" dirty="0"/>
              <a:t>. Accessed 5 Nov. 2019.</a:t>
            </a:r>
          </a:p>
          <a:p>
            <a:r>
              <a:rPr lang="en-US" i="1" dirty="0"/>
              <a:t>Samizdat | Soviet Literature | </a:t>
            </a:r>
            <a:r>
              <a:rPr lang="en-US" i="1" dirty="0" err="1"/>
              <a:t>Britannica.Com</a:t>
            </a:r>
            <a:r>
              <a:rPr lang="en-US" dirty="0"/>
              <a:t>. </a:t>
            </a:r>
            <a:r>
              <a:rPr lang="en-US" dirty="0">
                <a:hlinkClick r:id="rId12"/>
              </a:rPr>
              <a:t>https://www.britannica.com/technology/samizdat</a:t>
            </a:r>
            <a:r>
              <a:rPr lang="en-US" dirty="0"/>
              <a:t>. Accessed 5 Nov. 2019.</a:t>
            </a:r>
          </a:p>
          <a:p>
            <a:r>
              <a:rPr lang="en-US" i="1" dirty="0"/>
              <a:t>Science Fiction Pulps &amp; Fanzines</a:t>
            </a:r>
            <a:r>
              <a:rPr lang="en-US" dirty="0"/>
              <a:t>. </a:t>
            </a:r>
            <a:r>
              <a:rPr lang="en-US" dirty="0">
                <a:hlinkClick r:id="rId13"/>
              </a:rPr>
              <a:t>https://library.umbc.edu/speccoll/scifi/</a:t>
            </a:r>
            <a:r>
              <a:rPr lang="en-US" dirty="0"/>
              <a:t>. Accessed 5 Nov. 2019.</a:t>
            </a:r>
          </a:p>
          <a:p>
            <a:r>
              <a:rPr lang="en-US" dirty="0" err="1"/>
              <a:t>Slania</a:t>
            </a:r>
            <a:r>
              <a:rPr lang="en-US" dirty="0"/>
              <a:t>, Heather. </a:t>
            </a:r>
            <a:r>
              <a:rPr lang="en-US" i="1" dirty="0"/>
              <a:t>LibGuides: Zine Collection: Teaching with Zines</a:t>
            </a:r>
            <a:r>
              <a:rPr lang="en-US" dirty="0"/>
              <a:t>. </a:t>
            </a:r>
            <a:r>
              <a:rPr lang="en-US" dirty="0">
                <a:hlinkClick r:id="rId14"/>
              </a:rPr>
              <a:t>//libguides.mica.edu/zines/teaching</a:t>
            </a:r>
            <a:r>
              <a:rPr lang="en-US" dirty="0"/>
              <a:t>. Accessed 5 Nov. 2019.</a:t>
            </a:r>
          </a:p>
          <a:p>
            <a:r>
              <a:rPr lang="en-US" dirty="0" err="1"/>
              <a:t>Subcomandante</a:t>
            </a:r>
            <a:r>
              <a:rPr lang="en-US" dirty="0"/>
              <a:t> </a:t>
            </a:r>
            <a:r>
              <a:rPr lang="en-US" dirty="0" err="1"/>
              <a:t>Insurgente</a:t>
            </a:r>
            <a:r>
              <a:rPr lang="en-US" dirty="0"/>
              <a:t> Marcos. </a:t>
            </a:r>
            <a:r>
              <a:rPr lang="en-US" i="1" dirty="0"/>
              <a:t>Chiapas: The Southeast in Two Winds</a:t>
            </a:r>
            <a:r>
              <a:rPr lang="en-US" dirty="0"/>
              <a:t>. </a:t>
            </a:r>
            <a:r>
              <a:rPr lang="en-US" i="1" dirty="0"/>
              <a:t>Internet Archive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http://archive.org/details/ChiapasTheSoutheastInTwoWinds</a:t>
            </a:r>
            <a:r>
              <a:rPr lang="en-US" dirty="0"/>
              <a:t>. Accessed 5 Nov. 2019.</a:t>
            </a:r>
          </a:p>
          <a:p>
            <a:r>
              <a:rPr lang="en-US" dirty="0"/>
              <a:t>“</a:t>
            </a:r>
            <a:r>
              <a:rPr lang="en-US" i="1" dirty="0"/>
              <a:t>The Comic Reader</a:t>
            </a:r>
            <a:r>
              <a:rPr lang="en-US" dirty="0"/>
              <a:t>.” </a:t>
            </a:r>
            <a:r>
              <a:rPr lang="en-US" i="1" dirty="0"/>
              <a:t>Wikipedia</a:t>
            </a:r>
            <a:r>
              <a:rPr lang="en-US" dirty="0"/>
              <a:t>, 20 June 2018. </a:t>
            </a:r>
            <a:r>
              <a:rPr lang="en-US" i="1" dirty="0"/>
              <a:t>Wikipedia</a:t>
            </a:r>
            <a:r>
              <a:rPr lang="en-US" dirty="0"/>
              <a:t>, </a:t>
            </a:r>
            <a:r>
              <a:rPr lang="en-US" dirty="0">
                <a:hlinkClick r:id="rId16"/>
              </a:rPr>
              <a:t>https://en.wikipedia.org/w/index.php?title=The_Comic_Reader&amp;oldid=846669901</a:t>
            </a:r>
            <a:r>
              <a:rPr lang="en-US" dirty="0"/>
              <a:t>.</a:t>
            </a:r>
          </a:p>
          <a:p>
            <a:r>
              <a:rPr lang="en-US" i="1" dirty="0"/>
              <a:t>The History of Riot </a:t>
            </a:r>
            <a:r>
              <a:rPr lang="en-US" i="1" dirty="0" err="1"/>
              <a:t>Grrls</a:t>
            </a:r>
            <a:r>
              <a:rPr lang="en-US" i="1" dirty="0"/>
              <a:t> - The Feminist </a:t>
            </a:r>
            <a:r>
              <a:rPr lang="en-US" i="1" dirty="0" err="1"/>
              <a:t>EZine</a:t>
            </a:r>
            <a:r>
              <a:rPr lang="en-US" dirty="0"/>
              <a:t>. </a:t>
            </a:r>
            <a:r>
              <a:rPr lang="en-US" dirty="0">
                <a:hlinkClick r:id="rId17"/>
              </a:rPr>
              <a:t>http://www.feministezine.com/feminist/music/The-History-of-Riot-Grrls-in-Music.html</a:t>
            </a:r>
            <a:r>
              <a:rPr lang="en-US" dirty="0"/>
              <a:t>. Accessed 5 Nov. 2019.</a:t>
            </a:r>
          </a:p>
          <a:p>
            <a:r>
              <a:rPr lang="en-US" dirty="0"/>
              <a:t>Todd, Mark. </a:t>
            </a:r>
            <a:r>
              <a:rPr lang="en-US" i="1" dirty="0"/>
              <a:t>What’s a Zine?: The Art of Making Zines and Mini-Comics</a:t>
            </a:r>
            <a:r>
              <a:rPr lang="en-US" dirty="0"/>
              <a:t>. HOUGHTON MIFFLIN, 2006.</a:t>
            </a:r>
          </a:p>
          <a:p>
            <a:r>
              <a:rPr lang="en-US" i="1" dirty="0"/>
              <a:t>Welcome! - Riot </a:t>
            </a:r>
            <a:r>
              <a:rPr lang="en-US" i="1" dirty="0" err="1"/>
              <a:t>Grrrl</a:t>
            </a:r>
            <a:r>
              <a:rPr lang="en-US" i="1" dirty="0"/>
              <a:t> Research - LibGuides at Loyola Marymount University</a:t>
            </a:r>
            <a:r>
              <a:rPr lang="en-US" dirty="0"/>
              <a:t>. </a:t>
            </a:r>
            <a:r>
              <a:rPr lang="en-US" dirty="0">
                <a:hlinkClick r:id="rId18"/>
              </a:rPr>
              <a:t>https://libguides.lmu.edu/riotgrrrl</a:t>
            </a:r>
            <a:r>
              <a:rPr lang="en-US" dirty="0"/>
              <a:t>. Accessed 5 Nov. 2019.</a:t>
            </a:r>
          </a:p>
          <a:p>
            <a:r>
              <a:rPr lang="en-US" dirty="0"/>
              <a:t>“Zine.” </a:t>
            </a:r>
            <a:r>
              <a:rPr lang="en-US" i="1" dirty="0"/>
              <a:t>Wikipedia</a:t>
            </a:r>
            <a:r>
              <a:rPr lang="en-US" dirty="0"/>
              <a:t>, 30 Oct. 2019. </a:t>
            </a:r>
            <a:r>
              <a:rPr lang="en-US" i="1" dirty="0"/>
              <a:t>Wikipedia</a:t>
            </a:r>
            <a:r>
              <a:rPr lang="en-US" dirty="0"/>
              <a:t>, </a:t>
            </a:r>
            <a:r>
              <a:rPr lang="en-US" dirty="0">
                <a:hlinkClick r:id="rId19"/>
              </a:rPr>
              <a:t>https://en.wikipedia.org/w/index.php?title=Zine&amp;oldid=923771152</a:t>
            </a:r>
            <a:r>
              <a:rPr lang="en-US" dirty="0"/>
              <a:t>.</a:t>
            </a:r>
          </a:p>
          <a:p>
            <a:r>
              <a:rPr lang="en-US" i="1" dirty="0"/>
              <a:t>Zine Presentation</a:t>
            </a:r>
            <a:r>
              <a:rPr lang="en-US" dirty="0"/>
              <a:t>. </a:t>
            </a:r>
            <a:r>
              <a:rPr lang="en-US" i="1" dirty="0"/>
              <a:t>YouTube</a:t>
            </a:r>
            <a:r>
              <a:rPr lang="en-US" dirty="0"/>
              <a:t>, </a:t>
            </a:r>
            <a:r>
              <a:rPr lang="en-US" dirty="0">
                <a:hlinkClick r:id="rId20"/>
              </a:rPr>
              <a:t>https://www.youtube.com/watch?v=ZcV3rjEg0hU&amp;t=</a:t>
            </a:r>
            <a:r>
              <a:rPr lang="en-US" dirty="0"/>
              <a:t>. Accessed 5 Nov. 2019.</a:t>
            </a:r>
          </a:p>
          <a:p>
            <a:r>
              <a:rPr lang="en-US" i="1" dirty="0"/>
              <a:t>Zines, E-Zines: Approaching the ’80s Zine Scene</a:t>
            </a:r>
            <a:r>
              <a:rPr lang="en-US" dirty="0"/>
              <a:t>. </a:t>
            </a:r>
            <a:r>
              <a:rPr lang="en-US" dirty="0">
                <a:hlinkClick r:id="rId21"/>
              </a:rPr>
              <a:t>http://www.zinebook.com/resource/perkins.html</a:t>
            </a:r>
            <a:r>
              <a:rPr lang="en-US" dirty="0"/>
              <a:t>. Accessed 5 Nov. 2019.</a:t>
            </a:r>
          </a:p>
          <a:p>
            <a:r>
              <a:rPr lang="en-US" i="1" dirty="0" err="1"/>
              <a:t>Zinesinclassroom.Pdf</a:t>
            </a:r>
            <a:r>
              <a:rPr lang="en-US" dirty="0"/>
              <a:t>. </a:t>
            </a:r>
            <a:r>
              <a:rPr lang="en-US" dirty="0">
                <a:hlinkClick r:id="rId22"/>
              </a:rPr>
              <a:t>https://zines.barnard.edu/sites/default/files/inline-files/zinesinclassroom.pdf</a:t>
            </a:r>
            <a:r>
              <a:rPr lang="en-US" dirty="0"/>
              <a:t>. Accessed 5 Nov. 2019.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7327903" y="887134"/>
            <a:ext cx="418438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What are </a:t>
            </a:r>
            <a:r>
              <a:rPr lang="en-US" sz="7000" b="1" dirty="0">
                <a:solidFill>
                  <a:srgbClr val="007A7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Zines</a:t>
            </a:r>
            <a:r>
              <a:rPr lang="en-US" sz="7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lang="en-US" sz="72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7475876" y="3194162"/>
            <a:ext cx="4487523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Open Sans" panose="020B0606030504020204" pitchFamily="34" charset="0"/>
              </a:rPr>
              <a:t>short for fan magazine and fanzine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Open Sans" panose="020B0606030504020204" pitchFamily="34" charset="0"/>
              </a:rPr>
              <a:t>Generally photocopied paper or card stock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Open Sans" panose="020B0606030504020204" pitchFamily="34" charset="0"/>
              </a:rPr>
              <a:t>Small, self-distributed print run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Open Sans" panose="020B0606030504020204" pitchFamily="34" charset="0"/>
              </a:rPr>
              <a:t>portable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Open Sans" panose="020B0606030504020204" pitchFamily="34" charset="0"/>
              </a:rPr>
              <a:t>Personal reflections (per-zines), collective commentary, etc.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Open Sans" panose="020B0606030504020204" pitchFamily="34" charset="0"/>
              </a:rPr>
              <a:t>Types include comix, compilation (</a:t>
            </a:r>
            <a:r>
              <a:rPr lang="en-US" sz="2000" dirty="0" err="1">
                <a:latin typeface="Open Sans" panose="020B0606030504020204" pitchFamily="34" charset="0"/>
              </a:rPr>
              <a:t>compzines</a:t>
            </a:r>
            <a:r>
              <a:rPr lang="en-US" sz="2000" dirty="0">
                <a:latin typeface="Open Sans" panose="020B0606030504020204" pitchFamily="34" charset="0"/>
              </a:rPr>
              <a:t>), DIY, fanzine, political, art, split, etc.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6EE066-C898-4196-9137-B9D1D92F341E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pic>
        <p:nvPicPr>
          <p:cNvPr id="7" name="Picture 6" descr="smoking comrade overlooking sketch of hills">
            <a:extLst>
              <a:ext uri="{FF2B5EF4-FFF2-40B4-BE49-F238E27FC236}">
                <a16:creationId xmlns:a16="http://schemas.microsoft.com/office/drawing/2014/main" id="{1929E5A5-1F2A-C04A-89E0-FC158E438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48" y="243039"/>
            <a:ext cx="5712136" cy="44427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D4CC77-5FE3-3047-AECD-FBC6BA3ADA8D}"/>
              </a:ext>
            </a:extLst>
          </p:cNvPr>
          <p:cNvSpPr/>
          <p:nvPr/>
        </p:nvSpPr>
        <p:spPr>
          <a:xfrm>
            <a:off x="4283242" y="4685811"/>
            <a:ext cx="2807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Subcomandante</a:t>
            </a:r>
            <a:r>
              <a:rPr lang="en-US" sz="800" dirty="0"/>
              <a:t> </a:t>
            </a:r>
            <a:r>
              <a:rPr lang="en-US" sz="800" dirty="0" err="1"/>
              <a:t>Insurgente</a:t>
            </a:r>
            <a:r>
              <a:rPr lang="en-US" sz="800" dirty="0"/>
              <a:t> Marcos. </a:t>
            </a:r>
            <a:r>
              <a:rPr lang="en-US" sz="800" i="1" dirty="0"/>
              <a:t>Chiapas: The Southeast in Two Winds</a:t>
            </a:r>
            <a:r>
              <a:rPr lang="en-US" sz="800" dirty="0"/>
              <a:t>. </a:t>
            </a:r>
            <a:r>
              <a:rPr lang="en-US" sz="800" i="1" dirty="0"/>
              <a:t>Internet Archive</a:t>
            </a:r>
            <a:r>
              <a:rPr lang="en-US" sz="800" dirty="0"/>
              <a:t>, </a:t>
            </a:r>
            <a:r>
              <a:rPr lang="en-US" sz="800" dirty="0">
                <a:hlinkClick r:id="rId4"/>
              </a:rPr>
              <a:t>http://archive.org/details/ChiapasTheSoutheastInTwoWinds</a:t>
            </a:r>
            <a:r>
              <a:rPr lang="en-US" sz="800" dirty="0"/>
              <a:t>. Accessed 5 Nov. 2019.</a:t>
            </a:r>
            <a:endParaRPr lang="en-US" sz="800" dirty="0">
              <a:effectLst/>
            </a:endParaRPr>
          </a:p>
        </p:txBody>
      </p:sp>
      <p:pic>
        <p:nvPicPr>
          <p:cNvPr id="14" name="Picture 13" descr="cover of fanzine with Angela davis looking to the right">
            <a:extLst>
              <a:ext uri="{FF2B5EF4-FFF2-40B4-BE49-F238E27FC236}">
                <a16:creationId xmlns:a16="http://schemas.microsoft.com/office/drawing/2014/main" id="{ED020F28-A93D-DC43-9C76-9A1747C2D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8" y="1359567"/>
            <a:ext cx="3221299" cy="49570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C4294E-61E7-F54D-BB35-5F28C87BCE3A}"/>
              </a:ext>
            </a:extLst>
          </p:cNvPr>
          <p:cNvSpPr/>
          <p:nvPr/>
        </p:nvSpPr>
        <p:spPr>
          <a:xfrm>
            <a:off x="631177" y="6333483"/>
            <a:ext cx="32934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Angela Davis. </a:t>
            </a:r>
            <a:r>
              <a:rPr lang="en-US" sz="800" i="1" dirty="0"/>
              <a:t>Lectures on Liberation</a:t>
            </a:r>
            <a:r>
              <a:rPr lang="en-US" sz="800" dirty="0"/>
              <a:t>. </a:t>
            </a:r>
            <a:r>
              <a:rPr lang="en-US" sz="800" i="1" dirty="0"/>
              <a:t>Internet Archive</a:t>
            </a:r>
            <a:r>
              <a:rPr lang="en-US" sz="800" dirty="0"/>
              <a:t>, </a:t>
            </a:r>
            <a:r>
              <a:rPr lang="en-US" sz="800" dirty="0">
                <a:hlinkClick r:id="rId6"/>
              </a:rPr>
              <a:t>http://archive.org/details/LecturesOnLiberation</a:t>
            </a:r>
            <a:r>
              <a:rPr lang="en-US" sz="800" dirty="0"/>
              <a:t>. Accessed 5 Nov. 2019.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131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2087" y="467885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 (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very short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 Zine History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0493D-ED03-4C28-ACEE-38D98F2CE078}"/>
              </a:ext>
            </a:extLst>
          </p:cNvPr>
          <p:cNvSpPr/>
          <p:nvPr/>
        </p:nvSpPr>
        <p:spPr>
          <a:xfrm>
            <a:off x="0" y="2682244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B39A9F-E556-4742-91F3-57522BEE03C7}"/>
              </a:ext>
            </a:extLst>
          </p:cNvPr>
          <p:cNvSpPr/>
          <p:nvPr/>
        </p:nvSpPr>
        <p:spPr>
          <a:xfrm>
            <a:off x="1059373" y="2263333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F10488-09C9-4873-9E7B-05933BB40164}"/>
              </a:ext>
            </a:extLst>
          </p:cNvPr>
          <p:cNvSpPr txBox="1"/>
          <p:nvPr/>
        </p:nvSpPr>
        <p:spPr>
          <a:xfrm>
            <a:off x="648446" y="1736170"/>
            <a:ext cx="1962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Broadsides, pamphlets, factsheets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140A3C-972E-4E16-BF62-96E3E4F20234}"/>
              </a:ext>
            </a:extLst>
          </p:cNvPr>
          <p:cNvSpPr txBox="1"/>
          <p:nvPr/>
        </p:nvSpPr>
        <p:spPr>
          <a:xfrm>
            <a:off x="2868981" y="3349022"/>
            <a:ext cx="137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Dada</a:t>
            </a: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with surrealists, expressionists, and cubists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6D2D17-B294-49A8-B855-3D01106315F6}"/>
              </a:ext>
            </a:extLst>
          </p:cNvPr>
          <p:cNvSpPr txBox="1"/>
          <p:nvPr/>
        </p:nvSpPr>
        <p:spPr>
          <a:xfrm>
            <a:off x="4850645" y="1876409"/>
            <a:ext cx="1962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Science Fiction fanzine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FCDDC-C535-4CEA-A5B3-64C596BC037F}"/>
              </a:ext>
            </a:extLst>
          </p:cNvPr>
          <p:cNvSpPr txBox="1"/>
          <p:nvPr/>
        </p:nvSpPr>
        <p:spPr>
          <a:xfrm>
            <a:off x="8959797" y="1757030"/>
            <a:ext cx="1998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15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Nastaliq Urdu" panose="020B0502040504020204" pitchFamily="34" charset="-78"/>
                <a:ea typeface="Noto Sans" panose="020B0502040504020204" pitchFamily="34"/>
                <a:cs typeface="Noto Nastaliq Urdu" panose="020B0502040504020204" pitchFamily="34" charset="-78"/>
              </a:rPr>
              <a:t>Samzidat</a:t>
            </a:r>
            <a:r>
              <a:rPr kumimoji="0" lang="en-GB" sz="15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Nastaliq Urdu" panose="020B0502040504020204" pitchFamily="34" charset="-78"/>
                <a:ea typeface="Noto Sans" panose="020B0502040504020204" pitchFamily="34"/>
                <a:cs typeface="Noto Nastaliq Urdu" panose="020B0502040504020204" pitchFamily="34" charset="-78"/>
              </a:rPr>
              <a:t> from the Soviet Union</a:t>
            </a:r>
            <a:endParaRPr lang="en-GB" sz="1500" dirty="0">
              <a:latin typeface="Noto Nastaliq Urdu" panose="020B0502040504020204" pitchFamily="34" charset="-78"/>
              <a:ea typeface="Noto Sans" panose="020B0502040504020204" pitchFamily="34"/>
              <a:cs typeface="Noto Nastaliq Urdu" panose="020B0502040504020204" pitchFamily="34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F0F6A-4BF2-4B76-A7B1-14C5E5D3314E}"/>
              </a:ext>
            </a:extLst>
          </p:cNvPr>
          <p:cNvSpPr txBox="1"/>
          <p:nvPr/>
        </p:nvSpPr>
        <p:spPr>
          <a:xfrm>
            <a:off x="7271227" y="3293775"/>
            <a:ext cx="1263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Beat poetry chapbooks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0529B4-EFC8-4092-845B-A63565AEE513}"/>
              </a:ext>
            </a:extLst>
          </p:cNvPr>
          <p:cNvSpPr txBox="1"/>
          <p:nvPr/>
        </p:nvSpPr>
        <p:spPr>
          <a:xfrm>
            <a:off x="1024402" y="2535046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1770s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9E344B5-0EEC-44C3-86CA-E51665796601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CB41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5382F6A-2819-F34F-B329-21D5C7140498}"/>
              </a:ext>
            </a:extLst>
          </p:cNvPr>
          <p:cNvSpPr/>
          <p:nvPr/>
        </p:nvSpPr>
        <p:spPr>
          <a:xfrm>
            <a:off x="3022163" y="2263333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8FE679-ADA2-A542-89AB-2F2E67B568D0}"/>
              </a:ext>
            </a:extLst>
          </p:cNvPr>
          <p:cNvSpPr txBox="1"/>
          <p:nvPr/>
        </p:nvSpPr>
        <p:spPr>
          <a:xfrm>
            <a:off x="2987192" y="2535046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CB414"/>
                </a:solidFill>
                <a:latin typeface="Open Sans" panose="020B0606030504020204" pitchFamily="34" charset="0"/>
              </a:rPr>
              <a:t>192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93A971F-884C-874D-8324-69093B928157}"/>
              </a:ext>
            </a:extLst>
          </p:cNvPr>
          <p:cNvSpPr/>
          <p:nvPr/>
        </p:nvSpPr>
        <p:spPr>
          <a:xfrm>
            <a:off x="5258231" y="2263333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FFF24C-7BD5-9941-9D57-C42756E7FD5E}"/>
              </a:ext>
            </a:extLst>
          </p:cNvPr>
          <p:cNvSpPr txBox="1"/>
          <p:nvPr/>
        </p:nvSpPr>
        <p:spPr>
          <a:xfrm>
            <a:off x="5223260" y="2535046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1930s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316DEF5-3579-A741-B2DB-2724406C6CD4}"/>
              </a:ext>
            </a:extLst>
          </p:cNvPr>
          <p:cNvSpPr/>
          <p:nvPr/>
        </p:nvSpPr>
        <p:spPr>
          <a:xfrm>
            <a:off x="7356563" y="2273295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C4DF4D-4065-9F43-9847-ACD15441AFD5}"/>
              </a:ext>
            </a:extLst>
          </p:cNvPr>
          <p:cNvSpPr txBox="1"/>
          <p:nvPr/>
        </p:nvSpPr>
        <p:spPr>
          <a:xfrm>
            <a:off x="7321592" y="2545008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1940s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09A72C3-2F09-474D-9099-EA1882D5D6DE}"/>
              </a:ext>
            </a:extLst>
          </p:cNvPr>
          <p:cNvSpPr/>
          <p:nvPr/>
        </p:nvSpPr>
        <p:spPr>
          <a:xfrm>
            <a:off x="9423994" y="2292574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A9DCF5B-CC70-2549-8D65-56C2D0E8940F}"/>
              </a:ext>
            </a:extLst>
          </p:cNvPr>
          <p:cNvSpPr txBox="1"/>
          <p:nvPr/>
        </p:nvSpPr>
        <p:spPr>
          <a:xfrm>
            <a:off x="9389023" y="2564287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1950s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Picture 3" descr="cover of science fantasy fanzine">
            <a:extLst>
              <a:ext uri="{FF2B5EF4-FFF2-40B4-BE49-F238E27FC236}">
                <a16:creationId xmlns:a16="http://schemas.microsoft.com/office/drawing/2014/main" id="{FF29E4C4-8CC1-284A-9809-D9BA30EC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68" y="3347102"/>
            <a:ext cx="2529069" cy="3303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F4E3B7-B390-804E-A82F-23DD6C183051}"/>
              </a:ext>
            </a:extLst>
          </p:cNvPr>
          <p:cNvSpPr/>
          <p:nvPr/>
        </p:nvSpPr>
        <p:spPr>
          <a:xfrm>
            <a:off x="4267085" y="6641755"/>
            <a:ext cx="319348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/>
              <a:t>Science Fiction Pulps &amp; Fanzines</a:t>
            </a:r>
            <a:r>
              <a:rPr lang="en-US" sz="600" dirty="0"/>
              <a:t>. </a:t>
            </a:r>
            <a:r>
              <a:rPr lang="en-US" sz="600" dirty="0">
                <a:hlinkClick r:id="rId4"/>
              </a:rPr>
              <a:t>https://library.umbc.edu/speccoll/scifi/</a:t>
            </a:r>
            <a:r>
              <a:rPr lang="en-US" sz="600" dirty="0"/>
              <a:t>. Accessed 5 Nov. 2019.</a:t>
            </a:r>
            <a:endParaRPr lang="en-US" sz="600" dirty="0">
              <a:effectLst/>
            </a:endParaRPr>
          </a:p>
        </p:txBody>
      </p:sp>
      <p:pic>
        <p:nvPicPr>
          <p:cNvPr id="8" name="Picture 7" descr="wonderful dream broadside print">
            <a:extLst>
              <a:ext uri="{FF2B5EF4-FFF2-40B4-BE49-F238E27FC236}">
                <a16:creationId xmlns:a16="http://schemas.microsoft.com/office/drawing/2014/main" id="{12D4FF31-11A4-3243-B055-E3F077592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9" y="3293978"/>
            <a:ext cx="2444324" cy="3425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BE254E-8EA6-554A-B8F2-06868AD73F89}"/>
              </a:ext>
            </a:extLst>
          </p:cNvPr>
          <p:cNvSpPr/>
          <p:nvPr/>
        </p:nvSpPr>
        <p:spPr>
          <a:xfrm>
            <a:off x="2753" y="4526871"/>
            <a:ext cx="4119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" dirty="0"/>
              <a:t>“A Wonderful Dream. The Following Dream, &amp;c. </a:t>
            </a:r>
            <a:r>
              <a:rPr lang="en-US" sz="400" dirty="0" err="1"/>
              <a:t>Publish’d</a:t>
            </a:r>
            <a:r>
              <a:rPr lang="en-US" sz="400" dirty="0"/>
              <a:t> near 20 Years Ago, Is Now Re-Printed by Particular Desire. [New York: Printed by John Holt, 1770].” </a:t>
            </a:r>
            <a:r>
              <a:rPr lang="en-US" sz="400" i="1" dirty="0"/>
              <a:t>Library of Congress, Washington, D.C. 20540 USA</a:t>
            </a:r>
            <a:r>
              <a:rPr lang="en-US" sz="400" dirty="0"/>
              <a:t>, </a:t>
            </a:r>
            <a:r>
              <a:rPr lang="en-US" sz="400" dirty="0">
                <a:hlinkClick r:id="rId6"/>
              </a:rPr>
              <a:t>https://www.loc.gov/item/rbpe.1040040a/</a:t>
            </a:r>
            <a:r>
              <a:rPr lang="en-US" sz="400" dirty="0"/>
              <a:t>. Accessed 5 Nov. 2019.</a:t>
            </a:r>
            <a:endParaRPr lang="en-US" sz="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60AC1-024D-CE4C-AD63-5AC326A68CF7}"/>
              </a:ext>
            </a:extLst>
          </p:cNvPr>
          <p:cNvSpPr/>
          <p:nvPr/>
        </p:nvSpPr>
        <p:spPr>
          <a:xfrm>
            <a:off x="11216953" y="5449824"/>
            <a:ext cx="63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/>
              <a:t>Gulag: Soviet Forced Labor Camps and the Struggle for Freedom</a:t>
            </a:r>
            <a:r>
              <a:rPr lang="en-US" sz="600" dirty="0"/>
              <a:t>. </a:t>
            </a:r>
            <a:r>
              <a:rPr lang="en-US" sz="600" dirty="0">
                <a:hlinkClick r:id="rId7"/>
              </a:rPr>
              <a:t>http://gulaghistory.org/nps/onlineexhibit/dissidents/movement.php</a:t>
            </a:r>
            <a:r>
              <a:rPr lang="en-US" sz="600" dirty="0"/>
              <a:t>. Accessed 5 Nov. 2019.</a:t>
            </a:r>
            <a:endParaRPr lang="en-US" sz="600" dirty="0">
              <a:effectLst/>
            </a:endParaRPr>
          </a:p>
        </p:txBody>
      </p:sp>
      <p:pic>
        <p:nvPicPr>
          <p:cNvPr id="12" name="Picture 11" descr="samzidat bulletin print">
            <a:extLst>
              <a:ext uri="{FF2B5EF4-FFF2-40B4-BE49-F238E27FC236}">
                <a16:creationId xmlns:a16="http://schemas.microsoft.com/office/drawing/2014/main" id="{FB1123B5-5EC3-854E-82AE-C22CB657C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49" y="3343349"/>
            <a:ext cx="2515704" cy="33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2087" y="467885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 (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very short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 Zine History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0493D-ED03-4C28-ACEE-38D98F2CE078}"/>
              </a:ext>
            </a:extLst>
          </p:cNvPr>
          <p:cNvSpPr/>
          <p:nvPr/>
        </p:nvSpPr>
        <p:spPr>
          <a:xfrm>
            <a:off x="0" y="5274262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B39A9F-E556-4742-91F3-57522BEE03C7}"/>
              </a:ext>
            </a:extLst>
          </p:cNvPr>
          <p:cNvSpPr/>
          <p:nvPr/>
        </p:nvSpPr>
        <p:spPr>
          <a:xfrm>
            <a:off x="1059373" y="4855351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F10488-09C9-4873-9E7B-05933BB40164}"/>
              </a:ext>
            </a:extLst>
          </p:cNvPr>
          <p:cNvSpPr txBox="1"/>
          <p:nvPr/>
        </p:nvSpPr>
        <p:spPr>
          <a:xfrm>
            <a:off x="613086" y="5899152"/>
            <a:ext cx="1962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comics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140A3C-972E-4E16-BF62-96E3E4F20234}"/>
              </a:ext>
            </a:extLst>
          </p:cNvPr>
          <p:cNvSpPr txBox="1"/>
          <p:nvPr/>
        </p:nvSpPr>
        <p:spPr>
          <a:xfrm>
            <a:off x="3446080" y="5899152"/>
            <a:ext cx="1962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punk scene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FCDDC-C535-4CEA-A5B3-64C596BC037F}"/>
              </a:ext>
            </a:extLst>
          </p:cNvPr>
          <p:cNvSpPr txBox="1"/>
          <p:nvPr/>
        </p:nvSpPr>
        <p:spPr>
          <a:xfrm>
            <a:off x="9070296" y="5899152"/>
            <a:ext cx="1962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 fests, conventions, libraries, &amp; small presses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F0F6A-4BF2-4B76-A7B1-14C5E5D3314E}"/>
              </a:ext>
            </a:extLst>
          </p:cNvPr>
          <p:cNvSpPr txBox="1"/>
          <p:nvPr/>
        </p:nvSpPr>
        <p:spPr>
          <a:xfrm>
            <a:off x="6096000" y="5900952"/>
            <a:ext cx="24129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Riot </a:t>
            </a:r>
            <a:r>
              <a:rPr kumimoji="0" lang="en-GB" sz="1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Grrl</a:t>
            </a:r>
            <a:r>
              <a:rPr kumimoji="0" lang="en-GB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1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&amp; International Pop Underground Convention in Washington, D.C. (1991)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0529B4-EFC8-4092-845B-A63565AEE513}"/>
              </a:ext>
            </a:extLst>
          </p:cNvPr>
          <p:cNvSpPr txBox="1"/>
          <p:nvPr/>
        </p:nvSpPr>
        <p:spPr>
          <a:xfrm>
            <a:off x="1026826" y="5101118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1960s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9E344B5-0EEC-44C3-86CA-E51665796601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FCB41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4BEBB45-3F83-1E4D-B209-68AA4B4FD6BD}"/>
              </a:ext>
            </a:extLst>
          </p:cNvPr>
          <p:cNvSpPr/>
          <p:nvPr/>
        </p:nvSpPr>
        <p:spPr>
          <a:xfrm>
            <a:off x="3878443" y="4837612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88A894-E281-C443-BF5E-3AABB5432EC2}"/>
              </a:ext>
            </a:extLst>
          </p:cNvPr>
          <p:cNvSpPr txBox="1"/>
          <p:nvPr/>
        </p:nvSpPr>
        <p:spPr>
          <a:xfrm>
            <a:off x="3824460" y="5086436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1970s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2768459-1902-9948-ADB6-4B65E48251BF}"/>
              </a:ext>
            </a:extLst>
          </p:cNvPr>
          <p:cNvSpPr/>
          <p:nvPr/>
        </p:nvSpPr>
        <p:spPr>
          <a:xfrm>
            <a:off x="6697513" y="4856934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676B04-2A88-D04D-9B86-305BD4A03DEA}"/>
              </a:ext>
            </a:extLst>
          </p:cNvPr>
          <p:cNvSpPr txBox="1"/>
          <p:nvPr/>
        </p:nvSpPr>
        <p:spPr>
          <a:xfrm>
            <a:off x="6697513" y="5127064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1990s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4E49E15-B27E-B44E-AC1C-F960F1E3311B}"/>
              </a:ext>
            </a:extLst>
          </p:cNvPr>
          <p:cNvSpPr/>
          <p:nvPr/>
        </p:nvSpPr>
        <p:spPr>
          <a:xfrm>
            <a:off x="9516583" y="4882186"/>
            <a:ext cx="1070216" cy="995165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65D39C-0495-4D41-97AE-D2A16EE7D2C9}"/>
              </a:ext>
            </a:extLst>
          </p:cNvPr>
          <p:cNvSpPr txBox="1"/>
          <p:nvPr/>
        </p:nvSpPr>
        <p:spPr>
          <a:xfrm>
            <a:off x="9469268" y="5127064"/>
            <a:ext cx="120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</a:rPr>
              <a:t>NOW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F92F7-1655-9346-87D4-CC70C603B6F2}"/>
              </a:ext>
            </a:extLst>
          </p:cNvPr>
          <p:cNvSpPr txBox="1"/>
          <p:nvPr/>
        </p:nvSpPr>
        <p:spPr>
          <a:xfrm>
            <a:off x="11390181" y="4135645"/>
            <a:ext cx="573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“L.A. Zine Fest.” </a:t>
            </a:r>
            <a:r>
              <a:rPr lang="en-US" sz="600" i="1" dirty="0"/>
              <a:t>L.A. Zine Fest</a:t>
            </a:r>
            <a:r>
              <a:rPr lang="en-US" sz="600" dirty="0"/>
              <a:t>, </a:t>
            </a:r>
            <a:r>
              <a:rPr lang="en-US" sz="600" dirty="0">
                <a:hlinkClick r:id="rId3"/>
              </a:rPr>
              <a:t>https://lazinefest.com/</a:t>
            </a:r>
            <a:r>
              <a:rPr lang="en-US" sz="600" dirty="0"/>
              <a:t>. Accessed 5 Nov. 2019.</a:t>
            </a:r>
            <a:endParaRPr lang="en-US" sz="600" dirty="0">
              <a:effectLst/>
            </a:endParaRPr>
          </a:p>
        </p:txBody>
      </p:sp>
      <p:pic>
        <p:nvPicPr>
          <p:cNvPr id="6" name="Picture 5" descr="Los Angeles zine fest 2019 flyer">
            <a:extLst>
              <a:ext uri="{FF2B5EF4-FFF2-40B4-BE49-F238E27FC236}">
                <a16:creationId xmlns:a16="http://schemas.microsoft.com/office/drawing/2014/main" id="{9F899E35-43AE-8549-B623-DF46B083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68" y="1276345"/>
            <a:ext cx="2732913" cy="3560309"/>
          </a:xfrm>
          <a:prstGeom prst="rect">
            <a:avLst/>
          </a:prstGeom>
        </p:spPr>
      </p:pic>
      <p:pic>
        <p:nvPicPr>
          <p:cNvPr id="8" name="Picture 7" descr="bikini kill number 2 zine cover">
            <a:extLst>
              <a:ext uri="{FF2B5EF4-FFF2-40B4-BE49-F238E27FC236}">
                <a16:creationId xmlns:a16="http://schemas.microsoft.com/office/drawing/2014/main" id="{D160DF6E-F957-B24D-8566-658915A5F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3544" r="6872" b="2537"/>
          <a:stretch/>
        </p:blipFill>
        <p:spPr>
          <a:xfrm>
            <a:off x="6096000" y="1407588"/>
            <a:ext cx="2245851" cy="3429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F6D13-61D2-F24E-A644-2E8A85CC695C}"/>
              </a:ext>
            </a:extLst>
          </p:cNvPr>
          <p:cNvSpPr/>
          <p:nvPr/>
        </p:nvSpPr>
        <p:spPr>
          <a:xfrm>
            <a:off x="5687655" y="3747355"/>
            <a:ext cx="436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/>
              <a:t>“Bikini Kill.” </a:t>
            </a:r>
            <a:r>
              <a:rPr lang="en-US" sz="600" i="1" dirty="0" err="1"/>
              <a:t>Artzines</a:t>
            </a:r>
            <a:r>
              <a:rPr lang="en-US" sz="600" dirty="0"/>
              <a:t>, 19 June 2017, </a:t>
            </a:r>
            <a:r>
              <a:rPr lang="en-US" sz="600" dirty="0">
                <a:hlinkClick r:id="rId6"/>
              </a:rPr>
              <a:t>http://www.artzines.info/bikini-kill/</a:t>
            </a:r>
            <a:r>
              <a:rPr lang="en-US" sz="600" dirty="0"/>
              <a:t>.</a:t>
            </a:r>
            <a:endParaRPr lang="en-US" sz="6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3D8C0-826C-C64D-A2D4-9A386CF8FC31}"/>
              </a:ext>
            </a:extLst>
          </p:cNvPr>
          <p:cNvSpPr/>
          <p:nvPr/>
        </p:nvSpPr>
        <p:spPr>
          <a:xfrm>
            <a:off x="50819" y="3459195"/>
            <a:ext cx="542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dirty="0"/>
              <a:t>“</a:t>
            </a:r>
            <a:r>
              <a:rPr lang="en-US" sz="600" i="1" dirty="0"/>
              <a:t>The Comic Reader</a:t>
            </a:r>
            <a:r>
              <a:rPr lang="en-US" sz="600" dirty="0"/>
              <a:t>.” </a:t>
            </a:r>
            <a:r>
              <a:rPr lang="en-US" sz="600" i="1" dirty="0"/>
              <a:t>Wikipedia</a:t>
            </a:r>
            <a:r>
              <a:rPr lang="en-US" sz="600" dirty="0"/>
              <a:t>, 20 June 2018. </a:t>
            </a:r>
            <a:r>
              <a:rPr lang="en-US" sz="600" i="1" dirty="0"/>
              <a:t>Wikipedia</a:t>
            </a:r>
            <a:r>
              <a:rPr lang="en-US" sz="600" dirty="0"/>
              <a:t>, </a:t>
            </a:r>
            <a:r>
              <a:rPr lang="en-US" sz="600" dirty="0">
                <a:hlinkClick r:id="rId7"/>
              </a:rPr>
              <a:t>https://en.wikipedia.org/w/index.php?title=The_Comic_Reader&amp;oldid=846669901</a:t>
            </a:r>
            <a:r>
              <a:rPr lang="en-US" sz="600" dirty="0"/>
              <a:t>.</a:t>
            </a:r>
            <a:endParaRPr lang="en-US" sz="600" dirty="0">
              <a:effectLst/>
            </a:endParaRPr>
          </a:p>
        </p:txBody>
      </p:sp>
      <p:pic>
        <p:nvPicPr>
          <p:cNvPr id="12" name="Picture 11" descr="comic reader zine 1984 cover ">
            <a:extLst>
              <a:ext uri="{FF2B5EF4-FFF2-40B4-BE49-F238E27FC236}">
                <a16:creationId xmlns:a16="http://schemas.microsoft.com/office/drawing/2014/main" id="{5803796A-1294-B64B-82BB-CB4022B4B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" y="1415124"/>
            <a:ext cx="2207005" cy="3429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155377-4B92-E740-83F9-B2FAAE91A046}"/>
              </a:ext>
            </a:extLst>
          </p:cNvPr>
          <p:cNvSpPr/>
          <p:nvPr/>
        </p:nvSpPr>
        <p:spPr>
          <a:xfrm>
            <a:off x="2695749" y="2791404"/>
            <a:ext cx="446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i="1" dirty="0" err="1"/>
              <a:t>Bomp.Jpg</a:t>
            </a:r>
            <a:r>
              <a:rPr lang="en-US" sz="600" i="1" dirty="0"/>
              <a:t> (1160×1600)</a:t>
            </a:r>
            <a:r>
              <a:rPr lang="en-US" sz="600" dirty="0"/>
              <a:t>. </a:t>
            </a:r>
            <a:r>
              <a:rPr lang="en-US" sz="600" dirty="0">
                <a:hlinkClick r:id="rId9"/>
              </a:rPr>
              <a:t>http://2.bp.blogspot.com/-xv6fbCB4iyQ/UhEnhfhGWkI/AAAAAAAAMRY/ENhgYYo1CWU/s1600/bomp.jpg</a:t>
            </a:r>
            <a:r>
              <a:rPr lang="en-US" sz="600" dirty="0"/>
              <a:t>. Accessed 5 Nov. 2019.</a:t>
            </a:r>
            <a:endParaRPr lang="en-US" sz="600" dirty="0">
              <a:effectLst/>
            </a:endParaRPr>
          </a:p>
        </p:txBody>
      </p:sp>
      <p:pic>
        <p:nvPicPr>
          <p:cNvPr id="15" name="Picture 14" descr="who put the bomp 1971 zine cover">
            <a:extLst>
              <a:ext uri="{FF2B5EF4-FFF2-40B4-BE49-F238E27FC236}">
                <a16:creationId xmlns:a16="http://schemas.microsoft.com/office/drawing/2014/main" id="{CEA3BFF6-00DE-EF45-BFDF-75EF4B90E3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"/>
          <a:stretch/>
        </p:blipFill>
        <p:spPr>
          <a:xfrm>
            <a:off x="3104592" y="1361616"/>
            <a:ext cx="2645765" cy="34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DF9411-EA7D-4D4E-A03E-C99257532632}"/>
              </a:ext>
            </a:extLst>
          </p:cNvPr>
          <p:cNvSpPr txBox="1"/>
          <p:nvPr/>
        </p:nvSpPr>
        <p:spPr>
          <a:xfrm>
            <a:off x="939048" y="694156"/>
            <a:ext cx="7324006" cy="528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Your turn: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srgbClr val="282F39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Fill out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srgbClr val="282F39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The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u="sng" dirty="0">
                <a:solidFill>
                  <a:srgbClr val="CB1B4A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DREAMS OF ZINES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srgbClr val="282F39"/>
                </a:solidFill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page in your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 Disp SemCond SemBd" panose="020B0702040504020204" pitchFamily="34"/>
                <a:ea typeface="Noto Sans Disp SemCond SemBd" panose="020B0702040504020204" pitchFamily="34"/>
                <a:cs typeface="Noto Sans Disp SemCond SemBd" panose="020B0702040504020204" pitchFamily="34"/>
              </a:rPr>
              <a:t>Mini-zine</a:t>
            </a:r>
            <a:endParaRPr kumimoji="0" lang="en-GB" sz="70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 Disp SemCond SemBd" panose="020B0702040504020204" pitchFamily="34"/>
              <a:ea typeface="Noto Sans Disp SemCond SemBd" panose="020B0702040504020204" pitchFamily="34"/>
              <a:cs typeface="Noto Sans Disp SemCond SemBd" panose="020B0702040504020204" pitchFamily="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C6FAE-F26E-4E16-A872-4299131ECDB5}"/>
              </a:ext>
            </a:extLst>
          </p:cNvPr>
          <p:cNvSpPr/>
          <p:nvPr/>
        </p:nvSpPr>
        <p:spPr>
          <a:xfrm rot="19061577">
            <a:off x="10306661" y="-880441"/>
            <a:ext cx="548554" cy="5370184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8554 w 548554"/>
              <a:gd name="connsiteY2" fmla="*/ 6392775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0729 w 548554"/>
              <a:gd name="connsiteY2" fmla="*/ 4792891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5370184"/>
              <a:gd name="connsiteX1" fmla="*/ 548554 w 548554"/>
              <a:gd name="connsiteY1" fmla="*/ 489516 h 5370184"/>
              <a:gd name="connsiteX2" fmla="*/ 540729 w 548554"/>
              <a:gd name="connsiteY2" fmla="*/ 4792891 h 5370184"/>
              <a:gd name="connsiteX3" fmla="*/ 8639 w 548554"/>
              <a:gd name="connsiteY3" fmla="*/ 5370184 h 5370184"/>
              <a:gd name="connsiteX4" fmla="*/ 0 w 548554"/>
              <a:gd name="connsiteY4" fmla="*/ 0 h 53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54" h="5370184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95EB1-1005-49A4-B60F-E441AEC9B9F1}"/>
              </a:ext>
            </a:extLst>
          </p:cNvPr>
          <p:cNvSpPr/>
          <p:nvPr/>
        </p:nvSpPr>
        <p:spPr>
          <a:xfrm rot="19061577">
            <a:off x="10682119" y="-733829"/>
            <a:ext cx="530340" cy="4315546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14223 w 539015"/>
              <a:gd name="connsiteY0" fmla="*/ 0 h 6365424"/>
              <a:gd name="connsiteX1" fmla="*/ 539015 w 539015"/>
              <a:gd name="connsiteY1" fmla="*/ 462165 h 6365424"/>
              <a:gd name="connsiteX2" fmla="*/ 539015 w 539015"/>
              <a:gd name="connsiteY2" fmla="*/ 6365424 h 6365424"/>
              <a:gd name="connsiteX3" fmla="*/ 0 w 539015"/>
              <a:gd name="connsiteY3" fmla="*/ 6365424 h 6365424"/>
              <a:gd name="connsiteX4" fmla="*/ 14223 w 539015"/>
              <a:gd name="connsiteY4" fmla="*/ 0 h 6365424"/>
              <a:gd name="connsiteX0" fmla="*/ 20423 w 539015"/>
              <a:gd name="connsiteY0" fmla="*/ 0 h 6376953"/>
              <a:gd name="connsiteX1" fmla="*/ 539015 w 539015"/>
              <a:gd name="connsiteY1" fmla="*/ 473694 h 6376953"/>
              <a:gd name="connsiteX2" fmla="*/ 539015 w 539015"/>
              <a:gd name="connsiteY2" fmla="*/ 6376953 h 6376953"/>
              <a:gd name="connsiteX3" fmla="*/ 0 w 539015"/>
              <a:gd name="connsiteY3" fmla="*/ 6376953 h 6376953"/>
              <a:gd name="connsiteX4" fmla="*/ 20423 w 539015"/>
              <a:gd name="connsiteY4" fmla="*/ 0 h 6376953"/>
              <a:gd name="connsiteX0" fmla="*/ 11748 w 530340"/>
              <a:gd name="connsiteY0" fmla="*/ 0 h 6376953"/>
              <a:gd name="connsiteX1" fmla="*/ 530340 w 530340"/>
              <a:gd name="connsiteY1" fmla="*/ 473694 h 6376953"/>
              <a:gd name="connsiteX2" fmla="*/ 530340 w 530340"/>
              <a:gd name="connsiteY2" fmla="*/ 6376953 h 6376953"/>
              <a:gd name="connsiteX3" fmla="*/ 0 w 530340"/>
              <a:gd name="connsiteY3" fmla="*/ 4315546 h 6376953"/>
              <a:gd name="connsiteX4" fmla="*/ 11748 w 530340"/>
              <a:gd name="connsiteY4" fmla="*/ 0 h 6376953"/>
              <a:gd name="connsiteX0" fmla="*/ 11748 w 530340"/>
              <a:gd name="connsiteY0" fmla="*/ 0 h 4315546"/>
              <a:gd name="connsiteX1" fmla="*/ 530340 w 530340"/>
              <a:gd name="connsiteY1" fmla="*/ 473694 h 4315546"/>
              <a:gd name="connsiteX2" fmla="*/ 524835 w 530340"/>
              <a:gd name="connsiteY2" fmla="*/ 3727355 h 4315546"/>
              <a:gd name="connsiteX3" fmla="*/ 0 w 530340"/>
              <a:gd name="connsiteY3" fmla="*/ 4315546 h 4315546"/>
              <a:gd name="connsiteX4" fmla="*/ 11748 w 530340"/>
              <a:gd name="connsiteY4" fmla="*/ 0 h 43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40" h="4315546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9B140-1DB1-4E5F-B3AB-58AB69C3E5F2}"/>
              </a:ext>
            </a:extLst>
          </p:cNvPr>
          <p:cNvSpPr/>
          <p:nvPr/>
        </p:nvSpPr>
        <p:spPr>
          <a:xfrm rot="19061577">
            <a:off x="9611521" y="-1141075"/>
            <a:ext cx="556134" cy="7463630"/>
          </a:xfrm>
          <a:custGeom>
            <a:avLst/>
            <a:gdLst>
              <a:gd name="connsiteX0" fmla="*/ 0 w 539015"/>
              <a:gd name="connsiteY0" fmla="*/ 0 h 9625038"/>
              <a:gd name="connsiteX1" fmla="*/ 539015 w 539015"/>
              <a:gd name="connsiteY1" fmla="*/ 0 h 9625038"/>
              <a:gd name="connsiteX2" fmla="*/ 539015 w 539015"/>
              <a:gd name="connsiteY2" fmla="*/ 9625038 h 9625038"/>
              <a:gd name="connsiteX3" fmla="*/ 0 w 539015"/>
              <a:gd name="connsiteY3" fmla="*/ 9625038 h 9625038"/>
              <a:gd name="connsiteX4" fmla="*/ 0 w 539015"/>
              <a:gd name="connsiteY4" fmla="*/ 0 h 9625038"/>
              <a:gd name="connsiteX0" fmla="*/ 0 w 539187"/>
              <a:gd name="connsiteY0" fmla="*/ 0 h 9625038"/>
              <a:gd name="connsiteX1" fmla="*/ 539187 w 539187"/>
              <a:gd name="connsiteY1" fmla="*/ 1660179 h 9625038"/>
              <a:gd name="connsiteX2" fmla="*/ 539015 w 539187"/>
              <a:gd name="connsiteY2" fmla="*/ 9625038 h 9625038"/>
              <a:gd name="connsiteX3" fmla="*/ 0 w 539187"/>
              <a:gd name="connsiteY3" fmla="*/ 9625038 h 9625038"/>
              <a:gd name="connsiteX4" fmla="*/ 0 w 539187"/>
              <a:gd name="connsiteY4" fmla="*/ 0 h 9625038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9015 w 539187"/>
              <a:gd name="connsiteY2" fmla="*/ 8435571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6097 w 539187"/>
              <a:gd name="connsiteY2" fmla="*/ 6844446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16799 w 550983"/>
              <a:gd name="connsiteY0" fmla="*/ 0 h 7420235"/>
              <a:gd name="connsiteX1" fmla="*/ 550983 w 550983"/>
              <a:gd name="connsiteY1" fmla="*/ 470712 h 7420235"/>
              <a:gd name="connsiteX2" fmla="*/ 547893 w 550983"/>
              <a:gd name="connsiteY2" fmla="*/ 6844446 h 7420235"/>
              <a:gd name="connsiteX3" fmla="*/ 0 w 550983"/>
              <a:gd name="connsiteY3" fmla="*/ 7420235 h 7420235"/>
              <a:gd name="connsiteX4" fmla="*/ 16799 w 550983"/>
              <a:gd name="connsiteY4" fmla="*/ 0 h 7420235"/>
              <a:gd name="connsiteX0" fmla="*/ 21950 w 556134"/>
              <a:gd name="connsiteY0" fmla="*/ 0 h 7463630"/>
              <a:gd name="connsiteX1" fmla="*/ 556134 w 556134"/>
              <a:gd name="connsiteY1" fmla="*/ 470712 h 7463630"/>
              <a:gd name="connsiteX2" fmla="*/ 553044 w 556134"/>
              <a:gd name="connsiteY2" fmla="*/ 6844446 h 7463630"/>
              <a:gd name="connsiteX3" fmla="*/ 0 w 556134"/>
              <a:gd name="connsiteY3" fmla="*/ 7463630 h 7463630"/>
              <a:gd name="connsiteX4" fmla="*/ 21950 w 556134"/>
              <a:gd name="connsiteY4" fmla="*/ 0 h 74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34" h="746363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D7B260-A58B-45AD-A96F-D8F0FEC37E27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275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725713" y="235148"/>
            <a:ext cx="105426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Why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Zines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</a:p>
        </p:txBody>
      </p:sp>
      <p:grpSp>
        <p:nvGrpSpPr>
          <p:cNvPr id="89" name="Group 88" descr="&quot;&quot;" title="&quot;&quot;">
            <a:extLst>
              <a:ext uri="{FF2B5EF4-FFF2-40B4-BE49-F238E27FC236}">
                <a16:creationId xmlns:a16="http://schemas.microsoft.com/office/drawing/2014/main" id="{35DC11B7-F433-4562-BE10-C33B7DF1F6BD}"/>
              </a:ext>
            </a:extLst>
          </p:cNvPr>
          <p:cNvGrpSpPr/>
          <p:nvPr/>
        </p:nvGrpSpPr>
        <p:grpSpPr>
          <a:xfrm>
            <a:off x="1952978" y="4066942"/>
            <a:ext cx="8605936" cy="1797532"/>
            <a:chOff x="1885601" y="3961065"/>
            <a:chExt cx="8605936" cy="17975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9BF8D6A-FDE3-4B71-8AF4-159CD7D5E0FD}"/>
                </a:ext>
              </a:extLst>
            </p:cNvPr>
            <p:cNvGrpSpPr/>
            <p:nvPr/>
          </p:nvGrpSpPr>
          <p:grpSpPr>
            <a:xfrm>
              <a:off x="6418609" y="3961065"/>
              <a:ext cx="1361075" cy="1566906"/>
              <a:chOff x="5709865" y="3492501"/>
              <a:chExt cx="383352" cy="441325"/>
            </a:xfrm>
            <a:solidFill>
              <a:schemeClr val="accent3"/>
            </a:solidFill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16D2B88-AA3E-4CE7-84E7-4A6CE2556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D705830-2F15-4A5D-BEBD-6E962E4A9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328194-3E95-4A8E-B99E-23800F951999}"/>
                </a:ext>
              </a:extLst>
            </p:cNvPr>
            <p:cNvGrpSpPr/>
            <p:nvPr/>
          </p:nvGrpSpPr>
          <p:grpSpPr>
            <a:xfrm>
              <a:off x="4597454" y="3961065"/>
              <a:ext cx="1361075" cy="1566906"/>
              <a:chOff x="5709865" y="3492501"/>
              <a:chExt cx="383352" cy="441325"/>
            </a:xfrm>
            <a:solidFill>
              <a:schemeClr val="accent5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57D16B63-CC0D-4346-84A6-7CFBB2DB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79FA8731-C42E-43B6-B6C2-474BB6C7E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7438B6-C4DD-4687-899A-9033EE26FDAF}"/>
                </a:ext>
              </a:extLst>
            </p:cNvPr>
            <p:cNvGrpSpPr/>
            <p:nvPr/>
          </p:nvGrpSpPr>
          <p:grpSpPr>
            <a:xfrm>
              <a:off x="2800155" y="3961065"/>
              <a:ext cx="1361075" cy="1566906"/>
              <a:chOff x="5709865" y="3492501"/>
              <a:chExt cx="383352" cy="441325"/>
            </a:xfrm>
            <a:solidFill>
              <a:schemeClr val="accent4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46DE49EC-8099-4706-88D4-BE58EBDA5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4A704E7-BD59-4938-9384-F99FC5AAF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885601" y="4191691"/>
              <a:ext cx="1361075" cy="1566906"/>
              <a:chOff x="5709865" y="3492501"/>
              <a:chExt cx="383352" cy="441325"/>
            </a:xfrm>
            <a:solidFill>
              <a:schemeClr val="accent1"/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CD943F-7AE9-4358-BAF5-3FF790CA3ED3}"/>
                </a:ext>
              </a:extLst>
            </p:cNvPr>
            <p:cNvGrpSpPr/>
            <p:nvPr/>
          </p:nvGrpSpPr>
          <p:grpSpPr>
            <a:xfrm>
              <a:off x="3698804" y="4191691"/>
              <a:ext cx="1361075" cy="1566906"/>
              <a:chOff x="5709865" y="3492501"/>
              <a:chExt cx="383352" cy="441325"/>
            </a:xfrm>
            <a:solidFill>
              <a:schemeClr val="accent2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65FF092B-4F4C-42B5-92CA-F4154B88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0BA4B6CA-674F-4F44-A1B3-367753DB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A4F6EF9-82C9-4614-8000-469602A683F3}"/>
                </a:ext>
              </a:extLst>
            </p:cNvPr>
            <p:cNvGrpSpPr/>
            <p:nvPr/>
          </p:nvGrpSpPr>
          <p:grpSpPr>
            <a:xfrm>
              <a:off x="5512008" y="4191691"/>
              <a:ext cx="1361075" cy="1566906"/>
              <a:chOff x="5709865" y="3492501"/>
              <a:chExt cx="383352" cy="441325"/>
            </a:xfrm>
            <a:solidFill>
              <a:schemeClr val="accent6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C51B05A-84E3-43C7-9315-F2CE1189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87B48997-A91E-40F2-BE3A-CC941C15D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F6E96E-8755-477A-9BCF-E8CF79A707B0}"/>
                </a:ext>
              </a:extLst>
            </p:cNvPr>
            <p:cNvGrpSpPr/>
            <p:nvPr/>
          </p:nvGrpSpPr>
          <p:grpSpPr>
            <a:xfrm>
              <a:off x="8215908" y="3961065"/>
              <a:ext cx="1361075" cy="1566906"/>
              <a:chOff x="5709865" y="3492501"/>
              <a:chExt cx="383352" cy="441325"/>
            </a:xfrm>
            <a:solidFill>
              <a:schemeClr val="accent4"/>
            </a:solidFill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AD163451-22AA-4DAD-8817-46CC118B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C2076129-1D81-494E-A6DA-FF665863C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9138C1-3CEC-41E6-A14E-B2DE9479C1FD}"/>
                </a:ext>
              </a:extLst>
            </p:cNvPr>
            <p:cNvGrpSpPr/>
            <p:nvPr/>
          </p:nvGrpSpPr>
          <p:grpSpPr>
            <a:xfrm>
              <a:off x="7317259" y="4191691"/>
              <a:ext cx="1361075" cy="1566906"/>
              <a:chOff x="5709865" y="3492501"/>
              <a:chExt cx="383352" cy="441325"/>
            </a:xfrm>
            <a:solidFill>
              <a:schemeClr val="accent1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6D88E0DD-68EC-46E1-A05F-C2C8AD639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97722891-19AD-4EA6-B7CA-9E39CE722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61C2C4-164B-4039-8CC4-C4856CE67150}"/>
                </a:ext>
              </a:extLst>
            </p:cNvPr>
            <p:cNvGrpSpPr/>
            <p:nvPr/>
          </p:nvGrpSpPr>
          <p:grpSpPr>
            <a:xfrm>
              <a:off x="9130462" y="4191691"/>
              <a:ext cx="1361075" cy="1566906"/>
              <a:chOff x="5709865" y="3492501"/>
              <a:chExt cx="383352" cy="441325"/>
            </a:xfrm>
            <a:solidFill>
              <a:schemeClr val="accent2"/>
            </a:solidFill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89AA300C-68E3-4A4B-B8C2-275FC36F5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1D960232-D4B0-498B-B134-EF9634048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Speech Bubble: Oval 90">
            <a:extLst>
              <a:ext uri="{FF2B5EF4-FFF2-40B4-BE49-F238E27FC236}">
                <a16:creationId xmlns:a16="http://schemas.microsoft.com/office/drawing/2014/main" id="{1AA4AE42-E2ED-4F97-8EF5-B5C602DED5D6}"/>
              </a:ext>
            </a:extLst>
          </p:cNvPr>
          <p:cNvSpPr/>
          <p:nvPr/>
        </p:nvSpPr>
        <p:spPr>
          <a:xfrm>
            <a:off x="167267" y="1550020"/>
            <a:ext cx="2863235" cy="2146865"/>
          </a:xfrm>
          <a:prstGeom prst="wedgeEllipseCallout">
            <a:avLst>
              <a:gd name="adj1" fmla="val 28185"/>
              <a:gd name="adj2" fmla="val 73905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peech Bubble: Oval 92">
            <a:extLst>
              <a:ext uri="{FF2B5EF4-FFF2-40B4-BE49-F238E27FC236}">
                <a16:creationId xmlns:a16="http://schemas.microsoft.com/office/drawing/2014/main" id="{32AABE1D-0415-408B-B1B0-695E082207DE}"/>
              </a:ext>
            </a:extLst>
          </p:cNvPr>
          <p:cNvSpPr/>
          <p:nvPr/>
        </p:nvSpPr>
        <p:spPr>
          <a:xfrm>
            <a:off x="2827534" y="1164554"/>
            <a:ext cx="3024067" cy="1962345"/>
          </a:xfrm>
          <a:prstGeom prst="wedgeEllipseCallout">
            <a:avLst>
              <a:gd name="adj1" fmla="val -18095"/>
              <a:gd name="adj2" fmla="val 9401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/>
              <a:t>Urge us to think about authority in differing contexts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Speech Bubble: Oval 93">
            <a:extLst>
              <a:ext uri="{FF2B5EF4-FFF2-40B4-BE49-F238E27FC236}">
                <a16:creationId xmlns:a16="http://schemas.microsoft.com/office/drawing/2014/main" id="{68E05376-FD7D-4C13-8033-1893006E060D}"/>
              </a:ext>
            </a:extLst>
          </p:cNvPr>
          <p:cNvSpPr/>
          <p:nvPr/>
        </p:nvSpPr>
        <p:spPr>
          <a:xfrm>
            <a:off x="5742356" y="1327548"/>
            <a:ext cx="3277310" cy="1948388"/>
          </a:xfrm>
          <a:prstGeom prst="wedgeEllipseCallout">
            <a:avLst>
              <a:gd name="adj1" fmla="val -25863"/>
              <a:gd name="adj2" fmla="val 9801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Speech Bubble: Oval 94">
            <a:extLst>
              <a:ext uri="{FF2B5EF4-FFF2-40B4-BE49-F238E27FC236}">
                <a16:creationId xmlns:a16="http://schemas.microsoft.com/office/drawing/2014/main" id="{88EAF773-E9FE-4D91-B685-584DCC2C6372}"/>
              </a:ext>
            </a:extLst>
          </p:cNvPr>
          <p:cNvSpPr/>
          <p:nvPr/>
        </p:nvSpPr>
        <p:spPr>
          <a:xfrm>
            <a:off x="8887522" y="1313582"/>
            <a:ext cx="3194369" cy="2119692"/>
          </a:xfrm>
          <a:prstGeom prst="wedgeEllipseCallout">
            <a:avLst>
              <a:gd name="adj1" fmla="val -15964"/>
              <a:gd name="adj2" fmla="val 86212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59F9D14-B0A5-45AE-AF49-092C87ADFD66}"/>
              </a:ext>
            </a:extLst>
          </p:cNvPr>
          <p:cNvSpPr txBox="1"/>
          <p:nvPr/>
        </p:nvSpPr>
        <p:spPr>
          <a:xfrm>
            <a:off x="6201358" y="1701577"/>
            <a:ext cx="243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/>
              <a:t>Reframe topics we talk about in class and life 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2B37416-E1FA-4C42-B3A0-8B5C739B7D44}"/>
              </a:ext>
            </a:extLst>
          </p:cNvPr>
          <p:cNvSpPr txBox="1"/>
          <p:nvPr/>
        </p:nvSpPr>
        <p:spPr>
          <a:xfrm>
            <a:off x="592556" y="1827765"/>
            <a:ext cx="1809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/>
              <a:t>Provide space for marginalized voices 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4BC1D-F4F6-2748-8E97-916EE0F42993}"/>
              </a:ext>
            </a:extLst>
          </p:cNvPr>
          <p:cNvSpPr/>
          <p:nvPr/>
        </p:nvSpPr>
        <p:spPr>
          <a:xfrm>
            <a:off x="9195933" y="1809372"/>
            <a:ext cx="2577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/>
              <a:t>Channel our thoughts creatively into art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1189979" y="5622286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 title="&quot;&quot;">
            <a:extLst>
              <a:ext uri="{FF2B5EF4-FFF2-40B4-BE49-F238E27FC236}">
                <a16:creationId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1597373" y="1417675"/>
            <a:ext cx="3359467" cy="4325468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6356620" y="1511207"/>
            <a:ext cx="660464" cy="657690"/>
            <a:chOff x="6493081" y="1742364"/>
            <a:chExt cx="660464" cy="6576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4FAA62A-B5B9-49CF-B2F5-E9C5369268D9}"/>
              </a:ext>
            </a:extLst>
          </p:cNvPr>
          <p:cNvSpPr txBox="1"/>
          <p:nvPr/>
        </p:nvSpPr>
        <p:spPr>
          <a:xfrm>
            <a:off x="7138167" y="1779530"/>
            <a:ext cx="3100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300" dirty="0">
                <a:latin typeface="Open Sans" panose="020B0606030504020204" pitchFamily="34" charset="0"/>
              </a:rPr>
              <a:t>Printer paper, card stock, spiral-bound sheets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EF0DB3-6780-4955-A9AC-6120553D0EBB}"/>
              </a:ext>
            </a:extLst>
          </p:cNvPr>
          <p:cNvGrpSpPr/>
          <p:nvPr/>
        </p:nvGrpSpPr>
        <p:grpSpPr>
          <a:xfrm>
            <a:off x="6393041" y="3570305"/>
            <a:ext cx="660464" cy="657690"/>
            <a:chOff x="6493081" y="1742364"/>
            <a:chExt cx="660464" cy="65769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39C86F-9695-43F9-8BD0-4B428511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E094DD3-28C7-482C-9462-3CE4CA9B21E7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F4769D5-0590-45A9-AA94-4ABE3AF85D9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B3D930-A7D4-4663-A05F-C9537F60E040}"/>
              </a:ext>
            </a:extLst>
          </p:cNvPr>
          <p:cNvGrpSpPr/>
          <p:nvPr/>
        </p:nvGrpSpPr>
        <p:grpSpPr>
          <a:xfrm>
            <a:off x="6393041" y="4578872"/>
            <a:ext cx="660464" cy="657690"/>
            <a:chOff x="6493081" y="1742364"/>
            <a:chExt cx="660464" cy="6576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81A3CC3-9084-4055-83FC-96BF2EA2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5F0C388-90EA-40B3-9ABD-D116082A68AF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D574F9C-332C-40AC-9D37-30731DDBFFE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080828-2C0C-49AD-BAB5-3A3969C24F8D}"/>
              </a:ext>
            </a:extLst>
          </p:cNvPr>
          <p:cNvSpPr txBox="1"/>
          <p:nvPr/>
        </p:nvSpPr>
        <p:spPr>
          <a:xfrm>
            <a:off x="3000280" y="332077"/>
            <a:ext cx="5497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000" b="1" dirty="0">
                <a:solidFill>
                  <a:srgbClr val="CB1B4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 </a:t>
            </a:r>
            <a:r>
              <a:rPr lang="en-GB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Checklist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A3202A-290F-40F8-B2BF-8600143622AC}"/>
              </a:ext>
            </a:extLst>
          </p:cNvPr>
          <p:cNvSpPr txBox="1"/>
          <p:nvPr/>
        </p:nvSpPr>
        <p:spPr>
          <a:xfrm>
            <a:off x="7138168" y="1433803"/>
            <a:ext cx="277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Paper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469279-16FD-4A80-99DF-6C485353C880}"/>
              </a:ext>
            </a:extLst>
          </p:cNvPr>
          <p:cNvSpPr txBox="1"/>
          <p:nvPr/>
        </p:nvSpPr>
        <p:spPr>
          <a:xfrm>
            <a:off x="7143705" y="3838628"/>
            <a:ext cx="3100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How will you comb</a:t>
            </a: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ine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your sheets? Are you just folding the paper in half? Thirds?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2EB65-9A2A-42FC-AA18-CF1D2DEFF4C6}"/>
              </a:ext>
            </a:extLst>
          </p:cNvPr>
          <p:cNvSpPr txBox="1"/>
          <p:nvPr/>
        </p:nvSpPr>
        <p:spPr>
          <a:xfrm>
            <a:off x="7143705" y="3500281"/>
            <a:ext cx="277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Stapler or folds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07854E-7A9D-4676-B80A-0FE9D0109C4E}"/>
              </a:ext>
            </a:extLst>
          </p:cNvPr>
          <p:cNvSpPr txBox="1"/>
          <p:nvPr/>
        </p:nvSpPr>
        <p:spPr>
          <a:xfrm>
            <a:off x="7138168" y="4953330"/>
            <a:ext cx="31005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300" dirty="0">
                <a:latin typeface="Open Sans" panose="020B0606030504020204" pitchFamily="34" charset="0"/>
              </a:rPr>
              <a:t>Varies wildly. Repurpose any materials of interest to you like newspapers, fabric, images, drawn art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7063C-F4D4-4AA3-AB81-0A82327D4988}"/>
              </a:ext>
            </a:extLst>
          </p:cNvPr>
          <p:cNvSpPr txBox="1"/>
          <p:nvPr/>
        </p:nvSpPr>
        <p:spPr>
          <a:xfrm>
            <a:off x="7143705" y="4563063"/>
            <a:ext cx="277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Materials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118392-2AE3-4A3D-B015-9CB099000042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F8275C-6CD3-A34B-AFAF-C99F2C70012D}"/>
              </a:ext>
            </a:extLst>
          </p:cNvPr>
          <p:cNvGrpSpPr/>
          <p:nvPr/>
        </p:nvGrpSpPr>
        <p:grpSpPr>
          <a:xfrm>
            <a:off x="6417162" y="5742100"/>
            <a:ext cx="660464" cy="657690"/>
            <a:chOff x="6493081" y="1742364"/>
            <a:chExt cx="660464" cy="6576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266FFDB-DFC6-2848-9871-2888626B1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: Rounded Corners 37">
              <a:extLst>
                <a:ext uri="{FF2B5EF4-FFF2-40B4-BE49-F238E27FC236}">
                  <a16:creationId xmlns:a16="http://schemas.microsoft.com/office/drawing/2014/main" id="{7D42E796-B0AE-EB46-B033-5328015D2BC4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38">
              <a:extLst>
                <a:ext uri="{FF2B5EF4-FFF2-40B4-BE49-F238E27FC236}">
                  <a16:creationId xmlns:a16="http://schemas.microsoft.com/office/drawing/2014/main" id="{A1C57AFE-A287-8E46-877B-5F25FFACB7CF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1155CEC-56DA-E647-A458-EE23BBC6702C}"/>
              </a:ext>
            </a:extLst>
          </p:cNvPr>
          <p:cNvSpPr txBox="1"/>
          <p:nvPr/>
        </p:nvSpPr>
        <p:spPr>
          <a:xfrm>
            <a:off x="7138168" y="6106643"/>
            <a:ext cx="31005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Zines 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are for sharing. Remember that this will be replicated. What will show best as a copied text?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A5B7DF-E6D5-2E4C-B144-6B3A6BB37B12}"/>
              </a:ext>
            </a:extLst>
          </p:cNvPr>
          <p:cNvSpPr txBox="1"/>
          <p:nvPr/>
        </p:nvSpPr>
        <p:spPr>
          <a:xfrm>
            <a:off x="7138168" y="5737875"/>
            <a:ext cx="277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Photocopier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B69109-F7CF-5E45-823D-1259EEE2928C}"/>
              </a:ext>
            </a:extLst>
          </p:cNvPr>
          <p:cNvGrpSpPr/>
          <p:nvPr/>
        </p:nvGrpSpPr>
        <p:grpSpPr>
          <a:xfrm>
            <a:off x="6356620" y="2540756"/>
            <a:ext cx="660464" cy="657690"/>
            <a:chOff x="6493081" y="1742364"/>
            <a:chExt cx="660464" cy="65769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38E46A-8FCE-3447-9C2F-108F471B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: Rounded Corners 23">
              <a:extLst>
                <a:ext uri="{FF2B5EF4-FFF2-40B4-BE49-F238E27FC236}">
                  <a16:creationId xmlns:a16="http://schemas.microsoft.com/office/drawing/2014/main" id="{0E478111-C4F6-E945-8A5F-528A8F054268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24">
              <a:extLst>
                <a:ext uri="{FF2B5EF4-FFF2-40B4-BE49-F238E27FC236}">
                  <a16:creationId xmlns:a16="http://schemas.microsoft.com/office/drawing/2014/main" id="{DFF69DA3-F82B-CB49-9989-30237CF74814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D02994E-6AF5-4947-BFEE-07B9AECEF902}"/>
              </a:ext>
            </a:extLst>
          </p:cNvPr>
          <p:cNvSpPr txBox="1"/>
          <p:nvPr/>
        </p:nvSpPr>
        <p:spPr>
          <a:xfrm>
            <a:off x="7138167" y="2800404"/>
            <a:ext cx="31005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300" dirty="0">
                <a:latin typeface="Open Sans" panose="020B0606030504020204" pitchFamily="34" charset="0"/>
              </a:rPr>
              <a:t>4B Pencils (rather than no. 2), non-photo blue pencil, markers, small brush and ink</a:t>
            </a:r>
          </a:p>
          <a:p>
            <a:pPr lvl="0" algn="just"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Note: ball point pens can copy streaky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CA7B90-6D8D-9745-8D9A-0A49295A1209}"/>
              </a:ext>
            </a:extLst>
          </p:cNvPr>
          <p:cNvSpPr txBox="1"/>
          <p:nvPr/>
        </p:nvSpPr>
        <p:spPr>
          <a:xfrm>
            <a:off x="7138168" y="2454677"/>
            <a:ext cx="277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Writing Utensils</a:t>
            </a:r>
          </a:p>
        </p:txBody>
      </p:sp>
    </p:spTree>
    <p:extLst>
      <p:ext uri="{BB962C8B-B14F-4D97-AF65-F5344CB8AC3E}">
        <p14:creationId xmlns:p14="http://schemas.microsoft.com/office/powerpoint/2010/main" val="387067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289932" y="1459231"/>
            <a:ext cx="23640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What</a:t>
            </a:r>
            <a:r>
              <a:rPr lang="en-US" sz="5000" b="1" dirty="0">
                <a:solidFill>
                  <a:srgbClr val="007A7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zine </a:t>
            </a: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types are there?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D1FDD5-7CAB-4943-8850-EAEB31B46713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</a:p>
        </p:txBody>
      </p:sp>
      <p:pic>
        <p:nvPicPr>
          <p:cNvPr id="3" name="Picture 2" descr="zine types including standard half page, quarter page mini zine, no staple fold zine, accordian zine, stack and wrap zine, free page zine, micro mini zine, fold and bind zine">
            <a:extLst>
              <a:ext uri="{FF2B5EF4-FFF2-40B4-BE49-F238E27FC236}">
                <a16:creationId xmlns:a16="http://schemas.microsoft.com/office/drawing/2014/main" id="{717EB2DD-4024-0549-8053-3BBC45FF9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1252" r="8206" b="22276"/>
          <a:stretch/>
        </p:blipFill>
        <p:spPr>
          <a:xfrm>
            <a:off x="2653990" y="1"/>
            <a:ext cx="66159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3F76A-6A94-2F45-9FB9-F6BD0BB00E48}"/>
              </a:ext>
            </a:extLst>
          </p:cNvPr>
          <p:cNvSpPr txBox="1"/>
          <p:nvPr/>
        </p:nvSpPr>
        <p:spPr>
          <a:xfrm>
            <a:off x="9112102" y="6150114"/>
            <a:ext cx="124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Todd, Mark. </a:t>
            </a:r>
            <a:r>
              <a:rPr lang="en-US" sz="800" i="1" dirty="0"/>
              <a:t>What’s a Zine?: The Art of Making Zines and Mini-Comics</a:t>
            </a:r>
            <a:r>
              <a:rPr lang="en-US" sz="800" dirty="0"/>
              <a:t>. Pp.45. HOUGHTON MIFFLIN, 2006.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848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D60C2C9-8227-475E-9903-3E2AC8C38ED2}"/>
              </a:ext>
            </a:extLst>
          </p:cNvPr>
          <p:cNvSpPr/>
          <p:nvPr/>
        </p:nvSpPr>
        <p:spPr>
          <a:xfrm>
            <a:off x="1097239" y="5326133"/>
            <a:ext cx="5816372" cy="57554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175395-EA26-4014-9FA9-016EA9C41DAB}"/>
              </a:ext>
            </a:extLst>
          </p:cNvPr>
          <p:cNvGrpSpPr/>
          <p:nvPr/>
        </p:nvGrpSpPr>
        <p:grpSpPr>
          <a:xfrm>
            <a:off x="1250951" y="1758950"/>
            <a:ext cx="5263414" cy="3619501"/>
            <a:chOff x="4935538" y="2633663"/>
            <a:chExt cx="2317750" cy="1593851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AECAC0E3-22A8-46C4-A011-EFDB006719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8713" y="2633663"/>
              <a:ext cx="231457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BBED9BA-4B05-4E15-BE6A-AE3F396A3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538" y="3298826"/>
              <a:ext cx="2317750" cy="928688"/>
            </a:xfrm>
            <a:custGeom>
              <a:avLst/>
              <a:gdLst>
                <a:gd name="T0" fmla="*/ 8 w 727"/>
                <a:gd name="T1" fmla="*/ 223 h 291"/>
                <a:gd name="T2" fmla="*/ 60 w 727"/>
                <a:gd name="T3" fmla="*/ 104 h 291"/>
                <a:gd name="T4" fmla="*/ 102 w 727"/>
                <a:gd name="T5" fmla="*/ 7 h 291"/>
                <a:gd name="T6" fmla="*/ 139 w 727"/>
                <a:gd name="T7" fmla="*/ 7 h 291"/>
                <a:gd name="T8" fmla="*/ 264 w 727"/>
                <a:gd name="T9" fmla="*/ 34 h 291"/>
                <a:gd name="T10" fmla="*/ 311 w 727"/>
                <a:gd name="T11" fmla="*/ 25 h 291"/>
                <a:gd name="T12" fmla="*/ 436 w 727"/>
                <a:gd name="T13" fmla="*/ 2 h 291"/>
                <a:gd name="T14" fmla="*/ 506 w 727"/>
                <a:gd name="T15" fmla="*/ 43 h 291"/>
                <a:gd name="T16" fmla="*/ 448 w 727"/>
                <a:gd name="T17" fmla="*/ 45 h 291"/>
                <a:gd name="T18" fmla="*/ 474 w 727"/>
                <a:gd name="T19" fmla="*/ 160 h 291"/>
                <a:gd name="T20" fmla="*/ 492 w 727"/>
                <a:gd name="T21" fmla="*/ 219 h 291"/>
                <a:gd name="T22" fmla="*/ 638 w 727"/>
                <a:gd name="T23" fmla="*/ 246 h 291"/>
                <a:gd name="T24" fmla="*/ 682 w 727"/>
                <a:gd name="T25" fmla="*/ 253 h 291"/>
                <a:gd name="T26" fmla="*/ 649 w 727"/>
                <a:gd name="T27" fmla="*/ 169 h 291"/>
                <a:gd name="T28" fmla="*/ 615 w 727"/>
                <a:gd name="T29" fmla="*/ 84 h 291"/>
                <a:gd name="T30" fmla="*/ 633 w 727"/>
                <a:gd name="T31" fmla="*/ 54 h 291"/>
                <a:gd name="T32" fmla="*/ 646 w 727"/>
                <a:gd name="T33" fmla="*/ 276 h 291"/>
                <a:gd name="T34" fmla="*/ 507 w 727"/>
                <a:gd name="T35" fmla="*/ 250 h 291"/>
                <a:gd name="T36" fmla="*/ 462 w 727"/>
                <a:gd name="T37" fmla="*/ 248 h 291"/>
                <a:gd name="T38" fmla="*/ 368 w 727"/>
                <a:gd name="T39" fmla="*/ 263 h 291"/>
                <a:gd name="T40" fmla="*/ 243 w 727"/>
                <a:gd name="T41" fmla="*/ 283 h 291"/>
                <a:gd name="T42" fmla="*/ 203 w 727"/>
                <a:gd name="T43" fmla="*/ 283 h 291"/>
                <a:gd name="T44" fmla="*/ 235 w 727"/>
                <a:gd name="T45" fmla="*/ 256 h 291"/>
                <a:gd name="T46" fmla="*/ 309 w 727"/>
                <a:gd name="T47" fmla="*/ 244 h 291"/>
                <a:gd name="T48" fmla="*/ 422 w 727"/>
                <a:gd name="T49" fmla="*/ 226 h 291"/>
                <a:gd name="T50" fmla="*/ 466 w 727"/>
                <a:gd name="T51" fmla="*/ 215 h 291"/>
                <a:gd name="T52" fmla="*/ 442 w 727"/>
                <a:gd name="T53" fmla="*/ 113 h 291"/>
                <a:gd name="T54" fmla="*/ 410 w 727"/>
                <a:gd name="T55" fmla="*/ 34 h 291"/>
                <a:gd name="T56" fmla="*/ 283 w 727"/>
                <a:gd name="T57" fmla="*/ 60 h 291"/>
                <a:gd name="T58" fmla="*/ 263 w 727"/>
                <a:gd name="T59" fmla="*/ 121 h 291"/>
                <a:gd name="T60" fmla="*/ 241 w 727"/>
                <a:gd name="T61" fmla="*/ 227 h 291"/>
                <a:gd name="T62" fmla="*/ 40 w 727"/>
                <a:gd name="T63" fmla="*/ 220 h 291"/>
                <a:gd name="T64" fmla="*/ 90 w 727"/>
                <a:gd name="T65" fmla="*/ 231 h 291"/>
                <a:gd name="T66" fmla="*/ 162 w 727"/>
                <a:gd name="T67" fmla="*/ 246 h 291"/>
                <a:gd name="T68" fmla="*/ 215 w 727"/>
                <a:gd name="T69" fmla="*/ 253 h 291"/>
                <a:gd name="T70" fmla="*/ 242 w 727"/>
                <a:gd name="T71" fmla="*/ 119 h 291"/>
                <a:gd name="T72" fmla="*/ 250 w 727"/>
                <a:gd name="T73" fmla="*/ 59 h 291"/>
                <a:gd name="T74" fmla="*/ 128 w 727"/>
                <a:gd name="T75" fmla="*/ 33 h 291"/>
                <a:gd name="T76" fmla="*/ 104 w 727"/>
                <a:gd name="T77" fmla="*/ 73 h 291"/>
                <a:gd name="T78" fmla="*/ 48 w 727"/>
                <a:gd name="T79" fmla="*/ 20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7" h="291">
                  <a:moveTo>
                    <a:pt x="0" y="241"/>
                  </a:moveTo>
                  <a:cubicBezTo>
                    <a:pt x="3" y="235"/>
                    <a:pt x="6" y="229"/>
                    <a:pt x="8" y="223"/>
                  </a:cubicBezTo>
                  <a:cubicBezTo>
                    <a:pt x="17" y="202"/>
                    <a:pt x="27" y="181"/>
                    <a:pt x="36" y="159"/>
                  </a:cubicBezTo>
                  <a:cubicBezTo>
                    <a:pt x="44" y="141"/>
                    <a:pt x="52" y="123"/>
                    <a:pt x="60" y="104"/>
                  </a:cubicBezTo>
                  <a:cubicBezTo>
                    <a:pt x="67" y="89"/>
                    <a:pt x="74" y="73"/>
                    <a:pt x="80" y="57"/>
                  </a:cubicBezTo>
                  <a:cubicBezTo>
                    <a:pt x="81" y="56"/>
                    <a:pt x="99" y="14"/>
                    <a:pt x="102" y="7"/>
                  </a:cubicBezTo>
                  <a:cubicBezTo>
                    <a:pt x="103" y="4"/>
                    <a:pt x="104" y="2"/>
                    <a:pt x="106" y="0"/>
                  </a:cubicBezTo>
                  <a:cubicBezTo>
                    <a:pt x="117" y="2"/>
                    <a:pt x="128" y="4"/>
                    <a:pt x="139" y="7"/>
                  </a:cubicBezTo>
                  <a:cubicBezTo>
                    <a:pt x="163" y="12"/>
                    <a:pt x="187" y="17"/>
                    <a:pt x="211" y="22"/>
                  </a:cubicBezTo>
                  <a:cubicBezTo>
                    <a:pt x="229" y="26"/>
                    <a:pt x="246" y="30"/>
                    <a:pt x="264" y="34"/>
                  </a:cubicBezTo>
                  <a:cubicBezTo>
                    <a:pt x="267" y="34"/>
                    <a:pt x="270" y="34"/>
                    <a:pt x="273" y="33"/>
                  </a:cubicBezTo>
                  <a:cubicBezTo>
                    <a:pt x="286" y="31"/>
                    <a:pt x="298" y="28"/>
                    <a:pt x="311" y="25"/>
                  </a:cubicBezTo>
                  <a:cubicBezTo>
                    <a:pt x="323" y="23"/>
                    <a:pt x="390" y="9"/>
                    <a:pt x="411" y="5"/>
                  </a:cubicBezTo>
                  <a:cubicBezTo>
                    <a:pt x="419" y="3"/>
                    <a:pt x="428" y="2"/>
                    <a:pt x="436" y="2"/>
                  </a:cubicBezTo>
                  <a:cubicBezTo>
                    <a:pt x="450" y="4"/>
                    <a:pt x="487" y="11"/>
                    <a:pt x="487" y="11"/>
                  </a:cubicBezTo>
                  <a:cubicBezTo>
                    <a:pt x="487" y="11"/>
                    <a:pt x="501" y="34"/>
                    <a:pt x="506" y="43"/>
                  </a:cubicBezTo>
                  <a:cubicBezTo>
                    <a:pt x="485" y="39"/>
                    <a:pt x="466" y="36"/>
                    <a:pt x="445" y="32"/>
                  </a:cubicBezTo>
                  <a:cubicBezTo>
                    <a:pt x="446" y="37"/>
                    <a:pt x="447" y="41"/>
                    <a:pt x="448" y="45"/>
                  </a:cubicBezTo>
                  <a:cubicBezTo>
                    <a:pt x="452" y="64"/>
                    <a:pt x="457" y="83"/>
                    <a:pt x="461" y="103"/>
                  </a:cubicBezTo>
                  <a:cubicBezTo>
                    <a:pt x="466" y="122"/>
                    <a:pt x="470" y="141"/>
                    <a:pt x="474" y="160"/>
                  </a:cubicBezTo>
                  <a:cubicBezTo>
                    <a:pt x="479" y="178"/>
                    <a:pt x="483" y="196"/>
                    <a:pt x="487" y="214"/>
                  </a:cubicBezTo>
                  <a:cubicBezTo>
                    <a:pt x="488" y="218"/>
                    <a:pt x="490" y="219"/>
                    <a:pt x="492" y="219"/>
                  </a:cubicBezTo>
                  <a:cubicBezTo>
                    <a:pt x="498" y="219"/>
                    <a:pt x="547" y="229"/>
                    <a:pt x="567" y="232"/>
                  </a:cubicBezTo>
                  <a:cubicBezTo>
                    <a:pt x="591" y="237"/>
                    <a:pt x="615" y="242"/>
                    <a:pt x="638" y="246"/>
                  </a:cubicBezTo>
                  <a:cubicBezTo>
                    <a:pt x="652" y="249"/>
                    <a:pt x="666" y="251"/>
                    <a:pt x="680" y="254"/>
                  </a:cubicBezTo>
                  <a:cubicBezTo>
                    <a:pt x="680" y="254"/>
                    <a:pt x="681" y="253"/>
                    <a:pt x="682" y="253"/>
                  </a:cubicBezTo>
                  <a:cubicBezTo>
                    <a:pt x="679" y="246"/>
                    <a:pt x="676" y="238"/>
                    <a:pt x="674" y="231"/>
                  </a:cubicBezTo>
                  <a:cubicBezTo>
                    <a:pt x="665" y="210"/>
                    <a:pt x="657" y="190"/>
                    <a:pt x="649" y="169"/>
                  </a:cubicBezTo>
                  <a:cubicBezTo>
                    <a:pt x="641" y="148"/>
                    <a:pt x="632" y="127"/>
                    <a:pt x="624" y="107"/>
                  </a:cubicBezTo>
                  <a:cubicBezTo>
                    <a:pt x="621" y="99"/>
                    <a:pt x="618" y="92"/>
                    <a:pt x="615" y="84"/>
                  </a:cubicBezTo>
                  <a:cubicBezTo>
                    <a:pt x="615" y="83"/>
                    <a:pt x="615" y="82"/>
                    <a:pt x="615" y="81"/>
                  </a:cubicBezTo>
                  <a:cubicBezTo>
                    <a:pt x="621" y="72"/>
                    <a:pt x="627" y="64"/>
                    <a:pt x="633" y="54"/>
                  </a:cubicBezTo>
                  <a:cubicBezTo>
                    <a:pt x="665" y="133"/>
                    <a:pt x="696" y="212"/>
                    <a:pt x="727" y="291"/>
                  </a:cubicBezTo>
                  <a:cubicBezTo>
                    <a:pt x="722" y="290"/>
                    <a:pt x="670" y="280"/>
                    <a:pt x="646" y="276"/>
                  </a:cubicBezTo>
                  <a:cubicBezTo>
                    <a:pt x="623" y="271"/>
                    <a:pt x="601" y="268"/>
                    <a:pt x="578" y="263"/>
                  </a:cubicBezTo>
                  <a:cubicBezTo>
                    <a:pt x="554" y="259"/>
                    <a:pt x="530" y="254"/>
                    <a:pt x="507" y="250"/>
                  </a:cubicBezTo>
                  <a:cubicBezTo>
                    <a:pt x="498" y="248"/>
                    <a:pt x="490" y="246"/>
                    <a:pt x="481" y="245"/>
                  </a:cubicBezTo>
                  <a:cubicBezTo>
                    <a:pt x="475" y="245"/>
                    <a:pt x="469" y="247"/>
                    <a:pt x="462" y="248"/>
                  </a:cubicBezTo>
                  <a:cubicBezTo>
                    <a:pt x="451" y="249"/>
                    <a:pt x="440" y="251"/>
                    <a:pt x="429" y="253"/>
                  </a:cubicBezTo>
                  <a:cubicBezTo>
                    <a:pt x="409" y="257"/>
                    <a:pt x="388" y="260"/>
                    <a:pt x="368" y="263"/>
                  </a:cubicBezTo>
                  <a:cubicBezTo>
                    <a:pt x="346" y="267"/>
                    <a:pt x="325" y="270"/>
                    <a:pt x="303" y="273"/>
                  </a:cubicBezTo>
                  <a:cubicBezTo>
                    <a:pt x="283" y="277"/>
                    <a:pt x="263" y="280"/>
                    <a:pt x="243" y="283"/>
                  </a:cubicBezTo>
                  <a:cubicBezTo>
                    <a:pt x="236" y="284"/>
                    <a:pt x="230" y="286"/>
                    <a:pt x="224" y="286"/>
                  </a:cubicBezTo>
                  <a:cubicBezTo>
                    <a:pt x="217" y="286"/>
                    <a:pt x="210" y="284"/>
                    <a:pt x="203" y="283"/>
                  </a:cubicBezTo>
                  <a:cubicBezTo>
                    <a:pt x="190" y="280"/>
                    <a:pt x="178" y="278"/>
                    <a:pt x="165" y="275"/>
                  </a:cubicBezTo>
                  <a:moveTo>
                    <a:pt x="235" y="256"/>
                  </a:moveTo>
                  <a:cubicBezTo>
                    <a:pt x="239" y="255"/>
                    <a:pt x="242" y="255"/>
                    <a:pt x="245" y="255"/>
                  </a:cubicBezTo>
                  <a:cubicBezTo>
                    <a:pt x="267" y="251"/>
                    <a:pt x="288" y="247"/>
                    <a:pt x="309" y="244"/>
                  </a:cubicBezTo>
                  <a:cubicBezTo>
                    <a:pt x="330" y="241"/>
                    <a:pt x="350" y="238"/>
                    <a:pt x="371" y="234"/>
                  </a:cubicBezTo>
                  <a:cubicBezTo>
                    <a:pt x="388" y="232"/>
                    <a:pt x="405" y="229"/>
                    <a:pt x="422" y="226"/>
                  </a:cubicBezTo>
                  <a:cubicBezTo>
                    <a:pt x="436" y="224"/>
                    <a:pt x="449" y="222"/>
                    <a:pt x="463" y="220"/>
                  </a:cubicBezTo>
                  <a:cubicBezTo>
                    <a:pt x="465" y="219"/>
                    <a:pt x="467" y="219"/>
                    <a:pt x="466" y="215"/>
                  </a:cubicBezTo>
                  <a:cubicBezTo>
                    <a:pt x="463" y="200"/>
                    <a:pt x="459" y="185"/>
                    <a:pt x="455" y="169"/>
                  </a:cubicBezTo>
                  <a:cubicBezTo>
                    <a:pt x="451" y="151"/>
                    <a:pt x="446" y="132"/>
                    <a:pt x="442" y="113"/>
                  </a:cubicBezTo>
                  <a:cubicBezTo>
                    <a:pt x="437" y="90"/>
                    <a:pt x="432" y="67"/>
                    <a:pt x="426" y="44"/>
                  </a:cubicBezTo>
                  <a:cubicBezTo>
                    <a:pt x="423" y="31"/>
                    <a:pt x="423" y="31"/>
                    <a:pt x="410" y="34"/>
                  </a:cubicBezTo>
                  <a:cubicBezTo>
                    <a:pt x="388" y="38"/>
                    <a:pt x="367" y="43"/>
                    <a:pt x="345" y="47"/>
                  </a:cubicBezTo>
                  <a:cubicBezTo>
                    <a:pt x="324" y="52"/>
                    <a:pt x="304" y="55"/>
                    <a:pt x="283" y="60"/>
                  </a:cubicBezTo>
                  <a:cubicBezTo>
                    <a:pt x="275" y="61"/>
                    <a:pt x="275" y="61"/>
                    <a:pt x="273" y="70"/>
                  </a:cubicBezTo>
                  <a:cubicBezTo>
                    <a:pt x="269" y="87"/>
                    <a:pt x="266" y="104"/>
                    <a:pt x="263" y="121"/>
                  </a:cubicBezTo>
                  <a:cubicBezTo>
                    <a:pt x="258" y="143"/>
                    <a:pt x="254" y="164"/>
                    <a:pt x="249" y="186"/>
                  </a:cubicBezTo>
                  <a:cubicBezTo>
                    <a:pt x="247" y="199"/>
                    <a:pt x="244" y="213"/>
                    <a:pt x="241" y="227"/>
                  </a:cubicBezTo>
                  <a:cubicBezTo>
                    <a:pt x="239" y="236"/>
                    <a:pt x="237" y="245"/>
                    <a:pt x="235" y="256"/>
                  </a:cubicBezTo>
                  <a:close/>
                  <a:moveTo>
                    <a:pt x="40" y="220"/>
                  </a:moveTo>
                  <a:cubicBezTo>
                    <a:pt x="41" y="220"/>
                    <a:pt x="42" y="221"/>
                    <a:pt x="43" y="221"/>
                  </a:cubicBezTo>
                  <a:cubicBezTo>
                    <a:pt x="58" y="224"/>
                    <a:pt x="74" y="228"/>
                    <a:pt x="90" y="231"/>
                  </a:cubicBezTo>
                  <a:cubicBezTo>
                    <a:pt x="102" y="234"/>
                    <a:pt x="114" y="236"/>
                    <a:pt x="126" y="238"/>
                  </a:cubicBezTo>
                  <a:cubicBezTo>
                    <a:pt x="138" y="241"/>
                    <a:pt x="150" y="244"/>
                    <a:pt x="162" y="246"/>
                  </a:cubicBezTo>
                  <a:cubicBezTo>
                    <a:pt x="178" y="249"/>
                    <a:pt x="194" y="252"/>
                    <a:pt x="210" y="256"/>
                  </a:cubicBezTo>
                  <a:cubicBezTo>
                    <a:pt x="213" y="256"/>
                    <a:pt x="214" y="256"/>
                    <a:pt x="215" y="253"/>
                  </a:cubicBezTo>
                  <a:cubicBezTo>
                    <a:pt x="217" y="240"/>
                    <a:pt x="228" y="186"/>
                    <a:pt x="229" y="181"/>
                  </a:cubicBezTo>
                  <a:cubicBezTo>
                    <a:pt x="233" y="160"/>
                    <a:pt x="238" y="140"/>
                    <a:pt x="242" y="119"/>
                  </a:cubicBezTo>
                  <a:cubicBezTo>
                    <a:pt x="246" y="101"/>
                    <a:pt x="249" y="82"/>
                    <a:pt x="253" y="64"/>
                  </a:cubicBezTo>
                  <a:cubicBezTo>
                    <a:pt x="254" y="61"/>
                    <a:pt x="252" y="60"/>
                    <a:pt x="250" y="59"/>
                  </a:cubicBezTo>
                  <a:cubicBezTo>
                    <a:pt x="231" y="55"/>
                    <a:pt x="212" y="51"/>
                    <a:pt x="193" y="47"/>
                  </a:cubicBezTo>
                  <a:cubicBezTo>
                    <a:pt x="171" y="43"/>
                    <a:pt x="149" y="38"/>
                    <a:pt x="128" y="33"/>
                  </a:cubicBezTo>
                  <a:cubicBezTo>
                    <a:pt x="122" y="31"/>
                    <a:pt x="121" y="34"/>
                    <a:pt x="119" y="37"/>
                  </a:cubicBezTo>
                  <a:cubicBezTo>
                    <a:pt x="114" y="49"/>
                    <a:pt x="109" y="61"/>
                    <a:pt x="104" y="73"/>
                  </a:cubicBezTo>
                  <a:cubicBezTo>
                    <a:pt x="95" y="95"/>
                    <a:pt x="85" y="116"/>
                    <a:pt x="76" y="137"/>
                  </a:cubicBezTo>
                  <a:cubicBezTo>
                    <a:pt x="67" y="158"/>
                    <a:pt x="58" y="179"/>
                    <a:pt x="48" y="201"/>
                  </a:cubicBezTo>
                  <a:cubicBezTo>
                    <a:pt x="46" y="207"/>
                    <a:pt x="43" y="213"/>
                    <a:pt x="40" y="2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 descr="&quot;&quot;" title="&quot;&quot;">
              <a:extLst>
                <a:ext uri="{FF2B5EF4-FFF2-40B4-BE49-F238E27FC236}">
                  <a16:creationId xmlns:a16="http://schemas.microsoft.com/office/drawing/2014/main" id="{02E84567-9211-470D-A931-DDBCCD978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2636838"/>
              <a:ext cx="704850" cy="1006475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79F210-DE34-4C4F-AD58-9D5A78383CA2}"/>
              </a:ext>
            </a:extLst>
          </p:cNvPr>
          <p:cNvSpPr txBox="1"/>
          <p:nvPr/>
        </p:nvSpPr>
        <p:spPr>
          <a:xfrm>
            <a:off x="1677221" y="215672"/>
            <a:ext cx="88375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Your turn: blind date with a </a:t>
            </a:r>
            <a:r>
              <a:rPr lang="en-GB" sz="5000" b="1" dirty="0">
                <a:solidFill>
                  <a:srgbClr val="CB1B4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Zine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95CC5-40E7-4D09-8D08-E731EF871FAF}"/>
              </a:ext>
            </a:extLst>
          </p:cNvPr>
          <p:cNvSpPr txBox="1"/>
          <p:nvPr/>
        </p:nvSpPr>
        <p:spPr>
          <a:xfrm>
            <a:off x="8156820" y="2112788"/>
            <a:ext cx="3445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latin typeface="Open Sans" panose="020B0606030504020204" pitchFamily="34" charset="0"/>
              </a:rPr>
              <a:t>Use your mini-zine and answer questions on (pages 3-5):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Medium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Purpose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Au</a:t>
            </a:r>
            <a:r>
              <a:rPr lang="en-US" sz="24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thorship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3E979F-7E33-4E40-9CFA-4C9F90D09DC0}"/>
              </a:ext>
            </a:extLst>
          </p:cNvPr>
          <p:cNvSpPr txBox="1"/>
          <p:nvPr/>
        </p:nvSpPr>
        <p:spPr>
          <a:xfrm>
            <a:off x="8156821" y="4547454"/>
            <a:ext cx="277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Pair and share when you’re finished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CFE48E-D1EA-4876-89F0-C73B81649DC2}"/>
              </a:ext>
            </a:extLst>
          </p:cNvPr>
          <p:cNvGrpSpPr/>
          <p:nvPr/>
        </p:nvGrpSpPr>
        <p:grpSpPr>
          <a:xfrm>
            <a:off x="7478257" y="4606205"/>
            <a:ext cx="452893" cy="699312"/>
            <a:chOff x="7478257" y="4606205"/>
            <a:chExt cx="452893" cy="69931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D77BB37-100C-4426-8E83-30D68F04FF72}"/>
                </a:ext>
              </a:extLst>
            </p:cNvPr>
            <p:cNvSpPr/>
            <p:nvPr/>
          </p:nvSpPr>
          <p:spPr>
            <a:xfrm>
              <a:off x="7478257" y="5198536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6002BC93-7CB2-4522-95D5-0CDC6A463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4606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F6AD69-6CAA-4117-9481-B14C2FBABAAC}"/>
              </a:ext>
            </a:extLst>
          </p:cNvPr>
          <p:cNvGrpSpPr/>
          <p:nvPr/>
        </p:nvGrpSpPr>
        <p:grpSpPr>
          <a:xfrm>
            <a:off x="7478257" y="2193205"/>
            <a:ext cx="452893" cy="700189"/>
            <a:chOff x="7478257" y="2193205"/>
            <a:chExt cx="452893" cy="7001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703CE8-F8AC-4DEB-B12A-CE02F5376CA6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1B09AF1B-ACC8-4293-9936-EF40CA876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2CFDD0E8-25F5-49B5-8C4B-1F7BB005D19B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8468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14147</TotalTime>
  <Words>1703</Words>
  <Application>Microsoft Macintosh PowerPoint</Application>
  <PresentationFormat>Widescreen</PresentationFormat>
  <Paragraphs>156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Noto Nastaliq Urdu</vt:lpstr>
      <vt:lpstr>Noto Sans</vt:lpstr>
      <vt:lpstr>Noto Sans Disp SemCond SemBd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Yous to Strangers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Aisha Gaten</cp:lastModifiedBy>
  <cp:revision>1079</cp:revision>
  <dcterms:created xsi:type="dcterms:W3CDTF">2017-12-05T16:25:52Z</dcterms:created>
  <dcterms:modified xsi:type="dcterms:W3CDTF">2019-11-06T01:36:13Z</dcterms:modified>
</cp:coreProperties>
</file>