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418" autoAdjust="0"/>
  </p:normalViewPr>
  <p:slideViewPr>
    <p:cSldViewPr showGuides="1">
      <p:cViewPr varScale="1">
        <p:scale>
          <a:sx n="55" d="100"/>
          <a:sy n="55" d="100"/>
        </p:scale>
        <p:origin x="-224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309DB-B34F-4171-BAD7-3A20CB6A73F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3DBB8-F09A-474F-BAC8-3F95715A3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69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pr.org/sections/politics-fact-check" TargetMode="External"/><Relationship Id="rId13" Type="http://schemas.openxmlformats.org/officeDocument/2006/relationships/hyperlink" Target="http://quoteinvestigator.com/" TargetMode="External"/><Relationship Id="rId18" Type="http://schemas.openxmlformats.org/officeDocument/2006/relationships/hyperlink" Target="http://www.theguardian.com/news/reality-check" TargetMode="External"/><Relationship Id="rId3" Type="http://schemas.openxmlformats.org/officeDocument/2006/relationships/hyperlink" Target="http://www.politifact.com/" TargetMode="External"/><Relationship Id="rId21" Type="http://schemas.openxmlformats.org/officeDocument/2006/relationships/hyperlink" Target="https://fullfact.org/" TargetMode="External"/><Relationship Id="rId7" Type="http://schemas.openxmlformats.org/officeDocument/2006/relationships/hyperlink" Target="http://truthbetold.news/category/fact-checks/" TargetMode="External"/><Relationship Id="rId12" Type="http://schemas.openxmlformats.org/officeDocument/2006/relationships/hyperlink" Target="http://www.factcheck.org/scicheck/" TargetMode="External"/><Relationship Id="rId17" Type="http://schemas.openxmlformats.org/officeDocument/2006/relationships/hyperlink" Target="http://www.animalpolitico.com/elsabueso/" TargetMode="External"/><Relationship Id="rId2" Type="http://schemas.openxmlformats.org/officeDocument/2006/relationships/slide" Target="../slides/slide4.xml"/><Relationship Id="rId16" Type="http://schemas.openxmlformats.org/officeDocument/2006/relationships/hyperlink" Target="http://www.milenio.com/poligrafo/" TargetMode="External"/><Relationship Id="rId20" Type="http://schemas.openxmlformats.org/officeDocument/2006/relationships/hyperlink" Target="http://blogs.channel4.com/factcheck/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snopes.com/" TargetMode="External"/><Relationship Id="rId11" Type="http://schemas.openxmlformats.org/officeDocument/2006/relationships/hyperlink" Target="http://climatefeedback.org/" TargetMode="External"/><Relationship Id="rId5" Type="http://schemas.openxmlformats.org/officeDocument/2006/relationships/hyperlink" Target="http://www.washingtonpost.com/blogs/fact-checker/" TargetMode="External"/><Relationship Id="rId15" Type="http://schemas.openxmlformats.org/officeDocument/2006/relationships/hyperlink" Target="https://www.trudeaumetre.ca/" TargetMode="External"/><Relationship Id="rId10" Type="http://schemas.openxmlformats.org/officeDocument/2006/relationships/hyperlink" Target="http://www.hoax-slayer.com/" TargetMode="External"/><Relationship Id="rId19" Type="http://schemas.openxmlformats.org/officeDocument/2006/relationships/hyperlink" Target="http://bbc.co.uk/realitycheck" TargetMode="External"/><Relationship Id="rId4" Type="http://schemas.openxmlformats.org/officeDocument/2006/relationships/hyperlink" Target="http://www.factcheck.org/" TargetMode="External"/><Relationship Id="rId9" Type="http://schemas.openxmlformats.org/officeDocument/2006/relationships/hyperlink" Target="http://eldetectordementiras.com/" TargetMode="External"/><Relationship Id="rId14" Type="http://schemas.openxmlformats.org/officeDocument/2006/relationships/hyperlink" Target="http://factscan.ca/" TargetMode="Externa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uffingtonpost.com/entry/yale-calhoun-college-grace-hopper_us_589f792ce4b094a129eb8a10?tiall3di&amp;" TargetMode="External"/><Relationship Id="rId3" Type="http://schemas.openxmlformats.org/officeDocument/2006/relationships/hyperlink" Target="http://www.cnn.com/2017/02/10/politics/russia-dossier-update/index.html" TargetMode="External"/><Relationship Id="rId7" Type="http://schemas.openxmlformats.org/officeDocument/2006/relationships/hyperlink" Target="https://www.washingtonpost.com/powerpost/a-gift-and-a-challenge-for-democrats-a-restive-active-and-aggressive-base/2017/02/11/e265dd44-efef-11e6-b4ff-ac2cf509efe5_story.html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buzzfeed.com/tylerkingkade/laura-dunns-campus-rape-fight" TargetMode="External"/><Relationship Id="rId5" Type="http://schemas.openxmlformats.org/officeDocument/2006/relationships/hyperlink" Target="http://www.vox.com/polyarchy/2017/2/10/14569306/congress-shut-off-phones" TargetMode="External"/><Relationship Id="rId10" Type="http://schemas.openxmlformats.org/officeDocument/2006/relationships/hyperlink" Target="https://www.nytimes.com/2017/02/11/us/state-republican-leaders-move-swiftly.html?" TargetMode="External"/><Relationship Id="rId4" Type="http://schemas.openxmlformats.org/officeDocument/2006/relationships/hyperlink" Target="http://money.cnn.com/news/" TargetMode="External"/><Relationship Id="rId9" Type="http://schemas.openxmlformats.org/officeDocument/2006/relationships/hyperlink" Target="http://www.breitbart.com/video/2017/02/11/japan-condemns-n-korea-missile-launch-trump-u-s-stands-behind-japan-100-percent/" TargetMode="Externa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nsidc.org/" TargetMode="External"/><Relationship Id="rId13" Type="http://schemas.openxmlformats.org/officeDocument/2006/relationships/hyperlink" Target="https://www.rt.com/news/377108-hamburg-airport-injured-substance/" TargetMode="External"/><Relationship Id="rId3" Type="http://schemas.openxmlformats.org/officeDocument/2006/relationships/hyperlink" Target="http://cis.org/vaughan/study-reveals-72-terrorists-came-countries-covered-trump-vetting-order" TargetMode="External"/><Relationship Id="rId7" Type="http://schemas.openxmlformats.org/officeDocument/2006/relationships/hyperlink" Target="http://www.dailykos.com/story/2017/02/10/1632335/-Climate-Crisis-North-Pole-Temp-is-50-F-Above-Normal-amp-Arctic-Sea-Ice-Volume-is-Collapsing" TargetMode="External"/><Relationship Id="rId12" Type="http://schemas.openxmlformats.org/officeDocument/2006/relationships/hyperlink" Target="http://www.europhysicsnews.org/articles/epn/abs/2016/05/epn2016475-6p20/epn2016475-6p20.html" TargetMode="External"/><Relationship Id="rId2" Type="http://schemas.openxmlformats.org/officeDocument/2006/relationships/slide" Target="../slides/slide6.xml"/><Relationship Id="rId16" Type="http://schemas.openxmlformats.org/officeDocument/2006/relationships/hyperlink" Target="http://fauxcountrynews.com/five-unorthodox-diets-for-beach-season/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nature.com/nature/journal/v542/n7640/full/542141b.html" TargetMode="External"/><Relationship Id="rId11" Type="http://schemas.openxmlformats.org/officeDocument/2006/relationships/hyperlink" Target="http://principia-scientific.org/scientific-flaws-and-the-volcano-of-io/" TargetMode="External"/><Relationship Id="rId5" Type="http://schemas.openxmlformats.org/officeDocument/2006/relationships/hyperlink" Target="https://codoh.com/media/files/sr209.pdf" TargetMode="External"/><Relationship Id="rId15" Type="http://schemas.openxmlformats.org/officeDocument/2006/relationships/hyperlink" Target="http://www.naturalnews.com/2017-02-12-tiny-particles-from-city-air-invade-peoples-brains-interfere-with-cognition.html" TargetMode="External"/><Relationship Id="rId10" Type="http://schemas.openxmlformats.org/officeDocument/2006/relationships/hyperlink" Target="http://occupydemocrats.com/2017/02/11/congressman-just-invoked-forgotten-1924-rule-expose-trumps-taxes/" TargetMode="External"/><Relationship Id="rId4" Type="http://schemas.openxmlformats.org/officeDocument/2006/relationships/hyperlink" Target="http://www.al.com/news/montgomery/index.ssf/2017/01/man_accused_of_spray_painting.html" TargetMode="External"/><Relationship Id="rId9" Type="http://schemas.openxmlformats.org/officeDocument/2006/relationships/hyperlink" Target="http://www.smh.com.au/environment/weather/red-hot-nsw-smashes-february-statewide-heat-records-two-days-in-a-row-20170212-gub14c.html" TargetMode="External"/><Relationship Id="rId14" Type="http://schemas.openxmlformats.org/officeDocument/2006/relationships/hyperlink" Target="http://timesofindia.indiatimes.com/world/us/yale-but-not-hearty-university-renaming-recalls-dark-india-past/articleshow/57113707.cms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NB: All</a:t>
            </a:r>
            <a:r>
              <a:rPr lang="en-US" baseline="0" dirty="0" smtClean="0"/>
              <a:t> of the material on slide 3 and after is from Mike Caulfield’s excellent online textbook Web Literacy for Student Fact-Checkers. It can be accessed at https://webliteracy.pressbooks.com and I highly recommend checking it out for further details on the four steps for fast and frugal fact checking.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3DBB8-F09A-474F-BAC8-3F95715A39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19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3DBB8-F09A-474F-BAC8-3F95715A39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49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strategies</a:t>
            </a:r>
            <a:r>
              <a:rPr lang="en-US" baseline="0" dirty="0" smtClean="0"/>
              <a:t> come from Mike Caulfield’s Web Literacy for Student Fact-Checkers online textbook.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3DBB8-F09A-474F-BAC8-3F95715A39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86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following organizations are generally regarded as reputable fact-checking organizations focused on U.S. national news:</a:t>
            </a:r>
          </a:p>
          <a:p>
            <a:r>
              <a:rPr lang="en-US" i="1" dirty="0" err="1" smtClean="0">
                <a:hlinkClick r:id="rId3"/>
              </a:rPr>
              <a:t>Politifact</a:t>
            </a:r>
            <a:endParaRPr lang="en-US" dirty="0" smtClean="0"/>
          </a:p>
          <a:p>
            <a:r>
              <a:rPr lang="en-US" i="1" dirty="0" smtClean="0">
                <a:hlinkClick r:id="rId4"/>
              </a:rPr>
              <a:t>Factcheck.org</a:t>
            </a:r>
            <a:endParaRPr lang="en-US" dirty="0" smtClean="0"/>
          </a:p>
          <a:p>
            <a:r>
              <a:rPr lang="en-US" i="1" dirty="0" smtClean="0">
                <a:hlinkClick r:id="rId5"/>
              </a:rPr>
              <a:t>Washington Post Fact Checker</a:t>
            </a:r>
            <a:endParaRPr lang="en-US" dirty="0" smtClean="0"/>
          </a:p>
          <a:p>
            <a:r>
              <a:rPr lang="en-US" i="1" dirty="0" err="1" smtClean="0">
                <a:hlinkClick r:id="rId6"/>
              </a:rPr>
              <a:t>Snopes</a:t>
            </a:r>
            <a:endParaRPr lang="en-US" dirty="0" smtClean="0"/>
          </a:p>
          <a:p>
            <a:r>
              <a:rPr lang="en-US" i="1" dirty="0" smtClean="0">
                <a:hlinkClick r:id="rId7"/>
              </a:rPr>
              <a:t>Truth be Told</a:t>
            </a:r>
            <a:endParaRPr lang="en-US" dirty="0" smtClean="0"/>
          </a:p>
          <a:p>
            <a:r>
              <a:rPr lang="en-US" i="1" dirty="0" smtClean="0">
                <a:hlinkClick r:id="rId8"/>
              </a:rPr>
              <a:t>NPR Fact-Check</a:t>
            </a:r>
            <a:endParaRPr lang="en-US" dirty="0" smtClean="0"/>
          </a:p>
          <a:p>
            <a:r>
              <a:rPr lang="en-US" i="1" dirty="0" smtClean="0">
                <a:hlinkClick r:id="rId9"/>
              </a:rPr>
              <a:t>Lie Detector</a:t>
            </a:r>
            <a:r>
              <a:rPr lang="en-US" dirty="0" smtClean="0"/>
              <a:t> (Univision, Spanish language)</a:t>
            </a:r>
          </a:p>
          <a:p>
            <a:r>
              <a:rPr lang="en-US" i="1" dirty="0" smtClean="0">
                <a:hlinkClick r:id="rId10"/>
              </a:rPr>
              <a:t>Hoax Slayer</a:t>
            </a:r>
            <a:endParaRPr lang="en-US" dirty="0" smtClean="0"/>
          </a:p>
          <a:p>
            <a:r>
              <a:rPr lang="en-US" dirty="0" smtClean="0"/>
              <a:t>Respected specialty sites cover niche areas such as climate or celebrities. Here are a few examples:</a:t>
            </a:r>
          </a:p>
          <a:p>
            <a:r>
              <a:rPr lang="en-US" i="1" dirty="0" smtClean="0">
                <a:hlinkClick r:id="rId11"/>
              </a:rPr>
              <a:t>Climate Feedback</a:t>
            </a:r>
            <a:endParaRPr lang="en-US" dirty="0" smtClean="0"/>
          </a:p>
          <a:p>
            <a:r>
              <a:rPr lang="en-US" i="1" dirty="0" err="1" smtClean="0">
                <a:hlinkClick r:id="rId12"/>
              </a:rPr>
              <a:t>SciCheck</a:t>
            </a:r>
            <a:endParaRPr lang="en-US" dirty="0" smtClean="0"/>
          </a:p>
          <a:p>
            <a:r>
              <a:rPr lang="en-US" i="1" dirty="0" smtClean="0">
                <a:hlinkClick r:id="rId13"/>
              </a:rPr>
              <a:t>Quote Investigator</a:t>
            </a:r>
            <a:endParaRPr lang="en-US" dirty="0" smtClean="0"/>
          </a:p>
          <a:p>
            <a:r>
              <a:rPr lang="en-US" dirty="0" smtClean="0"/>
              <a:t>There are many fact-checking sites outside the U.S. Here is a small sample:</a:t>
            </a:r>
          </a:p>
          <a:p>
            <a:r>
              <a:rPr lang="en-US" i="1" dirty="0" err="1" smtClean="0">
                <a:hlinkClick r:id="rId14"/>
              </a:rPr>
              <a:t>FactsCan</a:t>
            </a:r>
            <a:r>
              <a:rPr lang="en-US" i="1" dirty="0" smtClean="0"/>
              <a:t> </a:t>
            </a:r>
            <a:r>
              <a:rPr lang="en-US" dirty="0" smtClean="0"/>
              <a:t>(Canada)</a:t>
            </a:r>
          </a:p>
          <a:p>
            <a:r>
              <a:rPr lang="en-US" i="1" dirty="0" err="1" smtClean="0">
                <a:hlinkClick r:id="rId15"/>
              </a:rPr>
              <a:t>TrudeauMetre</a:t>
            </a:r>
            <a:r>
              <a:rPr lang="en-US" i="1" dirty="0" smtClean="0"/>
              <a:t> </a:t>
            </a:r>
            <a:r>
              <a:rPr lang="en-US" dirty="0" smtClean="0"/>
              <a:t>(Canada)</a:t>
            </a:r>
          </a:p>
          <a:p>
            <a:r>
              <a:rPr lang="en-US" i="1" dirty="0" smtClean="0">
                <a:hlinkClick r:id="rId16"/>
              </a:rPr>
              <a:t>El </a:t>
            </a:r>
            <a:r>
              <a:rPr lang="en-US" i="1" dirty="0" err="1" smtClean="0">
                <a:hlinkClick r:id="rId16"/>
              </a:rPr>
              <a:t>Polígrafo</a:t>
            </a:r>
            <a:r>
              <a:rPr lang="en-US" dirty="0" smtClean="0"/>
              <a:t> (Mexico)</a:t>
            </a:r>
          </a:p>
          <a:p>
            <a:r>
              <a:rPr lang="en-US" i="1" dirty="0" smtClean="0">
                <a:hlinkClick r:id="rId17"/>
              </a:rPr>
              <a:t>The Hound</a:t>
            </a:r>
            <a:r>
              <a:rPr lang="en-US" dirty="0" smtClean="0"/>
              <a:t> (Mexico)</a:t>
            </a:r>
          </a:p>
          <a:p>
            <a:r>
              <a:rPr lang="en-US" i="1" dirty="0" smtClean="0">
                <a:hlinkClick r:id="rId18"/>
              </a:rPr>
              <a:t>Guardian Reality Check </a:t>
            </a:r>
            <a:r>
              <a:rPr lang="en-US" dirty="0" smtClean="0"/>
              <a:t>(UK)</a:t>
            </a:r>
          </a:p>
          <a:p>
            <a:r>
              <a:rPr lang="en-US" i="1" dirty="0" smtClean="0">
                <a:hlinkClick r:id="rId19"/>
              </a:rPr>
              <a:t>BBC Reality Check</a:t>
            </a:r>
            <a:r>
              <a:rPr lang="en-US" dirty="0" smtClean="0"/>
              <a:t> (UK)</a:t>
            </a:r>
          </a:p>
          <a:p>
            <a:r>
              <a:rPr lang="en-US" i="1" dirty="0" smtClean="0">
                <a:hlinkClick r:id="rId20"/>
              </a:rPr>
              <a:t>Channel 4 Fact</a:t>
            </a:r>
            <a:r>
              <a:rPr lang="en-US" dirty="0" smtClean="0">
                <a:hlinkClick r:id="rId20"/>
              </a:rPr>
              <a:t> Check </a:t>
            </a:r>
            <a:r>
              <a:rPr lang="en-US" dirty="0" smtClean="0"/>
              <a:t>(UK)</a:t>
            </a:r>
          </a:p>
          <a:p>
            <a:r>
              <a:rPr lang="en-US" i="1" dirty="0" smtClean="0">
                <a:hlinkClick r:id="rId21"/>
              </a:rPr>
              <a:t>Full Fact</a:t>
            </a:r>
            <a:r>
              <a:rPr lang="en-US" i="1" dirty="0" smtClean="0"/>
              <a:t> </a:t>
            </a:r>
            <a:r>
              <a:rPr lang="en-US" dirty="0" smtClean="0"/>
              <a:t>(UK)</a:t>
            </a:r>
          </a:p>
          <a:p>
            <a:endParaRPr lang="en-US" dirty="0" smtClean="0"/>
          </a:p>
          <a:p>
            <a:r>
              <a:rPr lang="en-US" dirty="0" smtClean="0"/>
              <a:t>https://retractionwatch.com/ tracks retractions of scientific</a:t>
            </a:r>
            <a:r>
              <a:rPr lang="en-US" baseline="0" dirty="0" smtClean="0"/>
              <a:t> papers and pulls retractions from multiple journals together into a single website.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3DBB8-F09A-474F-BAC8-3F95715A39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12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 Rank the following news sources on how much sponsored content you believe their pages will feature: </a:t>
            </a:r>
            <a:r>
              <a:rPr lang="en-US" i="1" dirty="0" smtClean="0"/>
              <a:t>CNN</a:t>
            </a:r>
            <a:r>
              <a:rPr lang="en-US" dirty="0" smtClean="0"/>
              <a:t>, </a:t>
            </a:r>
            <a:r>
              <a:rPr lang="en-US" i="1" dirty="0" err="1" smtClean="0"/>
              <a:t>Buzzfeed</a:t>
            </a:r>
            <a:r>
              <a:rPr lang="en-US" dirty="0" smtClean="0"/>
              <a:t>, </a:t>
            </a:r>
            <a:r>
              <a:rPr lang="en-US" i="1" dirty="0" smtClean="0"/>
              <a:t>Washington</a:t>
            </a:r>
            <a:r>
              <a:rPr lang="en-US" dirty="0" smtClean="0"/>
              <a:t> </a:t>
            </a:r>
            <a:r>
              <a:rPr lang="en-US" i="1" dirty="0" smtClean="0"/>
              <a:t>Post</a:t>
            </a:r>
            <a:r>
              <a:rPr lang="en-US" dirty="0" smtClean="0"/>
              <a:t>, </a:t>
            </a:r>
            <a:r>
              <a:rPr lang="en-US" i="1" dirty="0" err="1" smtClean="0"/>
              <a:t>HuffPost</a:t>
            </a:r>
            <a:r>
              <a:rPr lang="en-US" dirty="0" smtClean="0"/>
              <a:t>, </a:t>
            </a:r>
            <a:r>
              <a:rPr lang="en-US" i="1" dirty="0" err="1" smtClean="0"/>
              <a:t>Brietbart</a:t>
            </a:r>
            <a:r>
              <a:rPr lang="en-US" dirty="0" smtClean="0"/>
              <a:t>, </a:t>
            </a:r>
            <a:r>
              <a:rPr lang="en-US" i="1" dirty="0" smtClean="0"/>
              <a:t>New York Times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Individually, or in groups, visit the following pages and list all sponsored content you see, tallying up the total amount on each page. Then rank the sites from most sponsored content to least.</a:t>
            </a:r>
          </a:p>
          <a:p>
            <a:r>
              <a:rPr lang="en-US" dirty="0" smtClean="0">
                <a:hlinkClick r:id="rId3"/>
              </a:rPr>
              <a:t>http://www.cnn.com/2017/02/10/politics/russia-dossier-update/index.html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http://money.cnn.com/news/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http://www.vox.com/polyarchy/2017/2/10/14569306/congress-shut-off-phones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https://www.buzzfeed.com/tylerkingkade/laura-dunns-campus-rape-fight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https://www.washingtonpost.com/powerpost/a-gift-and-a-challenge-for-democrats-a-restive-active-and-aggressive-base/2017/02/11/e265dd44-efef-11e6-b4ff-ac2cf509efe5_story.html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http://www.huffingtonpost.com/entry/yale-calhoun-college-grace-hopper_us_589f792ce4b094a129eb8a10?tiall3di&amp;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http://www.breitbart.com/video/2017/02/11/japan-condemns-n-korea-missile-launch-trump-u-s-stands-behind-japan-100-percent/</a:t>
            </a:r>
            <a:endParaRPr lang="en-US" dirty="0" smtClean="0"/>
          </a:p>
          <a:p>
            <a:r>
              <a:rPr lang="en-US" dirty="0" smtClean="0">
                <a:hlinkClick r:id="rId10"/>
              </a:rPr>
              <a:t>https://www.nytimes.com/2017/02/11/us/state-republican-leaders-move-swiftly.html?</a:t>
            </a:r>
            <a:endParaRPr lang="en-US" dirty="0" smtClean="0"/>
          </a:p>
          <a:p>
            <a:r>
              <a:rPr lang="en-US" dirty="0" smtClean="0"/>
              <a:t>After you’ve ranked the websites, answer these questions:</a:t>
            </a:r>
          </a:p>
          <a:p>
            <a:r>
              <a:rPr lang="en-US" dirty="0" smtClean="0"/>
              <a:t>Did the ranking surprise you at all?</a:t>
            </a:r>
          </a:p>
          <a:p>
            <a:r>
              <a:rPr lang="en-US" dirty="0" smtClean="0"/>
              <a:t>What do you think the quantity of sponsored content indicates about a website?</a:t>
            </a:r>
          </a:p>
          <a:p>
            <a:r>
              <a:rPr lang="en-US" dirty="0" smtClean="0"/>
              <a:t>How does this change your perspective on these websites’ reliability?</a:t>
            </a:r>
          </a:p>
          <a:p>
            <a:r>
              <a:rPr lang="en-US" dirty="0" smtClean="0"/>
              <a:t>Why would some websites have more sponsored content than others?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3DBB8-F09A-474F-BAC8-3F95715A39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7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class,</a:t>
            </a:r>
            <a:r>
              <a:rPr lang="en-US" baseline="0" dirty="0" smtClean="0"/>
              <a:t> we used Wikipedia to check on the Daily Mail and learned that it has a reputation for misleading reporting on science and medicine.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Activity:</a:t>
            </a:r>
          </a:p>
          <a:p>
            <a:r>
              <a:rPr lang="en-US" dirty="0" smtClean="0"/>
              <a:t>Evaluate the reputations of the following sites by “reading laterally.” Answer the following questions to determine the reputability of each site: Who runs them? To what purpose? What is their history of accuracy, and how do they rate on process, aim, and expertise?</a:t>
            </a:r>
          </a:p>
          <a:p>
            <a:r>
              <a:rPr lang="en-US" dirty="0" smtClean="0">
                <a:hlinkClick r:id="rId3"/>
              </a:rPr>
              <a:t>http://cis.org/</a:t>
            </a:r>
            <a:r>
              <a:rPr lang="en-US" dirty="0" err="1" smtClean="0">
                <a:hlinkClick r:id="rId3"/>
              </a:rPr>
              <a:t>vaughan</a:t>
            </a:r>
            <a:r>
              <a:rPr lang="en-US" dirty="0" smtClean="0">
                <a:hlinkClick r:id="rId3"/>
              </a:rPr>
              <a:t>/.</a:t>
            </a:r>
            <a:r>
              <a:rPr lang="en-US" dirty="0" smtClean="0"/>
              <a:t>..</a:t>
            </a:r>
          </a:p>
          <a:p>
            <a:r>
              <a:rPr lang="en-US" dirty="0" smtClean="0">
                <a:hlinkClick r:id="rId4"/>
              </a:rPr>
              <a:t>http://www.al.com/news/</a:t>
            </a:r>
            <a:r>
              <a:rPr lang="en-US" dirty="0" err="1" smtClean="0">
                <a:hlinkClick r:id="rId4"/>
              </a:rPr>
              <a:t>montgomery</a:t>
            </a:r>
            <a:r>
              <a:rPr lang="en-US" dirty="0" smtClean="0">
                <a:hlinkClick r:id="rId4"/>
              </a:rPr>
              <a:t>/.</a:t>
            </a:r>
            <a:r>
              <a:rPr lang="en-US" dirty="0" smtClean="0"/>
              <a:t>..</a:t>
            </a:r>
          </a:p>
          <a:p>
            <a:r>
              <a:rPr lang="en-US" dirty="0" smtClean="0">
                <a:hlinkClick r:id="rId5"/>
              </a:rPr>
              <a:t>https://codoh.com/media/files/.</a:t>
            </a:r>
            <a:r>
              <a:rPr lang="en-US" dirty="0" smtClean="0"/>
              <a:t>..</a:t>
            </a:r>
          </a:p>
          <a:p>
            <a:r>
              <a:rPr lang="en-US" dirty="0" smtClean="0">
                <a:hlinkClick r:id="rId6"/>
              </a:rPr>
              <a:t>http://www.nature.com/nature/journal/.</a:t>
            </a:r>
            <a:r>
              <a:rPr lang="en-US" dirty="0" smtClean="0"/>
              <a:t>..</a:t>
            </a:r>
          </a:p>
          <a:p>
            <a:r>
              <a:rPr lang="en-US" dirty="0" smtClean="0">
                <a:hlinkClick r:id="rId7"/>
              </a:rPr>
              <a:t>http://www.dailykos.com/.</a:t>
            </a:r>
            <a:r>
              <a:rPr lang="en-US" dirty="0" smtClean="0"/>
              <a:t>..</a:t>
            </a:r>
          </a:p>
          <a:p>
            <a:r>
              <a:rPr lang="en-US" dirty="0" smtClean="0">
                <a:hlinkClick r:id="rId8"/>
              </a:rPr>
              <a:t>https://nsidc.org/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http://www.smh.com.au/environment/weather/.</a:t>
            </a:r>
            <a:r>
              <a:rPr lang="en-US" dirty="0" smtClean="0"/>
              <a:t>..</a:t>
            </a:r>
          </a:p>
          <a:p>
            <a:r>
              <a:rPr lang="en-US" dirty="0" smtClean="0">
                <a:hlinkClick r:id="rId10"/>
              </a:rPr>
              <a:t>http://occupydemocrats.com/2017/02/11.</a:t>
            </a:r>
            <a:r>
              <a:rPr lang="en-US" dirty="0" smtClean="0"/>
              <a:t>..</a:t>
            </a:r>
          </a:p>
          <a:p>
            <a:r>
              <a:rPr lang="en-US" dirty="0" smtClean="0">
                <a:hlinkClick r:id="rId11"/>
              </a:rPr>
              <a:t>http://principia-scientific.org/.</a:t>
            </a:r>
            <a:r>
              <a:rPr lang="en-US" dirty="0" smtClean="0"/>
              <a:t>..</a:t>
            </a:r>
          </a:p>
          <a:p>
            <a:r>
              <a:rPr lang="en-US" dirty="0" smtClean="0">
                <a:hlinkClick r:id="rId12"/>
              </a:rPr>
              <a:t>http://www.europhysicsnews.org/articles/</a:t>
            </a:r>
            <a:r>
              <a:rPr lang="en-US" dirty="0" err="1" smtClean="0">
                <a:hlinkClick r:id="rId12"/>
              </a:rPr>
              <a:t>epn</a:t>
            </a:r>
            <a:r>
              <a:rPr lang="en-US" dirty="0" smtClean="0">
                <a:hlinkClick r:id="rId12"/>
              </a:rPr>
              <a:t>/abs/2016/05/.</a:t>
            </a:r>
            <a:r>
              <a:rPr lang="en-US" dirty="0" smtClean="0"/>
              <a:t>..</a:t>
            </a:r>
          </a:p>
          <a:p>
            <a:r>
              <a:rPr lang="en-US" dirty="0" smtClean="0">
                <a:hlinkClick r:id="rId13"/>
              </a:rPr>
              <a:t>https://www.rt.com/news/.</a:t>
            </a:r>
            <a:r>
              <a:rPr lang="en-US" dirty="0" smtClean="0"/>
              <a:t>..</a:t>
            </a:r>
          </a:p>
          <a:p>
            <a:r>
              <a:rPr lang="en-US" dirty="0" smtClean="0">
                <a:hlinkClick r:id="rId14"/>
              </a:rPr>
              <a:t>http://timesofindia.indiatimes.com/world/us/.</a:t>
            </a:r>
            <a:r>
              <a:rPr lang="en-US" dirty="0" smtClean="0"/>
              <a:t>..</a:t>
            </a:r>
          </a:p>
          <a:p>
            <a:r>
              <a:rPr lang="en-US" dirty="0" smtClean="0">
                <a:hlinkClick r:id="rId15"/>
              </a:rPr>
              <a:t>http://www.naturalnews.com/.</a:t>
            </a:r>
            <a:r>
              <a:rPr lang="en-US" dirty="0" smtClean="0"/>
              <a:t>..</a:t>
            </a:r>
          </a:p>
          <a:p>
            <a:r>
              <a:rPr lang="en-US" dirty="0" smtClean="0">
                <a:hlinkClick r:id="rId16"/>
              </a:rPr>
              <a:t>http://fauxcountrynews.com/.</a:t>
            </a:r>
            <a:r>
              <a:rPr lang="en-US" dirty="0" smtClean="0"/>
              <a:t>..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3DBB8-F09A-474F-BAC8-3F95715A39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08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 when I have questions about health information, I trust the NIH (National Institute of Health) and the Mayo Clinic. </a:t>
            </a:r>
          </a:p>
          <a:p>
            <a:r>
              <a:rPr lang="en-US" dirty="0" smtClean="0"/>
              <a:t>When</a:t>
            </a:r>
            <a:r>
              <a:rPr lang="en-US" baseline="0" dirty="0" smtClean="0"/>
              <a:t> there is breaking news, I tend to trust NPR as well as the Associated Press and Reuters. I know that Al Jazeera is a reputable news organization that often provides a non-US perspective. </a:t>
            </a:r>
          </a:p>
          <a:p>
            <a:r>
              <a:rPr lang="en-US" baseline="0" dirty="0" smtClean="0"/>
              <a:t>Don’t fall into the trap of never believing anything- keep a critical mind, but also recognize that there are reputable people in many different fields with real expertise, and search them out.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3DBB8-F09A-474F-BAC8-3F95715A39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14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class: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Watch</a:t>
            </a:r>
            <a:r>
              <a:rPr lang="en-US" baseline="0" dirty="0" smtClean="0"/>
              <a:t> out for confirmation bias!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If it’s a real news story, multiple news outlets will be reporting on it. If only one site is reporting a breaking news story or repeating a claim, be cautious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https://www.buzzfeednews.com/article/virginiahughes/grievance-studies-sokal-hoax?bfsource=ovthpcontrol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3DBB8-F09A-474F-BAC8-3F95715A39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6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D1D9-5F3F-41F6-816C-D7108E19830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75A8-662D-42A1-9DA0-A1E9672D03E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D1D9-5F3F-41F6-816C-D7108E19830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75A8-662D-42A1-9DA0-A1E9672D03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D1D9-5F3F-41F6-816C-D7108E19830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75A8-662D-42A1-9DA0-A1E9672D03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D1D9-5F3F-41F6-816C-D7108E19830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75A8-662D-42A1-9DA0-A1E9672D03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D1D9-5F3F-41F6-816C-D7108E19830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75A8-662D-42A1-9DA0-A1E9672D03E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D1D9-5F3F-41F6-816C-D7108E19830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75A8-662D-42A1-9DA0-A1E9672D03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D1D9-5F3F-41F6-816C-D7108E19830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75A8-662D-42A1-9DA0-A1E9672D03E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D1D9-5F3F-41F6-816C-D7108E19830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75A8-662D-42A1-9DA0-A1E9672D03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D1D9-5F3F-41F6-816C-D7108E19830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75A8-662D-42A1-9DA0-A1E9672D03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D1D9-5F3F-41F6-816C-D7108E19830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75A8-662D-42A1-9DA0-A1E9672D03E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D1D9-5F3F-41F6-816C-D7108E19830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75A8-662D-42A1-9DA0-A1E9672D03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F6D1D9-5F3F-41F6-816C-D7108E198309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2575A8-662D-42A1-9DA0-A1E9672D03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Fact checking on the web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Kirsten Hansen</a:t>
            </a:r>
          </a:p>
          <a:p>
            <a:r>
              <a:rPr lang="en-US" dirty="0" smtClean="0"/>
              <a:t>Kirsten.hansen@claremont.edu</a:t>
            </a:r>
          </a:p>
          <a:p>
            <a:r>
              <a:rPr lang="en-US" dirty="0" smtClean="0"/>
              <a:t>Created for: </a:t>
            </a:r>
            <a:r>
              <a:rPr lang="en-US" dirty="0" err="1" smtClean="0"/>
              <a:t>Pitzer</a:t>
            </a:r>
            <a:r>
              <a:rPr lang="en-US" dirty="0" smtClean="0"/>
              <a:t> FYS Contesting Science </a:t>
            </a:r>
            <a:endParaRPr lang="en-US" dirty="0" smtClean="0"/>
          </a:p>
          <a:p>
            <a:endParaRPr lang="en-US" dirty="0"/>
          </a:p>
          <a:p>
            <a:r>
              <a:rPr lang="en-US" sz="1300" dirty="0"/>
              <a:t>https://creativecommons.org/licenses/by-nc-sa/4.0/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43429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news article to research article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17058" y="1512999"/>
            <a:ext cx="4909883" cy="1001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Get as much information as you can from the news article. Do you have enough to find the original research article?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96493" y="2983468"/>
            <a:ext cx="538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56962" y="274320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72256" y="3663434"/>
            <a:ext cx="55626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 laterally for other news articles about the original news article OR the research article. Once you find them, look for information to help find the original research article.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72976" y="5791200"/>
            <a:ext cx="5486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Find the full text of the research article by searching for the title of the article (or author’s name and journal title) in advanced Library Search.  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5" idx="0"/>
          </p:cNvCxnSpPr>
          <p:nvPr/>
        </p:nvCxnSpPr>
        <p:spPr>
          <a:xfrm flipH="1">
            <a:off x="3065702" y="2526268"/>
            <a:ext cx="269208" cy="457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230199" y="2286000"/>
            <a:ext cx="256201" cy="533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904999" y="3429000"/>
            <a:ext cx="1059353" cy="22214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2"/>
          </p:cNvCxnSpPr>
          <p:nvPr/>
        </p:nvCxnSpPr>
        <p:spPr>
          <a:xfrm flipH="1">
            <a:off x="5486400" y="5339834"/>
            <a:ext cx="867156" cy="3106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2"/>
          </p:cNvCxnSpPr>
          <p:nvPr/>
        </p:nvCxnSpPr>
        <p:spPr>
          <a:xfrm>
            <a:off x="5611199" y="3112532"/>
            <a:ext cx="332401" cy="4688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32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Fast and frugal fact-checking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 good internet citizen- fact-check before sharin</a:t>
            </a:r>
            <a:r>
              <a:rPr lang="en-US" dirty="0"/>
              <a:t>g</a:t>
            </a:r>
            <a:endParaRPr lang="en-US" dirty="0" smtClean="0"/>
          </a:p>
          <a:p>
            <a:r>
              <a:rPr lang="en-US" dirty="0" smtClean="0"/>
              <a:t>4 strategies </a:t>
            </a:r>
          </a:p>
          <a:p>
            <a:pPr lvl="1"/>
            <a:r>
              <a:rPr lang="en-US" dirty="0" smtClean="0"/>
              <a:t>Check for previous work</a:t>
            </a:r>
          </a:p>
          <a:p>
            <a:pPr lvl="1"/>
            <a:r>
              <a:rPr lang="en-US" dirty="0" smtClean="0"/>
              <a:t>Go upstream to the source</a:t>
            </a:r>
          </a:p>
          <a:p>
            <a:pPr lvl="1"/>
            <a:r>
              <a:rPr lang="en-US" dirty="0" smtClean="0"/>
              <a:t>Read laterally</a:t>
            </a:r>
          </a:p>
          <a:p>
            <a:pPr lvl="1"/>
            <a:r>
              <a:rPr lang="en-US" dirty="0" smtClean="0"/>
              <a:t>Circle back</a:t>
            </a:r>
          </a:p>
          <a:p>
            <a:pPr marL="457200" lvl="1" indent="0">
              <a:buNone/>
            </a:pPr>
            <a:r>
              <a:rPr lang="en-US" dirty="0" smtClean="0"/>
              <a:t>And a word of advice: Check your emotions</a:t>
            </a:r>
          </a:p>
          <a:p>
            <a:pPr marL="457200" lvl="1" indent="0">
              <a:buNone/>
            </a:pPr>
            <a:r>
              <a:rPr lang="en-US" dirty="0" smtClean="0"/>
              <a:t>If at any point, the strategy works, stop searching!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for previous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Look around to see if someone else has </a:t>
            </a:r>
            <a:r>
              <a:rPr lang="en-US" dirty="0" smtClean="0"/>
              <a:t>already fact-checked the claim or provided a synthesis of research. </a:t>
            </a:r>
          </a:p>
          <a:p>
            <a:r>
              <a:rPr lang="en-US" dirty="0" smtClean="0"/>
              <a:t>There are lots of reputable fact-checking organizations.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95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upstream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 “upstream” to the source of the claim. Most web content is not original. Get to the original source to understand the trustworthiness of the information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Many newspapers include content from the Associated Press or Reuters news agencies. To evaluate those claims, backtrack to the original reporting source.</a:t>
            </a:r>
          </a:p>
          <a:p>
            <a:r>
              <a:rPr lang="en-US" dirty="0" smtClean="0"/>
              <a:t>Pay particular attention to sponsored content, which can be very sneaky!</a:t>
            </a:r>
          </a:p>
          <a:p>
            <a:r>
              <a:rPr lang="en-US" dirty="0" smtClean="0"/>
              <a:t>Going upstream is particularly important for viral content, which spreads fast and can be hard to verify (photos in particular!)*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600" dirty="0" smtClean="0"/>
              <a:t>*Caulfield has excellent strategies for tracking photos in the Web Literacy textbook.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6253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laterally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get to the source of a claim, read what other people say about the source (publication, author, etc.). </a:t>
            </a:r>
            <a:endParaRPr lang="en-US" dirty="0" smtClean="0"/>
          </a:p>
          <a:p>
            <a:r>
              <a:rPr lang="en-US" dirty="0" smtClean="0"/>
              <a:t>Google it! (And Wikipedia it.)</a:t>
            </a:r>
          </a:p>
          <a:p>
            <a:r>
              <a:rPr lang="en-US" dirty="0" smtClean="0"/>
              <a:t>Google and Wikipedia can tell you a lot about a source’s reputation and general biases. </a:t>
            </a:r>
          </a:p>
          <a:p>
            <a:r>
              <a:rPr lang="en-US" dirty="0" smtClean="0"/>
              <a:t>Over time, you’ll build up a mental model of various sources and their reputations.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Circle back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get lost, hit dead ends, or find yourself going down an increasingly confusing rabbit hole, back up and start over knowing what you know now. You’re likely to take a more informed path with different search terms and better decisions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you get stuck thing about: Whose expertise on this topic would you trust?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73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would you add?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6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650</TotalTime>
  <Words>905</Words>
  <Application>Microsoft Office PowerPoint</Application>
  <PresentationFormat>On-screen Show (4:3)</PresentationFormat>
  <Paragraphs>116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Fact checking on the web</vt:lpstr>
      <vt:lpstr>From news article to research article</vt:lpstr>
      <vt:lpstr>Fast and frugal fact-checking</vt:lpstr>
      <vt:lpstr>Check for previous work</vt:lpstr>
      <vt:lpstr>Go upstream</vt:lpstr>
      <vt:lpstr>Read laterally</vt:lpstr>
      <vt:lpstr>Circle back </vt:lpstr>
      <vt:lpstr>What else would you add? </vt:lpstr>
    </vt:vector>
  </TitlesOfParts>
  <Company>Claremont University Consortium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 checking on the web</dc:title>
  <dc:creator>Kirsten Hansen</dc:creator>
  <cp:lastModifiedBy>Kirsten Hansen</cp:lastModifiedBy>
  <cp:revision>12</cp:revision>
  <dcterms:created xsi:type="dcterms:W3CDTF">2018-10-02T19:04:49Z</dcterms:created>
  <dcterms:modified xsi:type="dcterms:W3CDTF">2018-11-20T17:44:54Z</dcterms:modified>
</cp:coreProperties>
</file>