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44"/>
  </p:notesMasterIdLst>
  <p:sldIdLst>
    <p:sldId id="256" r:id="rId5"/>
    <p:sldId id="315" r:id="rId6"/>
    <p:sldId id="404" r:id="rId7"/>
    <p:sldId id="375" r:id="rId8"/>
    <p:sldId id="362" r:id="rId9"/>
    <p:sldId id="363" r:id="rId10"/>
    <p:sldId id="364" r:id="rId11"/>
    <p:sldId id="354" r:id="rId12"/>
    <p:sldId id="435" r:id="rId13"/>
    <p:sldId id="415" r:id="rId14"/>
    <p:sldId id="416" r:id="rId15"/>
    <p:sldId id="351" r:id="rId16"/>
    <p:sldId id="405" r:id="rId17"/>
    <p:sldId id="408" r:id="rId18"/>
    <p:sldId id="418" r:id="rId19"/>
    <p:sldId id="419" r:id="rId20"/>
    <p:sldId id="420" r:id="rId21"/>
    <p:sldId id="436" r:id="rId22"/>
    <p:sldId id="421" r:id="rId23"/>
    <p:sldId id="422" r:id="rId24"/>
    <p:sldId id="423" r:id="rId25"/>
    <p:sldId id="433" r:id="rId26"/>
    <p:sldId id="429" r:id="rId27"/>
    <p:sldId id="430" r:id="rId28"/>
    <p:sldId id="409" r:id="rId29"/>
    <p:sldId id="434" r:id="rId30"/>
    <p:sldId id="431" r:id="rId31"/>
    <p:sldId id="432" r:id="rId32"/>
    <p:sldId id="439" r:id="rId33"/>
    <p:sldId id="424" r:id="rId34"/>
    <p:sldId id="425" r:id="rId35"/>
    <p:sldId id="428" r:id="rId36"/>
    <p:sldId id="414" r:id="rId37"/>
    <p:sldId id="426" r:id="rId38"/>
    <p:sldId id="427" r:id="rId39"/>
    <p:sldId id="387" r:id="rId40"/>
    <p:sldId id="417" r:id="rId41"/>
    <p:sldId id="365" r:id="rId42"/>
    <p:sldId id="35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CD754E-C033-57A4-9AC8-F7EA59CDF86B}" name="Rubin, Stacy Paige, M.D." initials="RSPM" userId="S::splieberman@miami.edu::3fe24ab3-8fb1-4592-99d8-977ed185d9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F1D26-4064-52F1-EC1B-A9416DAF3390}" v="5" dt="2023-05-22T17:00:34.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953" autoAdjust="0"/>
  </p:normalViewPr>
  <p:slideViewPr>
    <p:cSldViewPr snapToGrid="0">
      <p:cViewPr varScale="1">
        <p:scale>
          <a:sx n="74" d="100"/>
          <a:sy n="74" d="100"/>
        </p:scale>
        <p:origin x="18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Knecht" userId="S::kebam@health.fau.edu::9c9cb235-d0e0-4c6e-bbd8-896fe496fb12" providerId="AD" clId="Web-{4D8F1D26-4064-52F1-EC1B-A9416DAF3390}"/>
    <pc:docChg chg="">
      <pc:chgData name="Michelle Knecht" userId="S::kebam@health.fau.edu::9c9cb235-d0e0-4c6e-bbd8-896fe496fb12" providerId="AD" clId="Web-{4D8F1D26-4064-52F1-EC1B-A9416DAF3390}" dt="2023-05-22T17:00:34.750" v="4"/>
      <pc:docMkLst>
        <pc:docMk/>
      </pc:docMkLst>
      <pc:sldChg chg="delCm">
        <pc:chgData name="Michelle Knecht" userId="S::kebam@health.fau.edu::9c9cb235-d0e0-4c6e-bbd8-896fe496fb12" providerId="AD" clId="Web-{4D8F1D26-4064-52F1-EC1B-A9416DAF3390}" dt="2023-05-22T17:00:24.172" v="0"/>
        <pc:sldMkLst>
          <pc:docMk/>
          <pc:sldMk cId="2371271708" sldId="419"/>
        </pc:sldMkLst>
        <pc:extLst>
          <p:ext xmlns:p="http://schemas.openxmlformats.org/presentationml/2006/main" uri="{D6D511B9-2390-475A-947B-AFAB55BFBCF1}">
            <pc226:cmChg xmlns:pc226="http://schemas.microsoft.com/office/powerpoint/2022/06/main/command" xmlns="" chg="del">
              <pc226:chgData name="Michelle Knecht" userId="S::kebam@health.fau.edu::9c9cb235-d0e0-4c6e-bbd8-896fe496fb12" providerId="AD" clId="Web-{4D8F1D26-4064-52F1-EC1B-A9416DAF3390}" dt="2023-05-22T17:00:24.172" v="0"/>
              <pc2:cmMkLst xmlns:pc2="http://schemas.microsoft.com/office/powerpoint/2019/9/main/command">
                <pc:docMk/>
                <pc:sldMk cId="2371271708" sldId="419"/>
                <pc2:cmMk id="{358FC363-E3F3-CF46-9D8E-6CD1C915F9C3}"/>
              </pc2:cmMkLst>
            </pc226:cmChg>
          </p:ext>
        </pc:extLst>
      </pc:sldChg>
      <pc:sldChg chg="delCm">
        <pc:chgData name="Michelle Knecht" userId="S::kebam@health.fau.edu::9c9cb235-d0e0-4c6e-bbd8-896fe496fb12" providerId="AD" clId="Web-{4D8F1D26-4064-52F1-EC1B-A9416DAF3390}" dt="2023-05-22T17:00:28.110" v="1"/>
        <pc:sldMkLst>
          <pc:docMk/>
          <pc:sldMk cId="4256761867" sldId="420"/>
        </pc:sldMkLst>
        <pc:extLst>
          <p:ext xmlns:p="http://schemas.openxmlformats.org/presentationml/2006/main" uri="{D6D511B9-2390-475A-947B-AFAB55BFBCF1}">
            <pc226:cmChg xmlns:pc226="http://schemas.microsoft.com/office/powerpoint/2022/06/main/command" xmlns="" chg="del">
              <pc226:chgData name="Michelle Knecht" userId="S::kebam@health.fau.edu::9c9cb235-d0e0-4c6e-bbd8-896fe496fb12" providerId="AD" clId="Web-{4D8F1D26-4064-52F1-EC1B-A9416DAF3390}" dt="2023-05-22T17:00:28.110" v="1"/>
              <pc2:cmMkLst xmlns:pc2="http://schemas.microsoft.com/office/powerpoint/2019/9/main/command">
                <pc:docMk/>
                <pc:sldMk cId="4256761867" sldId="420"/>
                <pc2:cmMk id="{DC90E81B-9382-E64E-B1B1-BD70093D2CE8}"/>
              </pc2:cmMkLst>
            </pc226:cmChg>
          </p:ext>
        </pc:extLst>
      </pc:sldChg>
      <pc:sldChg chg="delCm">
        <pc:chgData name="Michelle Knecht" userId="S::kebam@health.fau.edu::9c9cb235-d0e0-4c6e-bbd8-896fe496fb12" providerId="AD" clId="Web-{4D8F1D26-4064-52F1-EC1B-A9416DAF3390}" dt="2023-05-22T17:00:31.094" v="2"/>
        <pc:sldMkLst>
          <pc:docMk/>
          <pc:sldMk cId="2171440233" sldId="421"/>
        </pc:sldMkLst>
        <pc:extLst>
          <p:ext xmlns:p="http://schemas.openxmlformats.org/presentationml/2006/main" uri="{D6D511B9-2390-475A-947B-AFAB55BFBCF1}">
            <pc226:cmChg xmlns:pc226="http://schemas.microsoft.com/office/powerpoint/2022/06/main/command" xmlns="" chg="del">
              <pc226:chgData name="Michelle Knecht" userId="S::kebam@health.fau.edu::9c9cb235-d0e0-4c6e-bbd8-896fe496fb12" providerId="AD" clId="Web-{4D8F1D26-4064-52F1-EC1B-A9416DAF3390}" dt="2023-05-22T17:00:31.094" v="2"/>
              <pc2:cmMkLst xmlns:pc2="http://schemas.microsoft.com/office/powerpoint/2019/9/main/command">
                <pc:docMk/>
                <pc:sldMk cId="2171440233" sldId="421"/>
                <pc2:cmMk id="{9C5AC394-7FE9-7F41-B55B-1596FC6711E1}"/>
              </pc2:cmMkLst>
            </pc226:cmChg>
          </p:ext>
        </pc:extLst>
      </pc:sldChg>
      <pc:sldChg chg="delCm">
        <pc:chgData name="Michelle Knecht" userId="S::kebam@health.fau.edu::9c9cb235-d0e0-4c6e-bbd8-896fe496fb12" providerId="AD" clId="Web-{4D8F1D26-4064-52F1-EC1B-A9416DAF3390}" dt="2023-05-22T17:00:34.750" v="4"/>
        <pc:sldMkLst>
          <pc:docMk/>
          <pc:sldMk cId="3742359290" sldId="428"/>
        </pc:sldMkLst>
        <pc:extLst>
          <p:ext xmlns:p="http://schemas.openxmlformats.org/presentationml/2006/main" uri="{D6D511B9-2390-475A-947B-AFAB55BFBCF1}">
            <pc226:cmChg xmlns:pc226="http://schemas.microsoft.com/office/powerpoint/2022/06/main/command" xmlns="" chg="del">
              <pc226:chgData name="Michelle Knecht" userId="S::kebam@health.fau.edu::9c9cb235-d0e0-4c6e-bbd8-896fe496fb12" providerId="AD" clId="Web-{4D8F1D26-4064-52F1-EC1B-A9416DAF3390}" dt="2023-05-22T17:00:33.781" v="3"/>
              <pc2:cmMkLst xmlns:pc2="http://schemas.microsoft.com/office/powerpoint/2019/9/main/command">
                <pc:docMk/>
                <pc:sldMk cId="3742359290" sldId="428"/>
                <pc2:cmMk id="{F1C4591B-D116-DD45-A99B-A05A14E18FA6}"/>
              </pc2:cmMkLst>
            </pc226:cmChg>
            <pc226:cmChg xmlns:pc226="http://schemas.microsoft.com/office/powerpoint/2022/06/main/command" xmlns="" chg="del">
              <pc226:chgData name="Michelle Knecht" userId="S::kebam@health.fau.edu::9c9cb235-d0e0-4c6e-bbd8-896fe496fb12" providerId="AD" clId="Web-{4D8F1D26-4064-52F1-EC1B-A9416DAF3390}" dt="2023-05-22T17:00:34.750" v="4"/>
              <pc2:cmMkLst xmlns:pc2="http://schemas.microsoft.com/office/powerpoint/2019/9/main/command">
                <pc:docMk/>
                <pc:sldMk cId="3742359290" sldId="428"/>
                <pc2:cmMk id="{9872BAC4-DE70-0B45-B0A6-BD4EC99AA6AD}"/>
              </pc2:cmMkLst>
            </pc226:cmChg>
          </p:ext>
        </pc:extLst>
      </pc:sldChg>
    </pc:docChg>
  </pc:docChgLst>
  <pc:docChgLst>
    <pc:chgData name="Michelle Knecht" userId="9c9cb235-d0e0-4c6e-bbd8-896fe496fb12" providerId="ADAL" clId="{EEA4F7A1-993E-4CA9-9662-6007D9B486ED}"/>
    <pc:docChg chg="undo modSld">
      <pc:chgData name="Michelle Knecht" userId="9c9cb235-d0e0-4c6e-bbd8-896fe496fb12" providerId="ADAL" clId="{EEA4F7A1-993E-4CA9-9662-6007D9B486ED}" dt="2023-05-22T17:04:40.050" v="36" actId="20577"/>
      <pc:docMkLst>
        <pc:docMk/>
      </pc:docMkLst>
      <pc:sldChg chg="modSp">
        <pc:chgData name="Michelle Knecht" userId="9c9cb235-d0e0-4c6e-bbd8-896fe496fb12" providerId="ADAL" clId="{EEA4F7A1-993E-4CA9-9662-6007D9B486ED}" dt="2023-05-22T17:02:39.009" v="20" actId="20577"/>
        <pc:sldMkLst>
          <pc:docMk/>
          <pc:sldMk cId="2242978814" sldId="363"/>
        </pc:sldMkLst>
        <pc:spChg chg="mod">
          <ac:chgData name="Michelle Knecht" userId="9c9cb235-d0e0-4c6e-bbd8-896fe496fb12" providerId="ADAL" clId="{EEA4F7A1-993E-4CA9-9662-6007D9B486ED}" dt="2023-05-22T17:02:39.009" v="20" actId="20577"/>
          <ac:spMkLst>
            <pc:docMk/>
            <pc:sldMk cId="2242978814" sldId="363"/>
            <ac:spMk id="3" creationId="{00000000-0000-0000-0000-000000000000}"/>
          </ac:spMkLst>
        </pc:spChg>
      </pc:sldChg>
      <pc:sldChg chg="modSp">
        <pc:chgData name="Michelle Knecht" userId="9c9cb235-d0e0-4c6e-bbd8-896fe496fb12" providerId="ADAL" clId="{EEA4F7A1-993E-4CA9-9662-6007D9B486ED}" dt="2023-05-22T17:03:47.137" v="24" actId="20577"/>
        <pc:sldMkLst>
          <pc:docMk/>
          <pc:sldMk cId="2321882032" sldId="365"/>
        </pc:sldMkLst>
        <pc:spChg chg="mod">
          <ac:chgData name="Michelle Knecht" userId="9c9cb235-d0e0-4c6e-bbd8-896fe496fb12" providerId="ADAL" clId="{EEA4F7A1-993E-4CA9-9662-6007D9B486ED}" dt="2023-05-22T17:03:47.137" v="24" actId="20577"/>
          <ac:spMkLst>
            <pc:docMk/>
            <pc:sldMk cId="2321882032" sldId="365"/>
            <ac:spMk id="4" creationId="{00000000-0000-0000-0000-000000000000}"/>
          </ac:spMkLst>
        </pc:spChg>
      </pc:sldChg>
      <pc:sldChg chg="modSp">
        <pc:chgData name="Michelle Knecht" userId="9c9cb235-d0e0-4c6e-bbd8-896fe496fb12" providerId="ADAL" clId="{EEA4F7A1-993E-4CA9-9662-6007D9B486ED}" dt="2023-05-22T17:04:40.050" v="36" actId="20577"/>
        <pc:sldMkLst>
          <pc:docMk/>
          <pc:sldMk cId="1702526388" sldId="375"/>
        </pc:sldMkLst>
        <pc:spChg chg="mod">
          <ac:chgData name="Michelle Knecht" userId="9c9cb235-d0e0-4c6e-bbd8-896fe496fb12" providerId="ADAL" clId="{EEA4F7A1-993E-4CA9-9662-6007D9B486ED}" dt="2023-05-22T17:04:40.050" v="36" actId="20577"/>
          <ac:spMkLst>
            <pc:docMk/>
            <pc:sldMk cId="1702526388" sldId="375"/>
            <ac:spMk id="8" creationId="{00000000-0000-0000-0000-000000000000}"/>
          </ac:spMkLst>
        </pc:spChg>
        <pc:spChg chg="mod">
          <ac:chgData name="Michelle Knecht" userId="9c9cb235-d0e0-4c6e-bbd8-896fe496fb12" providerId="ADAL" clId="{EEA4F7A1-993E-4CA9-9662-6007D9B486ED}" dt="2023-05-22T17:04:33.634" v="30" actId="20577"/>
          <ac:spMkLst>
            <pc:docMk/>
            <pc:sldMk cId="1702526388" sldId="375"/>
            <ac:spMk id="1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303BB-29A2-4601-BDB2-B67F93871640}" type="doc">
      <dgm:prSet loTypeId="urn:microsoft.com/office/officeart/2005/8/layout/venn1" loCatId="relationship" qsTypeId="urn:microsoft.com/office/officeart/2005/8/quickstyle/simple1" qsCatId="simple" csTypeId="urn:microsoft.com/office/officeart/2005/8/colors/accent1_2" csCatId="accent1" phldr="1"/>
      <dgm:spPr/>
    </dgm:pt>
    <dgm:pt modelId="{7D7E46A1-79F9-42F4-A866-D26B5B6BD385}" type="pres">
      <dgm:prSet presAssocID="{DF8303BB-29A2-4601-BDB2-B67F93871640}" presName="compositeShape" presStyleCnt="0">
        <dgm:presLayoutVars>
          <dgm:chMax val="7"/>
          <dgm:dir/>
          <dgm:resizeHandles val="exact"/>
        </dgm:presLayoutVars>
      </dgm:prSet>
      <dgm:spPr/>
    </dgm:pt>
  </dgm:ptLst>
  <dgm:cxnLst>
    <dgm:cxn modelId="{3DF850BF-BFE7-4F08-B57C-DD777F949A02}" type="presOf" srcId="{DF8303BB-29A2-4601-BDB2-B67F93871640}" destId="{7D7E46A1-79F9-42F4-A866-D26B5B6BD38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653FB-9EF8-42B6-8D93-1482C2D37BE9}" type="doc">
      <dgm:prSet loTypeId="urn:microsoft.com/office/officeart/2005/8/layout/venn1" loCatId="relationship" qsTypeId="urn:microsoft.com/office/officeart/2005/8/quickstyle/simple1" qsCatId="simple" csTypeId="urn:microsoft.com/office/officeart/2005/8/colors/accent1_2" csCatId="accent1" phldr="1"/>
      <dgm:spPr/>
    </dgm:pt>
    <dgm:pt modelId="{5EDF0E63-9302-4DC0-A458-C084ED9B50E0}">
      <dgm:prSet phldrT="[Text]"/>
      <dgm:spPr/>
      <dgm:t>
        <a:bodyPr/>
        <a:lstStyle/>
        <a:p>
          <a:r>
            <a:rPr lang="en-US"/>
            <a:t>Best Research Evidence</a:t>
          </a:r>
        </a:p>
      </dgm:t>
    </dgm:pt>
    <dgm:pt modelId="{99EDE3AF-A8E3-4318-8499-682445BEF411}" type="parTrans" cxnId="{5A3C338E-6A7D-4598-9F82-2D065C4E9386}">
      <dgm:prSet/>
      <dgm:spPr/>
      <dgm:t>
        <a:bodyPr/>
        <a:lstStyle/>
        <a:p>
          <a:endParaRPr lang="en-US"/>
        </a:p>
      </dgm:t>
    </dgm:pt>
    <dgm:pt modelId="{729DE511-B1D7-4A7F-AFCC-681307D8AA14}" type="sibTrans" cxnId="{5A3C338E-6A7D-4598-9F82-2D065C4E9386}">
      <dgm:prSet/>
      <dgm:spPr/>
      <dgm:t>
        <a:bodyPr/>
        <a:lstStyle/>
        <a:p>
          <a:endParaRPr lang="en-US"/>
        </a:p>
      </dgm:t>
    </dgm:pt>
    <dgm:pt modelId="{0898390F-A4A5-4F13-A544-967196BAD573}">
      <dgm:prSet phldrT="[Text]"/>
      <dgm:spPr/>
      <dgm:t>
        <a:bodyPr/>
        <a:lstStyle/>
        <a:p>
          <a:r>
            <a:rPr lang="en-US"/>
            <a:t>Patient Values</a:t>
          </a:r>
        </a:p>
      </dgm:t>
    </dgm:pt>
    <dgm:pt modelId="{DBF1645B-0281-4D65-970E-183C7A5EC9F6}" type="parTrans" cxnId="{CB41128B-0ED9-4D58-BBDD-58AD807C25E2}">
      <dgm:prSet/>
      <dgm:spPr/>
      <dgm:t>
        <a:bodyPr/>
        <a:lstStyle/>
        <a:p>
          <a:endParaRPr lang="en-US"/>
        </a:p>
      </dgm:t>
    </dgm:pt>
    <dgm:pt modelId="{49ED56E4-E4AD-48D9-9E00-157E0624E3FB}" type="sibTrans" cxnId="{CB41128B-0ED9-4D58-BBDD-58AD807C25E2}">
      <dgm:prSet/>
      <dgm:spPr/>
      <dgm:t>
        <a:bodyPr/>
        <a:lstStyle/>
        <a:p>
          <a:endParaRPr lang="en-US"/>
        </a:p>
      </dgm:t>
    </dgm:pt>
    <dgm:pt modelId="{3FAC950E-19AA-4126-8A67-183D46E8307F}">
      <dgm:prSet phldrT="[Text]"/>
      <dgm:spPr/>
      <dgm:t>
        <a:bodyPr/>
        <a:lstStyle/>
        <a:p>
          <a:r>
            <a:rPr lang="en-US"/>
            <a:t>Clinical Expertise</a:t>
          </a:r>
        </a:p>
      </dgm:t>
    </dgm:pt>
    <dgm:pt modelId="{F8BA2005-0671-4661-9E34-893B2180C81C}" type="parTrans" cxnId="{26636DAF-144F-49B0-B159-ADDA1C767EE1}">
      <dgm:prSet/>
      <dgm:spPr/>
      <dgm:t>
        <a:bodyPr/>
        <a:lstStyle/>
        <a:p>
          <a:endParaRPr lang="en-US"/>
        </a:p>
      </dgm:t>
    </dgm:pt>
    <dgm:pt modelId="{DAFE3283-95A3-4735-926B-FCD73ED1CE3B}" type="sibTrans" cxnId="{26636DAF-144F-49B0-B159-ADDA1C767EE1}">
      <dgm:prSet/>
      <dgm:spPr/>
      <dgm:t>
        <a:bodyPr/>
        <a:lstStyle/>
        <a:p>
          <a:endParaRPr lang="en-US"/>
        </a:p>
      </dgm:t>
    </dgm:pt>
    <dgm:pt modelId="{DAEC9C70-F519-4301-8363-88043B91BEC8}" type="pres">
      <dgm:prSet presAssocID="{DA5653FB-9EF8-42B6-8D93-1482C2D37BE9}" presName="compositeShape" presStyleCnt="0">
        <dgm:presLayoutVars>
          <dgm:chMax val="7"/>
          <dgm:dir/>
          <dgm:resizeHandles val="exact"/>
        </dgm:presLayoutVars>
      </dgm:prSet>
      <dgm:spPr/>
    </dgm:pt>
    <dgm:pt modelId="{47CC7A26-63A3-428B-8280-AEE3BD867D38}" type="pres">
      <dgm:prSet presAssocID="{5EDF0E63-9302-4DC0-A458-C084ED9B50E0}" presName="circ1" presStyleLbl="vennNode1" presStyleIdx="0" presStyleCnt="3"/>
      <dgm:spPr/>
    </dgm:pt>
    <dgm:pt modelId="{4E606964-4C68-42E3-9638-49413A71D6F3}" type="pres">
      <dgm:prSet presAssocID="{5EDF0E63-9302-4DC0-A458-C084ED9B50E0}" presName="circ1Tx" presStyleLbl="revTx" presStyleIdx="0" presStyleCnt="0">
        <dgm:presLayoutVars>
          <dgm:chMax val="0"/>
          <dgm:chPref val="0"/>
          <dgm:bulletEnabled val="1"/>
        </dgm:presLayoutVars>
      </dgm:prSet>
      <dgm:spPr/>
    </dgm:pt>
    <dgm:pt modelId="{5B988FDA-BFF5-4D58-A7FC-27A1732232FD}" type="pres">
      <dgm:prSet presAssocID="{0898390F-A4A5-4F13-A544-967196BAD573}" presName="circ2" presStyleLbl="vennNode1" presStyleIdx="1" presStyleCnt="3"/>
      <dgm:spPr/>
    </dgm:pt>
    <dgm:pt modelId="{16C3CD79-D2C6-4BDB-A0C4-35E8C158B7F4}" type="pres">
      <dgm:prSet presAssocID="{0898390F-A4A5-4F13-A544-967196BAD573}" presName="circ2Tx" presStyleLbl="revTx" presStyleIdx="0" presStyleCnt="0">
        <dgm:presLayoutVars>
          <dgm:chMax val="0"/>
          <dgm:chPref val="0"/>
          <dgm:bulletEnabled val="1"/>
        </dgm:presLayoutVars>
      </dgm:prSet>
      <dgm:spPr/>
    </dgm:pt>
    <dgm:pt modelId="{90BF399E-814A-4D44-9C56-BC0275F8E2E3}" type="pres">
      <dgm:prSet presAssocID="{3FAC950E-19AA-4126-8A67-183D46E8307F}" presName="circ3" presStyleLbl="vennNode1" presStyleIdx="2" presStyleCnt="3"/>
      <dgm:spPr/>
    </dgm:pt>
    <dgm:pt modelId="{5F09381C-E3C1-4B58-8C02-9F951203AB7C}" type="pres">
      <dgm:prSet presAssocID="{3FAC950E-19AA-4126-8A67-183D46E8307F}" presName="circ3Tx" presStyleLbl="revTx" presStyleIdx="0" presStyleCnt="0">
        <dgm:presLayoutVars>
          <dgm:chMax val="0"/>
          <dgm:chPref val="0"/>
          <dgm:bulletEnabled val="1"/>
        </dgm:presLayoutVars>
      </dgm:prSet>
      <dgm:spPr/>
    </dgm:pt>
  </dgm:ptLst>
  <dgm:cxnLst>
    <dgm:cxn modelId="{E0389E25-15DE-4F7D-8DF2-5C08ECA7E5F3}" type="presOf" srcId="{3FAC950E-19AA-4126-8A67-183D46E8307F}" destId="{90BF399E-814A-4D44-9C56-BC0275F8E2E3}" srcOrd="0" destOrd="0" presId="urn:microsoft.com/office/officeart/2005/8/layout/venn1"/>
    <dgm:cxn modelId="{34EBD567-77C6-4344-808B-81CF29C558CA}" type="presOf" srcId="{3FAC950E-19AA-4126-8A67-183D46E8307F}" destId="{5F09381C-E3C1-4B58-8C02-9F951203AB7C}" srcOrd="1" destOrd="0" presId="urn:microsoft.com/office/officeart/2005/8/layout/venn1"/>
    <dgm:cxn modelId="{49B32D74-1272-45DC-B778-2F919118FBA4}" type="presOf" srcId="{DA5653FB-9EF8-42B6-8D93-1482C2D37BE9}" destId="{DAEC9C70-F519-4301-8363-88043B91BEC8}" srcOrd="0" destOrd="0" presId="urn:microsoft.com/office/officeart/2005/8/layout/venn1"/>
    <dgm:cxn modelId="{CB41128B-0ED9-4D58-BBDD-58AD807C25E2}" srcId="{DA5653FB-9EF8-42B6-8D93-1482C2D37BE9}" destId="{0898390F-A4A5-4F13-A544-967196BAD573}" srcOrd="1" destOrd="0" parTransId="{DBF1645B-0281-4D65-970E-183C7A5EC9F6}" sibTransId="{49ED56E4-E4AD-48D9-9E00-157E0624E3FB}"/>
    <dgm:cxn modelId="{5A3C338E-6A7D-4598-9F82-2D065C4E9386}" srcId="{DA5653FB-9EF8-42B6-8D93-1482C2D37BE9}" destId="{5EDF0E63-9302-4DC0-A458-C084ED9B50E0}" srcOrd="0" destOrd="0" parTransId="{99EDE3AF-A8E3-4318-8499-682445BEF411}" sibTransId="{729DE511-B1D7-4A7F-AFCC-681307D8AA14}"/>
    <dgm:cxn modelId="{D9FEEB90-79FD-447A-A81A-FD25C71228ED}" type="presOf" srcId="{0898390F-A4A5-4F13-A544-967196BAD573}" destId="{16C3CD79-D2C6-4BDB-A0C4-35E8C158B7F4}" srcOrd="1" destOrd="0" presId="urn:microsoft.com/office/officeart/2005/8/layout/venn1"/>
    <dgm:cxn modelId="{26636DAF-144F-49B0-B159-ADDA1C767EE1}" srcId="{DA5653FB-9EF8-42B6-8D93-1482C2D37BE9}" destId="{3FAC950E-19AA-4126-8A67-183D46E8307F}" srcOrd="2" destOrd="0" parTransId="{F8BA2005-0671-4661-9E34-893B2180C81C}" sibTransId="{DAFE3283-95A3-4735-926B-FCD73ED1CE3B}"/>
    <dgm:cxn modelId="{17B99AB4-D0EF-460C-9E39-9A011DF8EE29}" type="presOf" srcId="{5EDF0E63-9302-4DC0-A458-C084ED9B50E0}" destId="{47CC7A26-63A3-428B-8280-AEE3BD867D38}" srcOrd="0" destOrd="0" presId="urn:microsoft.com/office/officeart/2005/8/layout/venn1"/>
    <dgm:cxn modelId="{B6775BB6-7381-499E-985C-8589C3FEB68A}" type="presOf" srcId="{0898390F-A4A5-4F13-A544-967196BAD573}" destId="{5B988FDA-BFF5-4D58-A7FC-27A1732232FD}" srcOrd="0" destOrd="0" presId="urn:microsoft.com/office/officeart/2005/8/layout/venn1"/>
    <dgm:cxn modelId="{701080BE-7318-46B3-AA3C-8CB633F6EB81}" type="presOf" srcId="{5EDF0E63-9302-4DC0-A458-C084ED9B50E0}" destId="{4E606964-4C68-42E3-9638-49413A71D6F3}" srcOrd="1" destOrd="0" presId="urn:microsoft.com/office/officeart/2005/8/layout/venn1"/>
    <dgm:cxn modelId="{5A4A7A50-ECED-4EBC-9B67-22796CCC9AC0}" type="presParOf" srcId="{DAEC9C70-F519-4301-8363-88043B91BEC8}" destId="{47CC7A26-63A3-428B-8280-AEE3BD867D38}" srcOrd="0" destOrd="0" presId="urn:microsoft.com/office/officeart/2005/8/layout/venn1"/>
    <dgm:cxn modelId="{E6946F64-CCC6-4281-BF90-7413160C8966}" type="presParOf" srcId="{DAEC9C70-F519-4301-8363-88043B91BEC8}" destId="{4E606964-4C68-42E3-9638-49413A71D6F3}" srcOrd="1" destOrd="0" presId="urn:microsoft.com/office/officeart/2005/8/layout/venn1"/>
    <dgm:cxn modelId="{A5400BA3-CAB0-4FEF-B2BE-3B1EC94BD6A1}" type="presParOf" srcId="{DAEC9C70-F519-4301-8363-88043B91BEC8}" destId="{5B988FDA-BFF5-4D58-A7FC-27A1732232FD}" srcOrd="2" destOrd="0" presId="urn:microsoft.com/office/officeart/2005/8/layout/venn1"/>
    <dgm:cxn modelId="{CB1A7BD8-720B-4B12-A1A0-9765872DF33F}" type="presParOf" srcId="{DAEC9C70-F519-4301-8363-88043B91BEC8}" destId="{16C3CD79-D2C6-4BDB-A0C4-35E8C158B7F4}" srcOrd="3" destOrd="0" presId="urn:microsoft.com/office/officeart/2005/8/layout/venn1"/>
    <dgm:cxn modelId="{A1E9861A-8FF5-4682-8DF4-3F396D51B5DB}" type="presParOf" srcId="{DAEC9C70-F519-4301-8363-88043B91BEC8}" destId="{90BF399E-814A-4D44-9C56-BC0275F8E2E3}" srcOrd="4" destOrd="0" presId="urn:microsoft.com/office/officeart/2005/8/layout/venn1"/>
    <dgm:cxn modelId="{AC154145-84CF-47F5-A039-2673B95BBE9B}" type="presParOf" srcId="{DAEC9C70-F519-4301-8363-88043B91BEC8}" destId="{5F09381C-E3C1-4B58-8C02-9F951203AB7C}"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E48733-F76A-4D99-AFFB-E9170515A1C8}"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55892E4D-BFF9-4CB0-927F-7B6D032A36F1}">
      <dgm:prSet phldrT="[Text]" custT="1"/>
      <dgm:spPr/>
      <dgm:t>
        <a:bodyPr/>
        <a:lstStyle/>
        <a:p>
          <a:r>
            <a:rPr lang="en-US" sz="2800"/>
            <a:t>Focused, answerable clinical question</a:t>
          </a:r>
          <a:endParaRPr lang="en-US" sz="3600" b="1"/>
        </a:p>
      </dgm:t>
    </dgm:pt>
    <dgm:pt modelId="{4CC246BA-C495-4667-84FE-CE1FBB3A3B2D}" type="parTrans" cxnId="{9C07EFE6-F6E4-44CD-96D2-AD69341414C0}">
      <dgm:prSet/>
      <dgm:spPr/>
      <dgm:t>
        <a:bodyPr/>
        <a:lstStyle/>
        <a:p>
          <a:endParaRPr lang="en-US" sz="2400"/>
        </a:p>
      </dgm:t>
    </dgm:pt>
    <dgm:pt modelId="{C30A9B74-5067-440E-BBD9-01C0CFE5CE43}" type="sibTrans" cxnId="{9C07EFE6-F6E4-44CD-96D2-AD69341414C0}">
      <dgm:prSet/>
      <dgm:spPr/>
      <dgm:t>
        <a:bodyPr/>
        <a:lstStyle/>
        <a:p>
          <a:endParaRPr lang="en-US" sz="2400"/>
        </a:p>
      </dgm:t>
    </dgm:pt>
    <dgm:pt modelId="{495C7B44-5376-4D3F-B996-DAD3FF8DB7A7}">
      <dgm:prSet phldrT="[Text]" custT="1"/>
      <dgm:spPr/>
      <dgm:t>
        <a:bodyPr/>
        <a:lstStyle/>
        <a:p>
          <a:r>
            <a:rPr lang="en-US" sz="2800"/>
            <a:t>The best available evidence to answer clinical question</a:t>
          </a:r>
          <a:endParaRPr lang="en-US" sz="3600" b="1"/>
        </a:p>
      </dgm:t>
    </dgm:pt>
    <dgm:pt modelId="{48C392D3-E6AA-4D08-B3AE-D87CEB6598B4}" type="parTrans" cxnId="{FCE3F710-9D91-447D-8FF4-98E4D6EC52FD}">
      <dgm:prSet/>
      <dgm:spPr/>
      <dgm:t>
        <a:bodyPr/>
        <a:lstStyle/>
        <a:p>
          <a:endParaRPr lang="en-US" sz="2400"/>
        </a:p>
      </dgm:t>
    </dgm:pt>
    <dgm:pt modelId="{858849C9-1069-4DD3-A655-032EB149E024}" type="sibTrans" cxnId="{FCE3F710-9D91-447D-8FF4-98E4D6EC52FD}">
      <dgm:prSet/>
      <dgm:spPr/>
      <dgm:t>
        <a:bodyPr/>
        <a:lstStyle/>
        <a:p>
          <a:endParaRPr lang="en-US" sz="2400"/>
        </a:p>
      </dgm:t>
    </dgm:pt>
    <dgm:pt modelId="{EA390F58-C9F5-4389-9501-81254169172A}">
      <dgm:prSet phldrT="[Text]" custT="1"/>
      <dgm:spPr/>
      <dgm:t>
        <a:bodyPr/>
        <a:lstStyle/>
        <a:p>
          <a:r>
            <a:rPr lang="en-US" sz="2800"/>
            <a:t>The evidence for its validity and applicability to the patient’s care</a:t>
          </a:r>
        </a:p>
      </dgm:t>
    </dgm:pt>
    <dgm:pt modelId="{2E129973-AC8C-4425-8730-AD95EF5A9678}" type="parTrans" cxnId="{3FDB045E-4142-4917-943F-A8E14CFA5D3E}">
      <dgm:prSet/>
      <dgm:spPr/>
      <dgm:t>
        <a:bodyPr/>
        <a:lstStyle/>
        <a:p>
          <a:endParaRPr lang="en-US" sz="2400"/>
        </a:p>
      </dgm:t>
    </dgm:pt>
    <dgm:pt modelId="{8B4359DB-0E01-4518-BDC1-098E538C2894}" type="sibTrans" cxnId="{3FDB045E-4142-4917-943F-A8E14CFA5D3E}">
      <dgm:prSet/>
      <dgm:spPr/>
      <dgm:t>
        <a:bodyPr/>
        <a:lstStyle/>
        <a:p>
          <a:endParaRPr lang="en-US" sz="2400"/>
        </a:p>
      </dgm:t>
    </dgm:pt>
    <dgm:pt modelId="{12FFE826-4B45-4051-AFDF-38D83B9600F8}">
      <dgm:prSet custT="1"/>
      <dgm:spPr/>
      <dgm:t>
        <a:bodyPr/>
        <a:lstStyle/>
        <a:p>
          <a:r>
            <a:rPr lang="en-US" sz="2800"/>
            <a:t>By integrating the appraised evidence with clinical expertise and patient’s unique circumstances</a:t>
          </a:r>
        </a:p>
      </dgm:t>
    </dgm:pt>
    <dgm:pt modelId="{1641E01A-412E-4950-8D0E-246AA24D1F7E}" type="parTrans" cxnId="{AE779FD7-F1AF-4527-BFC8-1EAC0EFB9358}">
      <dgm:prSet/>
      <dgm:spPr/>
      <dgm:t>
        <a:bodyPr/>
        <a:lstStyle/>
        <a:p>
          <a:endParaRPr lang="en-US" sz="2400"/>
        </a:p>
      </dgm:t>
    </dgm:pt>
    <dgm:pt modelId="{EF6166BA-7051-442B-9A17-108ECC9B184E}" type="sibTrans" cxnId="{AE779FD7-F1AF-4527-BFC8-1EAC0EFB9358}">
      <dgm:prSet/>
      <dgm:spPr/>
      <dgm:t>
        <a:bodyPr/>
        <a:lstStyle/>
        <a:p>
          <a:endParaRPr lang="en-US" sz="2400"/>
        </a:p>
      </dgm:t>
    </dgm:pt>
    <dgm:pt modelId="{9B01D0B9-9248-4F09-BF72-5363592805A9}">
      <dgm:prSet custT="1"/>
      <dgm:spPr/>
      <dgm:t>
        <a:bodyPr/>
        <a:lstStyle/>
        <a:p>
          <a:r>
            <a:rPr lang="en-US" sz="2800"/>
            <a:t>Your effectiveness and efficiency in carrying out all steps; AND follow up with patient!</a:t>
          </a:r>
        </a:p>
      </dgm:t>
    </dgm:pt>
    <dgm:pt modelId="{4E5F2C81-3D58-430B-9976-CA3AD21BEDF7}" type="parTrans" cxnId="{4C6C3C57-69C3-497E-8954-86FAF6622E7C}">
      <dgm:prSet/>
      <dgm:spPr/>
      <dgm:t>
        <a:bodyPr/>
        <a:lstStyle/>
        <a:p>
          <a:endParaRPr lang="en-US" sz="2400"/>
        </a:p>
      </dgm:t>
    </dgm:pt>
    <dgm:pt modelId="{F343EE04-4C1B-45C2-937B-32D6374EA216}" type="sibTrans" cxnId="{4C6C3C57-69C3-497E-8954-86FAF6622E7C}">
      <dgm:prSet/>
      <dgm:spPr/>
      <dgm:t>
        <a:bodyPr/>
        <a:lstStyle/>
        <a:p>
          <a:endParaRPr lang="en-US" sz="2400"/>
        </a:p>
      </dgm:t>
    </dgm:pt>
    <dgm:pt modelId="{9F059017-38C4-45CA-AD1A-5114F2E8FBDE}" type="pres">
      <dgm:prSet presAssocID="{E2E48733-F76A-4D99-AFFB-E9170515A1C8}" presName="rootnode" presStyleCnt="0">
        <dgm:presLayoutVars>
          <dgm:chMax/>
          <dgm:chPref/>
          <dgm:dir/>
          <dgm:animLvl val="lvl"/>
        </dgm:presLayoutVars>
      </dgm:prSet>
      <dgm:spPr/>
    </dgm:pt>
    <dgm:pt modelId="{B22E7EA7-311F-48D9-B1E9-CBA267A2FE31}" type="pres">
      <dgm:prSet presAssocID="{55892E4D-BFF9-4CB0-927F-7B6D032A36F1}" presName="composite" presStyleCnt="0"/>
      <dgm:spPr/>
    </dgm:pt>
    <dgm:pt modelId="{36D48304-8663-4BED-804D-70506E552525}" type="pres">
      <dgm:prSet presAssocID="{55892E4D-BFF9-4CB0-927F-7B6D032A36F1}" presName="LShape" presStyleLbl="alignNode1" presStyleIdx="0" presStyleCnt="9"/>
      <dgm:spPr/>
    </dgm:pt>
    <dgm:pt modelId="{D948CF63-ACAB-42B7-BD38-72A0C4F5694B}" type="pres">
      <dgm:prSet presAssocID="{55892E4D-BFF9-4CB0-927F-7B6D032A36F1}" presName="ParentText" presStyleLbl="revTx" presStyleIdx="0" presStyleCnt="5">
        <dgm:presLayoutVars>
          <dgm:chMax val="0"/>
          <dgm:chPref val="0"/>
          <dgm:bulletEnabled val="1"/>
        </dgm:presLayoutVars>
      </dgm:prSet>
      <dgm:spPr/>
    </dgm:pt>
    <dgm:pt modelId="{F417539E-0176-4765-A0DA-1CFE12BDA9D3}" type="pres">
      <dgm:prSet presAssocID="{55892E4D-BFF9-4CB0-927F-7B6D032A36F1}" presName="Triangle" presStyleLbl="alignNode1" presStyleIdx="1" presStyleCnt="9"/>
      <dgm:spPr/>
    </dgm:pt>
    <dgm:pt modelId="{A979E164-644C-4BCB-BA47-D461F5A44F68}" type="pres">
      <dgm:prSet presAssocID="{C30A9B74-5067-440E-BBD9-01C0CFE5CE43}" presName="sibTrans" presStyleCnt="0"/>
      <dgm:spPr/>
    </dgm:pt>
    <dgm:pt modelId="{1A2414F7-75FB-49C3-A1E2-28D3B7B7F76E}" type="pres">
      <dgm:prSet presAssocID="{C30A9B74-5067-440E-BBD9-01C0CFE5CE43}" presName="space" presStyleCnt="0"/>
      <dgm:spPr/>
    </dgm:pt>
    <dgm:pt modelId="{2197283C-9498-44E2-B30F-4F9817C56D70}" type="pres">
      <dgm:prSet presAssocID="{495C7B44-5376-4D3F-B996-DAD3FF8DB7A7}" presName="composite" presStyleCnt="0"/>
      <dgm:spPr/>
    </dgm:pt>
    <dgm:pt modelId="{1FA487EF-1AA6-4C34-85A0-80A85C67AC5A}" type="pres">
      <dgm:prSet presAssocID="{495C7B44-5376-4D3F-B996-DAD3FF8DB7A7}" presName="LShape" presStyleLbl="alignNode1" presStyleIdx="2" presStyleCnt="9"/>
      <dgm:spPr/>
    </dgm:pt>
    <dgm:pt modelId="{9D9F7A30-27C5-4FB2-93FA-7679AEF3B889}" type="pres">
      <dgm:prSet presAssocID="{495C7B44-5376-4D3F-B996-DAD3FF8DB7A7}" presName="ParentText" presStyleLbl="revTx" presStyleIdx="1" presStyleCnt="5">
        <dgm:presLayoutVars>
          <dgm:chMax val="0"/>
          <dgm:chPref val="0"/>
          <dgm:bulletEnabled val="1"/>
        </dgm:presLayoutVars>
      </dgm:prSet>
      <dgm:spPr/>
    </dgm:pt>
    <dgm:pt modelId="{7C486924-BBE5-4BAD-A8F9-46F3756EE836}" type="pres">
      <dgm:prSet presAssocID="{495C7B44-5376-4D3F-B996-DAD3FF8DB7A7}" presName="Triangle" presStyleLbl="alignNode1" presStyleIdx="3" presStyleCnt="9"/>
      <dgm:spPr/>
    </dgm:pt>
    <dgm:pt modelId="{5C5970C6-3070-4444-A882-DB214C844F74}" type="pres">
      <dgm:prSet presAssocID="{858849C9-1069-4DD3-A655-032EB149E024}" presName="sibTrans" presStyleCnt="0"/>
      <dgm:spPr/>
    </dgm:pt>
    <dgm:pt modelId="{2BF50CFA-C473-41E1-AC7B-153593954764}" type="pres">
      <dgm:prSet presAssocID="{858849C9-1069-4DD3-A655-032EB149E024}" presName="space" presStyleCnt="0"/>
      <dgm:spPr/>
    </dgm:pt>
    <dgm:pt modelId="{6B0E728B-9865-45CC-97EA-617E6B00B039}" type="pres">
      <dgm:prSet presAssocID="{EA390F58-C9F5-4389-9501-81254169172A}" presName="composite" presStyleCnt="0"/>
      <dgm:spPr/>
    </dgm:pt>
    <dgm:pt modelId="{9ECCEFA0-8946-4F3F-97F2-EEFC1C7A3B1F}" type="pres">
      <dgm:prSet presAssocID="{EA390F58-C9F5-4389-9501-81254169172A}" presName="LShape" presStyleLbl="alignNode1" presStyleIdx="4" presStyleCnt="9"/>
      <dgm:spPr/>
    </dgm:pt>
    <dgm:pt modelId="{9A8F75A2-EF9E-411B-A242-CA2B50818F7E}" type="pres">
      <dgm:prSet presAssocID="{EA390F58-C9F5-4389-9501-81254169172A}" presName="ParentText" presStyleLbl="revTx" presStyleIdx="2" presStyleCnt="5">
        <dgm:presLayoutVars>
          <dgm:chMax val="0"/>
          <dgm:chPref val="0"/>
          <dgm:bulletEnabled val="1"/>
        </dgm:presLayoutVars>
      </dgm:prSet>
      <dgm:spPr/>
    </dgm:pt>
    <dgm:pt modelId="{92499069-36F2-4B99-B567-D72563A6EF36}" type="pres">
      <dgm:prSet presAssocID="{EA390F58-C9F5-4389-9501-81254169172A}" presName="Triangle" presStyleLbl="alignNode1" presStyleIdx="5" presStyleCnt="9"/>
      <dgm:spPr/>
    </dgm:pt>
    <dgm:pt modelId="{579A335D-4CC2-4CF2-AB2B-769417BC4DB9}" type="pres">
      <dgm:prSet presAssocID="{8B4359DB-0E01-4518-BDC1-098E538C2894}" presName="sibTrans" presStyleCnt="0"/>
      <dgm:spPr/>
    </dgm:pt>
    <dgm:pt modelId="{F7E329BE-F9A8-4F5F-A410-10B3B209F251}" type="pres">
      <dgm:prSet presAssocID="{8B4359DB-0E01-4518-BDC1-098E538C2894}" presName="space" presStyleCnt="0"/>
      <dgm:spPr/>
    </dgm:pt>
    <dgm:pt modelId="{A315A4BF-CB9B-4999-A718-47157B935C8B}" type="pres">
      <dgm:prSet presAssocID="{12FFE826-4B45-4051-AFDF-38D83B9600F8}" presName="composite" presStyleCnt="0"/>
      <dgm:spPr/>
    </dgm:pt>
    <dgm:pt modelId="{EEB369EB-216C-4D53-B6E0-EDFDBA222BED}" type="pres">
      <dgm:prSet presAssocID="{12FFE826-4B45-4051-AFDF-38D83B9600F8}" presName="LShape" presStyleLbl="alignNode1" presStyleIdx="6" presStyleCnt="9"/>
      <dgm:spPr/>
    </dgm:pt>
    <dgm:pt modelId="{B73FD80F-AE99-4D90-A492-41263720C762}" type="pres">
      <dgm:prSet presAssocID="{12FFE826-4B45-4051-AFDF-38D83B9600F8}" presName="ParentText" presStyleLbl="revTx" presStyleIdx="3" presStyleCnt="5" custScaleX="121520" custLinFactNeighborX="8466">
        <dgm:presLayoutVars>
          <dgm:chMax val="0"/>
          <dgm:chPref val="0"/>
          <dgm:bulletEnabled val="1"/>
        </dgm:presLayoutVars>
      </dgm:prSet>
      <dgm:spPr/>
    </dgm:pt>
    <dgm:pt modelId="{0B93E49A-57FF-4D63-A38B-27F5D140B3B0}" type="pres">
      <dgm:prSet presAssocID="{12FFE826-4B45-4051-AFDF-38D83B9600F8}" presName="Triangle" presStyleLbl="alignNode1" presStyleIdx="7" presStyleCnt="9"/>
      <dgm:spPr/>
    </dgm:pt>
    <dgm:pt modelId="{B25A2A34-DF5E-4965-9A26-54F54BF3BC9E}" type="pres">
      <dgm:prSet presAssocID="{EF6166BA-7051-442B-9A17-108ECC9B184E}" presName="sibTrans" presStyleCnt="0"/>
      <dgm:spPr/>
    </dgm:pt>
    <dgm:pt modelId="{9A1511E2-029E-436E-9560-BA2AA6EC87B7}" type="pres">
      <dgm:prSet presAssocID="{EF6166BA-7051-442B-9A17-108ECC9B184E}" presName="space" presStyleCnt="0"/>
      <dgm:spPr/>
    </dgm:pt>
    <dgm:pt modelId="{A23EE93B-444C-4E76-A84C-EAA7F7F41D0D}" type="pres">
      <dgm:prSet presAssocID="{9B01D0B9-9248-4F09-BF72-5363592805A9}" presName="composite" presStyleCnt="0"/>
      <dgm:spPr/>
    </dgm:pt>
    <dgm:pt modelId="{C0F8BDEA-C56D-4196-8F2F-1B35C04E1C76}" type="pres">
      <dgm:prSet presAssocID="{9B01D0B9-9248-4F09-BF72-5363592805A9}" presName="LShape" presStyleLbl="alignNode1" presStyleIdx="8" presStyleCnt="9"/>
      <dgm:spPr/>
    </dgm:pt>
    <dgm:pt modelId="{87740D4F-0F59-4A48-9A4C-82F8C32BE088}" type="pres">
      <dgm:prSet presAssocID="{9B01D0B9-9248-4F09-BF72-5363592805A9}" presName="ParentText" presStyleLbl="revTx" presStyleIdx="4" presStyleCnt="5">
        <dgm:presLayoutVars>
          <dgm:chMax val="0"/>
          <dgm:chPref val="0"/>
          <dgm:bulletEnabled val="1"/>
        </dgm:presLayoutVars>
      </dgm:prSet>
      <dgm:spPr/>
    </dgm:pt>
  </dgm:ptLst>
  <dgm:cxnLst>
    <dgm:cxn modelId="{813AEC06-487B-4CDE-8DB3-6B6B5C6E83A0}" type="presOf" srcId="{495C7B44-5376-4D3F-B996-DAD3FF8DB7A7}" destId="{9D9F7A30-27C5-4FB2-93FA-7679AEF3B889}" srcOrd="0" destOrd="0" presId="urn:microsoft.com/office/officeart/2009/3/layout/StepUpProcess"/>
    <dgm:cxn modelId="{411E9D10-C429-480E-B69E-309A772229AE}" type="presOf" srcId="{55892E4D-BFF9-4CB0-927F-7B6D032A36F1}" destId="{D948CF63-ACAB-42B7-BD38-72A0C4F5694B}" srcOrd="0" destOrd="0" presId="urn:microsoft.com/office/officeart/2009/3/layout/StepUpProcess"/>
    <dgm:cxn modelId="{FCE3F710-9D91-447D-8FF4-98E4D6EC52FD}" srcId="{E2E48733-F76A-4D99-AFFB-E9170515A1C8}" destId="{495C7B44-5376-4D3F-B996-DAD3FF8DB7A7}" srcOrd="1" destOrd="0" parTransId="{48C392D3-E6AA-4D08-B3AE-D87CEB6598B4}" sibTransId="{858849C9-1069-4DD3-A655-032EB149E024}"/>
    <dgm:cxn modelId="{3FDB045E-4142-4917-943F-A8E14CFA5D3E}" srcId="{E2E48733-F76A-4D99-AFFB-E9170515A1C8}" destId="{EA390F58-C9F5-4389-9501-81254169172A}" srcOrd="2" destOrd="0" parTransId="{2E129973-AC8C-4425-8730-AD95EF5A9678}" sibTransId="{8B4359DB-0E01-4518-BDC1-098E538C2894}"/>
    <dgm:cxn modelId="{4C6C3C57-69C3-497E-8954-86FAF6622E7C}" srcId="{E2E48733-F76A-4D99-AFFB-E9170515A1C8}" destId="{9B01D0B9-9248-4F09-BF72-5363592805A9}" srcOrd="4" destOrd="0" parTransId="{4E5F2C81-3D58-430B-9976-CA3AD21BEDF7}" sibTransId="{F343EE04-4C1B-45C2-937B-32D6374EA216}"/>
    <dgm:cxn modelId="{737D787E-03FC-42A9-9AA2-FB8DF77C4A80}" type="presOf" srcId="{EA390F58-C9F5-4389-9501-81254169172A}" destId="{9A8F75A2-EF9E-411B-A242-CA2B50818F7E}" srcOrd="0" destOrd="0" presId="urn:microsoft.com/office/officeart/2009/3/layout/StepUpProcess"/>
    <dgm:cxn modelId="{7194DAA9-A613-4637-8A4D-5439F438905D}" type="presOf" srcId="{E2E48733-F76A-4D99-AFFB-E9170515A1C8}" destId="{9F059017-38C4-45CA-AD1A-5114F2E8FBDE}" srcOrd="0" destOrd="0" presId="urn:microsoft.com/office/officeart/2009/3/layout/StepUpProcess"/>
    <dgm:cxn modelId="{AE779FD7-F1AF-4527-BFC8-1EAC0EFB9358}" srcId="{E2E48733-F76A-4D99-AFFB-E9170515A1C8}" destId="{12FFE826-4B45-4051-AFDF-38D83B9600F8}" srcOrd="3" destOrd="0" parTransId="{1641E01A-412E-4950-8D0E-246AA24D1F7E}" sibTransId="{EF6166BA-7051-442B-9A17-108ECC9B184E}"/>
    <dgm:cxn modelId="{079AA9E5-4267-48F5-A45E-1C500DDF13BA}" type="presOf" srcId="{9B01D0B9-9248-4F09-BF72-5363592805A9}" destId="{87740D4F-0F59-4A48-9A4C-82F8C32BE088}" srcOrd="0" destOrd="0" presId="urn:microsoft.com/office/officeart/2009/3/layout/StepUpProcess"/>
    <dgm:cxn modelId="{9C07EFE6-F6E4-44CD-96D2-AD69341414C0}" srcId="{E2E48733-F76A-4D99-AFFB-E9170515A1C8}" destId="{55892E4D-BFF9-4CB0-927F-7B6D032A36F1}" srcOrd="0" destOrd="0" parTransId="{4CC246BA-C495-4667-84FE-CE1FBB3A3B2D}" sibTransId="{C30A9B74-5067-440E-BBD9-01C0CFE5CE43}"/>
    <dgm:cxn modelId="{93332BEB-319E-44D1-B2A3-2FC7EAC09AE1}" type="presOf" srcId="{12FFE826-4B45-4051-AFDF-38D83B9600F8}" destId="{B73FD80F-AE99-4D90-A492-41263720C762}" srcOrd="0" destOrd="0" presId="urn:microsoft.com/office/officeart/2009/3/layout/StepUpProcess"/>
    <dgm:cxn modelId="{832B76EA-C099-4011-8968-EBE696E61EBF}" type="presParOf" srcId="{9F059017-38C4-45CA-AD1A-5114F2E8FBDE}" destId="{B22E7EA7-311F-48D9-B1E9-CBA267A2FE31}" srcOrd="0" destOrd="0" presId="urn:microsoft.com/office/officeart/2009/3/layout/StepUpProcess"/>
    <dgm:cxn modelId="{B32B9195-1F98-4834-B1A7-C9A4854C80CB}" type="presParOf" srcId="{B22E7EA7-311F-48D9-B1E9-CBA267A2FE31}" destId="{36D48304-8663-4BED-804D-70506E552525}" srcOrd="0" destOrd="0" presId="urn:microsoft.com/office/officeart/2009/3/layout/StepUpProcess"/>
    <dgm:cxn modelId="{CC16DD2D-6269-44BB-8CF1-9153FCCC8C01}" type="presParOf" srcId="{B22E7EA7-311F-48D9-B1E9-CBA267A2FE31}" destId="{D948CF63-ACAB-42B7-BD38-72A0C4F5694B}" srcOrd="1" destOrd="0" presId="urn:microsoft.com/office/officeart/2009/3/layout/StepUpProcess"/>
    <dgm:cxn modelId="{ECCDEA9F-D8DB-40D2-8373-A3C0B68BDAE4}" type="presParOf" srcId="{B22E7EA7-311F-48D9-B1E9-CBA267A2FE31}" destId="{F417539E-0176-4765-A0DA-1CFE12BDA9D3}" srcOrd="2" destOrd="0" presId="urn:microsoft.com/office/officeart/2009/3/layout/StepUpProcess"/>
    <dgm:cxn modelId="{13758568-8C1A-4F66-BE8C-FB5CC02B7F23}" type="presParOf" srcId="{9F059017-38C4-45CA-AD1A-5114F2E8FBDE}" destId="{A979E164-644C-4BCB-BA47-D461F5A44F68}" srcOrd="1" destOrd="0" presId="urn:microsoft.com/office/officeart/2009/3/layout/StepUpProcess"/>
    <dgm:cxn modelId="{254CB4DD-E0FF-402A-9823-C969897309AC}" type="presParOf" srcId="{A979E164-644C-4BCB-BA47-D461F5A44F68}" destId="{1A2414F7-75FB-49C3-A1E2-28D3B7B7F76E}" srcOrd="0" destOrd="0" presId="urn:microsoft.com/office/officeart/2009/3/layout/StepUpProcess"/>
    <dgm:cxn modelId="{CB071A7F-9BAB-4563-879F-F2BB98C2122A}" type="presParOf" srcId="{9F059017-38C4-45CA-AD1A-5114F2E8FBDE}" destId="{2197283C-9498-44E2-B30F-4F9817C56D70}" srcOrd="2" destOrd="0" presId="urn:microsoft.com/office/officeart/2009/3/layout/StepUpProcess"/>
    <dgm:cxn modelId="{0DBB391F-50A2-4D74-B00E-AD1362E8BA61}" type="presParOf" srcId="{2197283C-9498-44E2-B30F-4F9817C56D70}" destId="{1FA487EF-1AA6-4C34-85A0-80A85C67AC5A}" srcOrd="0" destOrd="0" presId="urn:microsoft.com/office/officeart/2009/3/layout/StepUpProcess"/>
    <dgm:cxn modelId="{15DF629C-98C6-4C0B-AF52-B70B98B7B5B0}" type="presParOf" srcId="{2197283C-9498-44E2-B30F-4F9817C56D70}" destId="{9D9F7A30-27C5-4FB2-93FA-7679AEF3B889}" srcOrd="1" destOrd="0" presId="urn:microsoft.com/office/officeart/2009/3/layout/StepUpProcess"/>
    <dgm:cxn modelId="{77CA1D65-EFF9-4E0F-B2AB-01B338364740}" type="presParOf" srcId="{2197283C-9498-44E2-B30F-4F9817C56D70}" destId="{7C486924-BBE5-4BAD-A8F9-46F3756EE836}" srcOrd="2" destOrd="0" presId="urn:microsoft.com/office/officeart/2009/3/layout/StepUpProcess"/>
    <dgm:cxn modelId="{20DCF49D-EE0F-486B-9D9A-403CEFFE05C9}" type="presParOf" srcId="{9F059017-38C4-45CA-AD1A-5114F2E8FBDE}" destId="{5C5970C6-3070-4444-A882-DB214C844F74}" srcOrd="3" destOrd="0" presId="urn:microsoft.com/office/officeart/2009/3/layout/StepUpProcess"/>
    <dgm:cxn modelId="{324DD251-43BC-4BCC-96F4-21D374C0BE9C}" type="presParOf" srcId="{5C5970C6-3070-4444-A882-DB214C844F74}" destId="{2BF50CFA-C473-41E1-AC7B-153593954764}" srcOrd="0" destOrd="0" presId="urn:microsoft.com/office/officeart/2009/3/layout/StepUpProcess"/>
    <dgm:cxn modelId="{533A684A-7D65-4C49-9544-7268726729BA}" type="presParOf" srcId="{9F059017-38C4-45CA-AD1A-5114F2E8FBDE}" destId="{6B0E728B-9865-45CC-97EA-617E6B00B039}" srcOrd="4" destOrd="0" presId="urn:microsoft.com/office/officeart/2009/3/layout/StepUpProcess"/>
    <dgm:cxn modelId="{81B3C833-9066-4277-874C-10FF31BC0365}" type="presParOf" srcId="{6B0E728B-9865-45CC-97EA-617E6B00B039}" destId="{9ECCEFA0-8946-4F3F-97F2-EEFC1C7A3B1F}" srcOrd="0" destOrd="0" presId="urn:microsoft.com/office/officeart/2009/3/layout/StepUpProcess"/>
    <dgm:cxn modelId="{BE5CA7D4-CE5C-4B0C-8E59-DACEF82D4421}" type="presParOf" srcId="{6B0E728B-9865-45CC-97EA-617E6B00B039}" destId="{9A8F75A2-EF9E-411B-A242-CA2B50818F7E}" srcOrd="1" destOrd="0" presId="urn:microsoft.com/office/officeart/2009/3/layout/StepUpProcess"/>
    <dgm:cxn modelId="{0EC4D838-CFAB-42F6-B66B-83452E6719EA}" type="presParOf" srcId="{6B0E728B-9865-45CC-97EA-617E6B00B039}" destId="{92499069-36F2-4B99-B567-D72563A6EF36}" srcOrd="2" destOrd="0" presId="urn:microsoft.com/office/officeart/2009/3/layout/StepUpProcess"/>
    <dgm:cxn modelId="{D7310C7B-16A9-4A6C-A467-C05D9BCA7001}" type="presParOf" srcId="{9F059017-38C4-45CA-AD1A-5114F2E8FBDE}" destId="{579A335D-4CC2-4CF2-AB2B-769417BC4DB9}" srcOrd="5" destOrd="0" presId="urn:microsoft.com/office/officeart/2009/3/layout/StepUpProcess"/>
    <dgm:cxn modelId="{60566C0F-E024-40B6-9E12-C903C76C9FBF}" type="presParOf" srcId="{579A335D-4CC2-4CF2-AB2B-769417BC4DB9}" destId="{F7E329BE-F9A8-4F5F-A410-10B3B209F251}" srcOrd="0" destOrd="0" presId="urn:microsoft.com/office/officeart/2009/3/layout/StepUpProcess"/>
    <dgm:cxn modelId="{0A4E9C33-DED2-4DE1-8F2E-07FC08D20D10}" type="presParOf" srcId="{9F059017-38C4-45CA-AD1A-5114F2E8FBDE}" destId="{A315A4BF-CB9B-4999-A718-47157B935C8B}" srcOrd="6" destOrd="0" presId="urn:microsoft.com/office/officeart/2009/3/layout/StepUpProcess"/>
    <dgm:cxn modelId="{DA93F4C1-9EF3-4ECE-8175-47C2E7C89806}" type="presParOf" srcId="{A315A4BF-CB9B-4999-A718-47157B935C8B}" destId="{EEB369EB-216C-4D53-B6E0-EDFDBA222BED}" srcOrd="0" destOrd="0" presId="urn:microsoft.com/office/officeart/2009/3/layout/StepUpProcess"/>
    <dgm:cxn modelId="{B5697C57-8490-46AE-870A-F975D7DCF242}" type="presParOf" srcId="{A315A4BF-CB9B-4999-A718-47157B935C8B}" destId="{B73FD80F-AE99-4D90-A492-41263720C762}" srcOrd="1" destOrd="0" presId="urn:microsoft.com/office/officeart/2009/3/layout/StepUpProcess"/>
    <dgm:cxn modelId="{1AC2C518-8349-4EE3-9905-37FCE8BE242C}" type="presParOf" srcId="{A315A4BF-CB9B-4999-A718-47157B935C8B}" destId="{0B93E49A-57FF-4D63-A38B-27F5D140B3B0}" srcOrd="2" destOrd="0" presId="urn:microsoft.com/office/officeart/2009/3/layout/StepUpProcess"/>
    <dgm:cxn modelId="{0532F6F3-AAEF-4E60-8323-5D8C9F5DD8FA}" type="presParOf" srcId="{9F059017-38C4-45CA-AD1A-5114F2E8FBDE}" destId="{B25A2A34-DF5E-4965-9A26-54F54BF3BC9E}" srcOrd="7" destOrd="0" presId="urn:microsoft.com/office/officeart/2009/3/layout/StepUpProcess"/>
    <dgm:cxn modelId="{504802B3-E8C4-4212-A227-B37965CAD803}" type="presParOf" srcId="{B25A2A34-DF5E-4965-9A26-54F54BF3BC9E}" destId="{9A1511E2-029E-436E-9560-BA2AA6EC87B7}" srcOrd="0" destOrd="0" presId="urn:microsoft.com/office/officeart/2009/3/layout/StepUpProcess"/>
    <dgm:cxn modelId="{E5A19962-96A5-4886-BBC5-FBE1379D01F5}" type="presParOf" srcId="{9F059017-38C4-45CA-AD1A-5114F2E8FBDE}" destId="{A23EE93B-444C-4E76-A84C-EAA7F7F41D0D}" srcOrd="8" destOrd="0" presId="urn:microsoft.com/office/officeart/2009/3/layout/StepUpProcess"/>
    <dgm:cxn modelId="{389849A3-1F31-41C8-9E31-C3C0B17E1AF4}" type="presParOf" srcId="{A23EE93B-444C-4E76-A84C-EAA7F7F41D0D}" destId="{C0F8BDEA-C56D-4196-8F2F-1B35C04E1C76}" srcOrd="0" destOrd="0" presId="urn:microsoft.com/office/officeart/2009/3/layout/StepUpProcess"/>
    <dgm:cxn modelId="{B224986D-5A4A-4F2D-84A2-12548E16E53C}" type="presParOf" srcId="{A23EE93B-444C-4E76-A84C-EAA7F7F41D0D}" destId="{87740D4F-0F59-4A48-9A4C-82F8C32BE088}" srcOrd="1" destOrd="0" presId="urn:microsoft.com/office/officeart/2009/3/layout/StepUpProcess"/>
  </dgm:cxnLst>
  <dgm:bg>
    <a:solidFill>
      <a:schemeClr val="bg1">
        <a:alpha val="7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C7A26-63A3-428B-8280-AEE3BD867D38}">
      <dsp:nvSpPr>
        <dsp:cNvPr id="0" name=""/>
        <dsp:cNvSpPr/>
      </dsp:nvSpPr>
      <dsp:spPr>
        <a:xfrm>
          <a:off x="2438399" y="67733"/>
          <a:ext cx="3251200" cy="3251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a:t>Best Research Evidence</a:t>
          </a:r>
        </a:p>
      </dsp:txBody>
      <dsp:txXfrm>
        <a:off x="2871893" y="636693"/>
        <a:ext cx="2384213" cy="1463040"/>
      </dsp:txXfrm>
    </dsp:sp>
    <dsp:sp modelId="{5B988FDA-BFF5-4D58-A7FC-27A1732232FD}">
      <dsp:nvSpPr>
        <dsp:cNvPr id="0" name=""/>
        <dsp:cNvSpPr/>
      </dsp:nvSpPr>
      <dsp:spPr>
        <a:xfrm>
          <a:off x="3611541" y="2099733"/>
          <a:ext cx="3251200" cy="3251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a:t>Patient Values</a:t>
          </a:r>
        </a:p>
      </dsp:txBody>
      <dsp:txXfrm>
        <a:off x="4605866" y="2939626"/>
        <a:ext cx="1950720" cy="1788160"/>
      </dsp:txXfrm>
    </dsp:sp>
    <dsp:sp modelId="{90BF399E-814A-4D44-9C56-BC0275F8E2E3}">
      <dsp:nvSpPr>
        <dsp:cNvPr id="0" name=""/>
        <dsp:cNvSpPr/>
      </dsp:nvSpPr>
      <dsp:spPr>
        <a:xfrm>
          <a:off x="1265258" y="2099733"/>
          <a:ext cx="3251200" cy="3251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a:t>Clinical Expertise</a:t>
          </a:r>
        </a:p>
      </dsp:txBody>
      <dsp:txXfrm>
        <a:off x="1571413" y="2939626"/>
        <a:ext cx="1950720" cy="178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48304-8663-4BED-804D-70506E552525}">
      <dsp:nvSpPr>
        <dsp:cNvPr id="0" name=""/>
        <dsp:cNvSpPr/>
      </dsp:nvSpPr>
      <dsp:spPr>
        <a:xfrm rot="5400000">
          <a:off x="439669" y="2442374"/>
          <a:ext cx="1324349" cy="220368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8CF63-ACAB-42B7-BD38-72A0C4F5694B}">
      <dsp:nvSpPr>
        <dsp:cNvPr id="0" name=""/>
        <dsp:cNvSpPr/>
      </dsp:nvSpPr>
      <dsp:spPr>
        <a:xfrm>
          <a:off x="218602" y="3100802"/>
          <a:ext cx="1989502" cy="174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Focused, answerable clinical question</a:t>
          </a:r>
          <a:endParaRPr lang="en-US" sz="3600" b="1" kern="1200"/>
        </a:p>
      </dsp:txBody>
      <dsp:txXfrm>
        <a:off x="218602" y="3100802"/>
        <a:ext cx="1989502" cy="1743915"/>
      </dsp:txXfrm>
    </dsp:sp>
    <dsp:sp modelId="{F417539E-0176-4765-A0DA-1CFE12BDA9D3}">
      <dsp:nvSpPr>
        <dsp:cNvPr id="0" name=""/>
        <dsp:cNvSpPr/>
      </dsp:nvSpPr>
      <dsp:spPr>
        <a:xfrm>
          <a:off x="1832727" y="2280136"/>
          <a:ext cx="375377" cy="37537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487EF-1AA6-4C34-85A0-80A85C67AC5A}">
      <dsp:nvSpPr>
        <dsp:cNvPr id="0" name=""/>
        <dsp:cNvSpPr/>
      </dsp:nvSpPr>
      <dsp:spPr>
        <a:xfrm rot="5400000">
          <a:off x="2875208" y="1839697"/>
          <a:ext cx="1324349" cy="220368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F7A30-27C5-4FB2-93FA-7679AEF3B889}">
      <dsp:nvSpPr>
        <dsp:cNvPr id="0" name=""/>
        <dsp:cNvSpPr/>
      </dsp:nvSpPr>
      <dsp:spPr>
        <a:xfrm>
          <a:off x="2654141" y="2498125"/>
          <a:ext cx="1989502" cy="174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The best available evidence to answer clinical question</a:t>
          </a:r>
          <a:endParaRPr lang="en-US" sz="3600" b="1" kern="1200"/>
        </a:p>
      </dsp:txBody>
      <dsp:txXfrm>
        <a:off x="2654141" y="2498125"/>
        <a:ext cx="1989502" cy="1743915"/>
      </dsp:txXfrm>
    </dsp:sp>
    <dsp:sp modelId="{7C486924-BBE5-4BAD-A8F9-46F3756EE836}">
      <dsp:nvSpPr>
        <dsp:cNvPr id="0" name=""/>
        <dsp:cNvSpPr/>
      </dsp:nvSpPr>
      <dsp:spPr>
        <a:xfrm>
          <a:off x="4268266" y="1677459"/>
          <a:ext cx="375377" cy="37537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CEFA0-8946-4F3F-97F2-EEFC1C7A3B1F}">
      <dsp:nvSpPr>
        <dsp:cNvPr id="0" name=""/>
        <dsp:cNvSpPr/>
      </dsp:nvSpPr>
      <dsp:spPr>
        <a:xfrm rot="5400000">
          <a:off x="5310748" y="1237021"/>
          <a:ext cx="1324349" cy="220368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8F75A2-EF9E-411B-A242-CA2B50818F7E}">
      <dsp:nvSpPr>
        <dsp:cNvPr id="0" name=""/>
        <dsp:cNvSpPr/>
      </dsp:nvSpPr>
      <dsp:spPr>
        <a:xfrm>
          <a:off x="5089681" y="1895449"/>
          <a:ext cx="1989502" cy="174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The evidence for its validity and applicability to the patient’s care</a:t>
          </a:r>
        </a:p>
      </dsp:txBody>
      <dsp:txXfrm>
        <a:off x="5089681" y="1895449"/>
        <a:ext cx="1989502" cy="1743915"/>
      </dsp:txXfrm>
    </dsp:sp>
    <dsp:sp modelId="{92499069-36F2-4B99-B567-D72563A6EF36}">
      <dsp:nvSpPr>
        <dsp:cNvPr id="0" name=""/>
        <dsp:cNvSpPr/>
      </dsp:nvSpPr>
      <dsp:spPr>
        <a:xfrm>
          <a:off x="6703805" y="1074783"/>
          <a:ext cx="375377" cy="37537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369EB-216C-4D53-B6E0-EDFDBA222BED}">
      <dsp:nvSpPr>
        <dsp:cNvPr id="0" name=""/>
        <dsp:cNvSpPr/>
      </dsp:nvSpPr>
      <dsp:spPr>
        <a:xfrm rot="5400000">
          <a:off x="7746287" y="634344"/>
          <a:ext cx="1324349" cy="220368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FD80F-AE99-4D90-A492-41263720C762}">
      <dsp:nvSpPr>
        <dsp:cNvPr id="0" name=""/>
        <dsp:cNvSpPr/>
      </dsp:nvSpPr>
      <dsp:spPr>
        <a:xfrm>
          <a:off x="7479581" y="1292772"/>
          <a:ext cx="2417642" cy="174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By integrating the appraised evidence with clinical expertise and patient’s unique circumstances</a:t>
          </a:r>
        </a:p>
      </dsp:txBody>
      <dsp:txXfrm>
        <a:off x="7479581" y="1292772"/>
        <a:ext cx="2417642" cy="1743915"/>
      </dsp:txXfrm>
    </dsp:sp>
    <dsp:sp modelId="{0B93E49A-57FF-4D63-A38B-27F5D140B3B0}">
      <dsp:nvSpPr>
        <dsp:cNvPr id="0" name=""/>
        <dsp:cNvSpPr/>
      </dsp:nvSpPr>
      <dsp:spPr>
        <a:xfrm>
          <a:off x="9139344" y="472106"/>
          <a:ext cx="375377" cy="37537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F8BDEA-C56D-4196-8F2F-1B35C04E1C76}">
      <dsp:nvSpPr>
        <dsp:cNvPr id="0" name=""/>
        <dsp:cNvSpPr/>
      </dsp:nvSpPr>
      <dsp:spPr>
        <a:xfrm rot="5400000">
          <a:off x="10181826" y="31668"/>
          <a:ext cx="1324349" cy="220368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40D4F-0F59-4A48-9A4C-82F8C32BE088}">
      <dsp:nvSpPr>
        <dsp:cNvPr id="0" name=""/>
        <dsp:cNvSpPr/>
      </dsp:nvSpPr>
      <dsp:spPr>
        <a:xfrm>
          <a:off x="9960759" y="690096"/>
          <a:ext cx="1989502" cy="174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Your effectiveness and efficiency in carrying out all steps; AND follow up with patient!</a:t>
          </a:r>
        </a:p>
      </dsp:txBody>
      <dsp:txXfrm>
        <a:off x="9960759" y="690096"/>
        <a:ext cx="1989502" cy="174391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91AE1-86AD-40EB-90F3-0C8790DF3009}"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F92FB-3C57-42D2-92CC-C5DCE36A317D}" type="slidenum">
              <a:rPr lang="en-US" smtClean="0"/>
              <a:t>‹#›</a:t>
            </a:fld>
            <a:endParaRPr lang="en-US"/>
          </a:p>
        </p:txBody>
      </p:sp>
    </p:spTree>
    <p:extLst>
      <p:ext uri="{BB962C8B-B14F-4D97-AF65-F5344CB8AC3E}">
        <p14:creationId xmlns:p14="http://schemas.microsoft.com/office/powerpoint/2010/main" val="89210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A4146-68DC-4CB7-B78F-6A9C572F7192}" type="slidenum">
              <a:rPr lang="en-US" smtClean="0"/>
              <a:t>2</a:t>
            </a:fld>
            <a:endParaRPr lang="en-US"/>
          </a:p>
        </p:txBody>
      </p:sp>
    </p:spTree>
    <p:extLst>
      <p:ext uri="{BB962C8B-B14F-4D97-AF65-F5344CB8AC3E}">
        <p14:creationId xmlns:p14="http://schemas.microsoft.com/office/powerpoint/2010/main" val="180517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many of these patients were lost to follow up? </a:t>
            </a:r>
          </a:p>
          <a:p>
            <a:r>
              <a:rPr lang="en-US"/>
              <a:t>(none)</a:t>
            </a:r>
          </a:p>
          <a:p>
            <a:endParaRPr lang="en-US"/>
          </a:p>
          <a:p>
            <a:r>
              <a:rPr lang="en-US"/>
              <a:t>What would happen if too many patients were lost to follow up?</a:t>
            </a:r>
          </a:p>
          <a:p>
            <a:r>
              <a:rPr lang="en-US"/>
              <a:t>(There could be an issue of attrition bias.)</a:t>
            </a:r>
          </a:p>
          <a:p>
            <a:endParaRPr lang="en-US"/>
          </a:p>
          <a:p>
            <a:r>
              <a:rPr lang="en-US" b="1">
                <a:ea typeface="+mn-lt"/>
                <a:cs typeface="+mn-lt"/>
              </a:rPr>
              <a:t>Attrition bias</a:t>
            </a:r>
            <a:r>
              <a:rPr lang="en-US">
                <a:ea typeface="+mn-lt"/>
                <a:cs typeface="+mn-lt"/>
              </a:rPr>
              <a:t>: Systematic differences between groups in withdraws from the study </a:t>
            </a:r>
          </a:p>
          <a:p>
            <a:endParaRPr lang="en-US">
              <a:ea typeface="+mn-lt"/>
              <a:cs typeface="+mn-lt"/>
            </a:endParaRPr>
          </a:p>
          <a:p>
            <a:r>
              <a:rPr lang="en-US">
                <a:ea typeface="+mn-lt"/>
                <a:cs typeface="+mn-lt"/>
              </a:rPr>
              <a:t>ITT- protects randomization, keeps prognostic factors balanced, mimics real life (condom example)</a:t>
            </a:r>
          </a:p>
          <a:p>
            <a:endParaRPr lang="en-US">
              <a:cs typeface="Calibri"/>
            </a:endParaRPr>
          </a:p>
        </p:txBody>
      </p:sp>
      <p:sp>
        <p:nvSpPr>
          <p:cNvPr id="4" name="Slide Number Placeholder 3"/>
          <p:cNvSpPr>
            <a:spLocks noGrp="1"/>
          </p:cNvSpPr>
          <p:nvPr>
            <p:ph type="sldNum" sz="quarter" idx="5"/>
          </p:nvPr>
        </p:nvSpPr>
        <p:spPr/>
        <p:txBody>
          <a:bodyPr/>
          <a:lstStyle/>
          <a:p>
            <a:fld id="{AB7F92FB-3C57-42D2-92CC-C5DCE36A317D}" type="slidenum">
              <a:rPr lang="en-US" smtClean="0"/>
              <a:t>17</a:t>
            </a:fld>
            <a:endParaRPr lang="en-US"/>
          </a:p>
        </p:txBody>
      </p:sp>
    </p:spTree>
    <p:extLst>
      <p:ext uri="{BB962C8B-B14F-4D97-AF65-F5344CB8AC3E}">
        <p14:creationId xmlns:p14="http://schemas.microsoft.com/office/powerpoint/2010/main" val="37827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Researchers want to study the effect of an experimental surgical procedure to prevent stroke in patients with cerebrovascular disease.  They enroll 200 patients in an RCT.  There are 100 patients in the intervention arm (surgery + aspirin therapy) and 100 patients in the control arm (aspirin therapy alone).  The primary outcome is stroke.  There is a one-month preoperative waiting period and in that one month, 10 patients randomized to the intervention arm had a stroke and their surgery was canceled.  In the remaining 90 in the intervention arm, 10 had a stroke.  In the control group, 20 people had a stroke.  Now compare the relative risk reduction using ITT and per-protocol.</a:t>
            </a:r>
          </a:p>
          <a:p>
            <a:endParaRPr lang="en-US"/>
          </a:p>
        </p:txBody>
      </p:sp>
      <p:sp>
        <p:nvSpPr>
          <p:cNvPr id="4" name="Slide Number Placeholder 3"/>
          <p:cNvSpPr>
            <a:spLocks noGrp="1"/>
          </p:cNvSpPr>
          <p:nvPr>
            <p:ph type="sldNum" sz="quarter" idx="5"/>
          </p:nvPr>
        </p:nvSpPr>
        <p:spPr/>
        <p:txBody>
          <a:bodyPr/>
          <a:lstStyle/>
          <a:p>
            <a:fld id="{AB7F92FB-3C57-42D2-92CC-C5DCE36A317D}" type="slidenum">
              <a:rPr lang="en-US" smtClean="0"/>
              <a:t>18</a:t>
            </a:fld>
            <a:endParaRPr lang="en-US"/>
          </a:p>
        </p:txBody>
      </p:sp>
    </p:spTree>
    <p:extLst>
      <p:ext uri="{BB962C8B-B14F-4D97-AF65-F5344CB8AC3E}">
        <p14:creationId xmlns:p14="http://schemas.microsoft.com/office/powerpoint/2010/main" val="389925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could happen if the people involved in the study are not blinded?</a:t>
            </a:r>
          </a:p>
          <a:p>
            <a:r>
              <a:rPr lang="en-US"/>
              <a:t>(There could be an issue of performance bias and/or detection bias.)</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b="1">
                <a:ea typeface="+mn-lt"/>
                <a:cs typeface="+mn-lt"/>
              </a:rPr>
              <a:t>Performance bias: </a:t>
            </a:r>
            <a:r>
              <a:rPr lang="en-GB">
                <a:ea typeface="+mn-lt"/>
                <a:cs typeface="+mn-lt"/>
              </a:rPr>
              <a:t>Systematic differences between groups in the care that is provided, or in exposure to factors other than the interventions of interest.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ea typeface="+mn-lt"/>
                <a:cs typeface="+mn-lt"/>
              </a:rPr>
              <a:t>Detection bias: </a:t>
            </a:r>
            <a:r>
              <a:rPr lang="en-GB">
                <a:ea typeface="+mn-lt"/>
                <a:cs typeface="+mn-lt"/>
              </a:rPr>
              <a:t>Systematic differences between groups in how outcomes are determined.</a:t>
            </a:r>
            <a:endParaRPr lang="en-GB" b="1">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a typeface="+mn-lt"/>
              <a:cs typeface="+mn-lt"/>
            </a:endParaRPr>
          </a:p>
          <a:p>
            <a:endParaRPr lang="en-US"/>
          </a:p>
        </p:txBody>
      </p:sp>
      <p:sp>
        <p:nvSpPr>
          <p:cNvPr id="4" name="Slide Number Placeholder 3"/>
          <p:cNvSpPr>
            <a:spLocks noGrp="1"/>
          </p:cNvSpPr>
          <p:nvPr>
            <p:ph type="sldNum" sz="quarter" idx="5"/>
          </p:nvPr>
        </p:nvSpPr>
        <p:spPr/>
        <p:txBody>
          <a:bodyPr/>
          <a:lstStyle/>
          <a:p>
            <a:fld id="{AB7F92FB-3C57-42D2-92CC-C5DCE36A317D}" type="slidenum">
              <a:rPr lang="en-US" smtClean="0"/>
              <a:t>19</a:t>
            </a:fld>
            <a:endParaRPr lang="en-US"/>
          </a:p>
        </p:txBody>
      </p:sp>
    </p:spTree>
    <p:extLst>
      <p:ext uri="{BB962C8B-B14F-4D97-AF65-F5344CB8AC3E}">
        <p14:creationId xmlns:p14="http://schemas.microsoft.com/office/powerpoint/2010/main" val="313688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these groups similar at the start of the trial?</a:t>
            </a:r>
          </a:p>
          <a:p>
            <a:r>
              <a:rPr lang="en-US"/>
              <a:t>(Yes, means and P-values are provided for comparison in Table 1)</a:t>
            </a:r>
          </a:p>
          <a:p>
            <a:endParaRPr lang="en-US"/>
          </a:p>
          <a:p>
            <a:r>
              <a:rPr lang="en-US"/>
              <a:t>Point of reviewing table 1 is to determine if randomization was successful and for potential confounders that could skew results</a:t>
            </a:r>
          </a:p>
        </p:txBody>
      </p:sp>
      <p:sp>
        <p:nvSpPr>
          <p:cNvPr id="4" name="Slide Number Placeholder 3"/>
          <p:cNvSpPr>
            <a:spLocks noGrp="1"/>
          </p:cNvSpPr>
          <p:nvPr>
            <p:ph type="sldNum" sz="quarter" idx="5"/>
          </p:nvPr>
        </p:nvSpPr>
        <p:spPr/>
        <p:txBody>
          <a:bodyPr/>
          <a:lstStyle/>
          <a:p>
            <a:fld id="{AB7F92FB-3C57-42D2-92CC-C5DCE36A317D}" type="slidenum">
              <a:rPr lang="en-US" smtClean="0"/>
              <a:t>20</a:t>
            </a:fld>
            <a:endParaRPr lang="en-US"/>
          </a:p>
        </p:txBody>
      </p:sp>
    </p:spTree>
    <p:extLst>
      <p:ext uri="{BB962C8B-B14F-4D97-AF65-F5344CB8AC3E}">
        <p14:creationId xmlns:p14="http://schemas.microsoft.com/office/powerpoint/2010/main" val="75710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7F92FB-3C57-42D2-92CC-C5DCE36A317D}" type="slidenum">
              <a:rPr lang="en-US" smtClean="0"/>
              <a:t>21</a:t>
            </a:fld>
            <a:endParaRPr lang="en-US"/>
          </a:p>
        </p:txBody>
      </p:sp>
    </p:spTree>
    <p:extLst>
      <p:ext uri="{BB962C8B-B14F-4D97-AF65-F5344CB8AC3E}">
        <p14:creationId xmlns:p14="http://schemas.microsoft.com/office/powerpoint/2010/main" val="170491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7F92FB-3C57-42D2-92CC-C5DCE36A317D}" type="slidenum">
              <a:rPr lang="en-US" smtClean="0"/>
              <a:t>24</a:t>
            </a:fld>
            <a:endParaRPr lang="en-US"/>
          </a:p>
        </p:txBody>
      </p:sp>
    </p:spTree>
    <p:extLst>
      <p:ext uri="{BB962C8B-B14F-4D97-AF65-F5344CB8AC3E}">
        <p14:creationId xmlns:p14="http://schemas.microsoft.com/office/powerpoint/2010/main" val="2585923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p-value DOES NOT tell us how large the differences between the two groups are.</a:t>
            </a:r>
          </a:p>
          <a:p>
            <a:endParaRPr lang="en-US"/>
          </a:p>
          <a:p>
            <a:r>
              <a:rPr lang="en-US"/>
              <a:t>These results are statistically significant but we don’t know if they are clinically significant. We don’t know if the difference between groups is large enough for the treatment to be worth it.</a:t>
            </a:r>
          </a:p>
          <a:p>
            <a:endParaRPr lang="en-US"/>
          </a:p>
          <a:p>
            <a:r>
              <a:rPr lang="en-US"/>
              <a:t>Studies can be statistically significant yet not clinically insignificant.</a:t>
            </a:r>
          </a:p>
          <a:p>
            <a:endParaRPr lang="en-US"/>
          </a:p>
          <a:p>
            <a:r>
              <a:rPr lang="en-US"/>
              <a:t>Stacy to mention meaningful outcomes for patients (ex of oncology studies)</a:t>
            </a:r>
          </a:p>
        </p:txBody>
      </p:sp>
      <p:sp>
        <p:nvSpPr>
          <p:cNvPr id="4" name="Slide Number Placeholder 3"/>
          <p:cNvSpPr>
            <a:spLocks noGrp="1"/>
          </p:cNvSpPr>
          <p:nvPr>
            <p:ph type="sldNum" sz="quarter" idx="5"/>
          </p:nvPr>
        </p:nvSpPr>
        <p:spPr/>
        <p:txBody>
          <a:bodyPr/>
          <a:lstStyle/>
          <a:p>
            <a:fld id="{AB7F92FB-3C57-42D2-92CC-C5DCE36A317D}" type="slidenum">
              <a:rPr lang="en-US" smtClean="0"/>
              <a:t>27</a:t>
            </a:fld>
            <a:endParaRPr lang="en-US"/>
          </a:p>
        </p:txBody>
      </p:sp>
    </p:spTree>
    <p:extLst>
      <p:ext uri="{BB962C8B-B14F-4D97-AF65-F5344CB8AC3E}">
        <p14:creationId xmlns:p14="http://schemas.microsoft.com/office/powerpoint/2010/main" val="345334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7F92FB-3C57-42D2-92CC-C5DCE36A317D}" type="slidenum">
              <a:rPr lang="en-US" smtClean="0"/>
              <a:t>28</a:t>
            </a:fld>
            <a:endParaRPr lang="en-US"/>
          </a:p>
        </p:txBody>
      </p:sp>
    </p:spTree>
    <p:extLst>
      <p:ext uri="{BB962C8B-B14F-4D97-AF65-F5344CB8AC3E}">
        <p14:creationId xmlns:p14="http://schemas.microsoft.com/office/powerpoint/2010/main" val="3757445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Figure 2 Prespecified Subgroup Analyses According to Maternal Baseline Variables. The primary outcome was a composite of perinatal death or severe neonatal complications and consisted of one or more of the following during the antepartum or intrapartum period or during the delivery hospitalization: perinatal death, the need for respiratory support within the first 72 hours after birth, Apgar score of 3 or less at 5 minutes, hypoxic–ischemic encephalopathy, seizure, infection (confirmed sepsis or pneumonia), meconium aspiration syndrome, birth trauma (bone fracture, neurologic injury, or retinal hemorrhage), intracranial or </a:t>
            </a:r>
            <a:r>
              <a:rPr lang="en-US" err="1"/>
              <a:t>subgaleal</a:t>
            </a:r>
            <a:r>
              <a:rPr lang="en-US"/>
              <a:t> hemorrhage, or hypotension requiring vasopressor support. Race was reported by the participant; “other” race or ethnic group includes other, unknown, or more than one race or ethnic group. Modified Bishop scores range from 0 to 12, with lower scores associated with a higher chance of cesarean delivery. The body-mass index (BMI) is the weight in kilograms divided by the square of the height in meters.</a:t>
            </a:r>
          </a:p>
          <a:p>
            <a:endParaRPr lang="en-US">
              <a:cs typeface="Calibri"/>
            </a:endParaRPr>
          </a:p>
        </p:txBody>
      </p:sp>
      <p:sp>
        <p:nvSpPr>
          <p:cNvPr id="4" name="Slide Number Placeholder 3"/>
          <p:cNvSpPr>
            <a:spLocks noGrp="1"/>
          </p:cNvSpPr>
          <p:nvPr>
            <p:ph type="sldNum" sz="quarter" idx="5"/>
          </p:nvPr>
        </p:nvSpPr>
        <p:spPr/>
        <p:txBody>
          <a:bodyPr/>
          <a:lstStyle/>
          <a:p>
            <a:fld id="{AB7F92FB-3C57-42D2-92CC-C5DCE36A317D}" type="slidenum">
              <a:rPr lang="en-US" smtClean="0"/>
              <a:t>29</a:t>
            </a:fld>
            <a:endParaRPr lang="en-US"/>
          </a:p>
        </p:txBody>
      </p:sp>
    </p:spTree>
    <p:extLst>
      <p:ext uri="{BB962C8B-B14F-4D97-AF65-F5344CB8AC3E}">
        <p14:creationId xmlns:p14="http://schemas.microsoft.com/office/powerpoint/2010/main" val="3907342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Patients who received gastric-bypass were 7.5 times as likely to have diabetes remission as those who had medical-therapy.</a:t>
            </a:r>
          </a:p>
          <a:p>
            <a:endParaRPr lang="en-US"/>
          </a:p>
          <a:p>
            <a:r>
              <a:rPr lang="en-US"/>
              <a:t>Patients who received </a:t>
            </a:r>
            <a:r>
              <a:rPr lang="en-US" err="1"/>
              <a:t>bibliopancreatic</a:t>
            </a:r>
            <a:r>
              <a:rPr lang="en-US"/>
              <a:t>-diversion were 9.5 times as likely to have diabetes remission as those who had medical-therapy.</a:t>
            </a:r>
          </a:p>
        </p:txBody>
      </p:sp>
      <p:sp>
        <p:nvSpPr>
          <p:cNvPr id="4" name="Slide Number Placeholder 3"/>
          <p:cNvSpPr>
            <a:spLocks noGrp="1"/>
          </p:cNvSpPr>
          <p:nvPr>
            <p:ph type="sldNum" sz="quarter" idx="5"/>
          </p:nvPr>
        </p:nvSpPr>
        <p:spPr/>
        <p:txBody>
          <a:bodyPr/>
          <a:lstStyle/>
          <a:p>
            <a:fld id="{AB7F92FB-3C57-42D2-92CC-C5DCE36A317D}" type="slidenum">
              <a:rPr lang="en-US" smtClean="0"/>
              <a:t>31</a:t>
            </a:fld>
            <a:endParaRPr lang="en-US"/>
          </a:p>
        </p:txBody>
      </p:sp>
    </p:spTree>
    <p:extLst>
      <p:ext uri="{BB962C8B-B14F-4D97-AF65-F5344CB8AC3E}">
        <p14:creationId xmlns:p14="http://schemas.microsoft.com/office/powerpoint/2010/main" val="325415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Calibri"/>
                <a:cs typeface="Calibri"/>
              </a:rPr>
              <a:t>EBM is the purposeful use of current best evidence to make</a:t>
            </a:r>
            <a:r>
              <a:rPr lang="en-US" sz="1800">
                <a:solidFill>
                  <a:srgbClr val="000000"/>
                </a:solidFill>
                <a:latin typeface="Calibri"/>
                <a:cs typeface="Calibri"/>
              </a:rPr>
              <a:t> clinical</a:t>
            </a:r>
            <a:r>
              <a:rPr lang="en-US" sz="1800" b="0" i="0" u="none" strike="noStrike">
                <a:solidFill>
                  <a:srgbClr val="000000"/>
                </a:solidFill>
                <a:effectLst/>
                <a:latin typeface="Calibri"/>
                <a:cs typeface="Calibri"/>
              </a:rPr>
              <a:t> decisions about the care of an individual patient. </a:t>
            </a:r>
            <a:endParaRPr lang="en-US" b="0">
              <a:effectLst/>
              <a:latin typeface="Calibri"/>
              <a:cs typeface="Calibri"/>
            </a:endParaRPr>
          </a:p>
          <a:p>
            <a:pPr rtl="0">
              <a:spcBef>
                <a:spcPts val="0"/>
              </a:spcBef>
              <a:spcAft>
                <a:spcPts val="0"/>
              </a:spcAft>
            </a:pPr>
            <a:r>
              <a:rPr lang="en-US" sz="1800" b="0" i="0" u="none" strike="noStrike">
                <a:solidFill>
                  <a:srgbClr val="000000"/>
                </a:solidFill>
                <a:effectLst/>
                <a:latin typeface="Calibri" panose="020F0502020204030204" pitchFamily="34" charset="0"/>
              </a:rPr>
              <a:t>EBM integrates the best available clinical evidence with clinical expertise and patient values</a:t>
            </a:r>
            <a:endParaRPr lang="en-US" b="0">
              <a:effectLst/>
            </a:endParaRPr>
          </a:p>
          <a:p>
            <a:br>
              <a:rPr lang="en-US"/>
            </a:br>
            <a:endParaRPr lang="en-US"/>
          </a:p>
        </p:txBody>
      </p:sp>
      <p:sp>
        <p:nvSpPr>
          <p:cNvPr id="4" name="Slide Number Placeholder 3"/>
          <p:cNvSpPr>
            <a:spLocks noGrp="1"/>
          </p:cNvSpPr>
          <p:nvPr>
            <p:ph type="sldNum" sz="quarter" idx="5"/>
          </p:nvPr>
        </p:nvSpPr>
        <p:spPr/>
        <p:txBody>
          <a:bodyPr/>
          <a:lstStyle/>
          <a:p>
            <a:fld id="{AB7F92FB-3C57-42D2-92CC-C5DCE36A317D}" type="slidenum">
              <a:rPr lang="en-US" smtClean="0"/>
              <a:t>3</a:t>
            </a:fld>
            <a:endParaRPr lang="en-US"/>
          </a:p>
        </p:txBody>
      </p:sp>
    </p:spTree>
    <p:extLst>
      <p:ext uri="{BB962C8B-B14F-4D97-AF65-F5344CB8AC3E}">
        <p14:creationId xmlns:p14="http://schemas.microsoft.com/office/powerpoint/2010/main" val="50488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7F92FB-3C57-42D2-92CC-C5DCE36A317D}" type="slidenum">
              <a:rPr lang="en-US" smtClean="0"/>
              <a:t>33</a:t>
            </a:fld>
            <a:endParaRPr lang="en-US"/>
          </a:p>
        </p:txBody>
      </p:sp>
    </p:spTree>
    <p:extLst>
      <p:ext uri="{BB962C8B-B14F-4D97-AF65-F5344CB8AC3E}">
        <p14:creationId xmlns:p14="http://schemas.microsoft.com/office/powerpoint/2010/main" val="1492296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 to mention- doesn’t have to be perfect or meet every single criterion</a:t>
            </a:r>
          </a:p>
        </p:txBody>
      </p:sp>
      <p:sp>
        <p:nvSpPr>
          <p:cNvPr id="4" name="Slide Number Placeholder 3"/>
          <p:cNvSpPr>
            <a:spLocks noGrp="1"/>
          </p:cNvSpPr>
          <p:nvPr>
            <p:ph type="sldNum" sz="quarter" idx="5"/>
          </p:nvPr>
        </p:nvSpPr>
        <p:spPr/>
        <p:txBody>
          <a:bodyPr/>
          <a:lstStyle/>
          <a:p>
            <a:fld id="{AB7F92FB-3C57-42D2-92CC-C5DCE36A317D}" type="slidenum">
              <a:rPr lang="en-US" smtClean="0"/>
              <a:t>34</a:t>
            </a:fld>
            <a:endParaRPr lang="en-US"/>
          </a:p>
        </p:txBody>
      </p:sp>
    </p:spTree>
    <p:extLst>
      <p:ext uri="{BB962C8B-B14F-4D97-AF65-F5344CB8AC3E}">
        <p14:creationId xmlns:p14="http://schemas.microsoft.com/office/powerpoint/2010/main" val="482534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APPLY step in EBM. </a:t>
            </a:r>
          </a:p>
          <a:p>
            <a:endParaRPr lang="en-US"/>
          </a:p>
          <a:p>
            <a:r>
              <a:rPr lang="en-US"/>
              <a:t>Consider</a:t>
            </a:r>
            <a:r>
              <a:rPr lang="en-US" baseline="0"/>
              <a:t> your responses as you critically appraised the clinical research article. Do you feel confident that the results are trustworthy and then should they be applied to your specific patient’s care? Consider the medical knowledge you’ve gained so far. Consider the evidence provided in the clinical research article. Consider your patient’s circumstances, values, believes, abilities, wishes – financial situation, insurance costs, family obligations, transportation challenges. What will you recommend for this patient’s (SP’s) care and why?</a:t>
            </a:r>
          </a:p>
          <a:p>
            <a:endParaRPr lang="en-US" baseline="0"/>
          </a:p>
        </p:txBody>
      </p:sp>
      <p:sp>
        <p:nvSpPr>
          <p:cNvPr id="4" name="Slide Number Placeholder 3"/>
          <p:cNvSpPr>
            <a:spLocks noGrp="1"/>
          </p:cNvSpPr>
          <p:nvPr>
            <p:ph type="sldNum" sz="quarter" idx="10"/>
          </p:nvPr>
        </p:nvSpPr>
        <p:spPr/>
        <p:txBody>
          <a:bodyPr/>
          <a:lstStyle/>
          <a:p>
            <a:fld id="{8BDA4146-68DC-4CB7-B78F-6A9C572F7192}" type="slidenum">
              <a:rPr lang="en-US" smtClean="0"/>
              <a:t>36</a:t>
            </a:fld>
            <a:endParaRPr lang="en-US"/>
          </a:p>
        </p:txBody>
      </p:sp>
    </p:spTree>
    <p:extLst>
      <p:ext uri="{BB962C8B-B14F-4D97-AF65-F5344CB8AC3E}">
        <p14:creationId xmlns:p14="http://schemas.microsoft.com/office/powerpoint/2010/main" val="1984342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A4146-68DC-4CB7-B78F-6A9C572F7192}" type="slidenum">
              <a:rPr lang="en-US" smtClean="0"/>
              <a:t>38</a:t>
            </a:fld>
            <a:endParaRPr lang="en-US"/>
          </a:p>
        </p:txBody>
      </p:sp>
    </p:spTree>
    <p:extLst>
      <p:ext uri="{BB962C8B-B14F-4D97-AF65-F5344CB8AC3E}">
        <p14:creationId xmlns:p14="http://schemas.microsoft.com/office/powerpoint/2010/main" val="1418058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A4146-68DC-4CB7-B78F-6A9C572F7192}" type="slidenum">
              <a:rPr lang="en-US" smtClean="0"/>
              <a:t>39</a:t>
            </a:fld>
            <a:endParaRPr lang="en-US"/>
          </a:p>
        </p:txBody>
      </p:sp>
    </p:spTree>
    <p:extLst>
      <p:ext uri="{BB962C8B-B14F-4D97-AF65-F5344CB8AC3E}">
        <p14:creationId xmlns:p14="http://schemas.microsoft.com/office/powerpoint/2010/main" val="428587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64290-B58E-4A25-913C-EEB4850C61B5}" type="slidenum">
              <a:rPr lang="en-US" smtClean="0"/>
              <a:t>4</a:t>
            </a:fld>
            <a:endParaRPr lang="en-US"/>
          </a:p>
        </p:txBody>
      </p:sp>
    </p:spTree>
    <p:extLst>
      <p:ext uri="{BB962C8B-B14F-4D97-AF65-F5344CB8AC3E}">
        <p14:creationId xmlns:p14="http://schemas.microsoft.com/office/powerpoint/2010/main" val="273162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553">
              <a:defRPr/>
            </a:pPr>
            <a:r>
              <a:rPr lang="en-US"/>
              <a:t>Reflect on and evaluate one’s own performance</a:t>
            </a:r>
          </a:p>
          <a:p>
            <a:pPr defTabSz="935553">
              <a:defRPr/>
            </a:pPr>
            <a:r>
              <a:rPr lang="en-US"/>
              <a:t>Continuously improve performance based on constant self-evaluation and life-long learning</a:t>
            </a:r>
          </a:p>
          <a:p>
            <a:endParaRPr lang="en-US"/>
          </a:p>
        </p:txBody>
      </p:sp>
      <p:sp>
        <p:nvSpPr>
          <p:cNvPr id="4" name="Slide Number Placeholder 3"/>
          <p:cNvSpPr>
            <a:spLocks noGrp="1"/>
          </p:cNvSpPr>
          <p:nvPr>
            <p:ph type="sldNum" sz="quarter" idx="10"/>
          </p:nvPr>
        </p:nvSpPr>
        <p:spPr/>
        <p:txBody>
          <a:bodyPr/>
          <a:lstStyle/>
          <a:p>
            <a:fld id="{C7164B07-66B5-48F8-BFF7-CD167E0476AF}" type="slidenum">
              <a:rPr lang="en-US" smtClean="0"/>
              <a:t>5</a:t>
            </a:fld>
            <a:endParaRPr lang="en-US"/>
          </a:p>
        </p:txBody>
      </p:sp>
    </p:spTree>
    <p:extLst>
      <p:ext uri="{BB962C8B-B14F-4D97-AF65-F5344CB8AC3E}">
        <p14:creationId xmlns:p14="http://schemas.microsoft.com/office/powerpoint/2010/main" val="408657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64B07-66B5-48F8-BFF7-CD167E0476AF}" type="slidenum">
              <a:rPr lang="en-US" smtClean="0"/>
              <a:t>6</a:t>
            </a:fld>
            <a:endParaRPr lang="en-US"/>
          </a:p>
        </p:txBody>
      </p:sp>
    </p:spTree>
    <p:extLst>
      <p:ext uri="{BB962C8B-B14F-4D97-AF65-F5344CB8AC3E}">
        <p14:creationId xmlns:p14="http://schemas.microsoft.com/office/powerpoint/2010/main" val="136927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Receiving</a:t>
            </a:r>
            <a:r>
              <a:rPr lang="en-US" baseline="0"/>
              <a:t> a grade of U on this assignment means that you fail the competency and the course!</a:t>
            </a:r>
            <a:endParaRPr lang="en-US"/>
          </a:p>
        </p:txBody>
      </p:sp>
      <p:sp>
        <p:nvSpPr>
          <p:cNvPr id="4" name="Slide Number Placeholder 3"/>
          <p:cNvSpPr>
            <a:spLocks noGrp="1"/>
          </p:cNvSpPr>
          <p:nvPr>
            <p:ph type="sldNum" sz="quarter" idx="10"/>
          </p:nvPr>
        </p:nvSpPr>
        <p:spPr/>
        <p:txBody>
          <a:bodyPr/>
          <a:lstStyle/>
          <a:p>
            <a:fld id="{C7164B07-66B5-48F8-BFF7-CD167E0476AF}" type="slidenum">
              <a:rPr lang="en-US" smtClean="0"/>
              <a:t>7</a:t>
            </a:fld>
            <a:endParaRPr lang="en-US"/>
          </a:p>
        </p:txBody>
      </p:sp>
    </p:spTree>
    <p:extLst>
      <p:ext uri="{BB962C8B-B14F-4D97-AF65-F5344CB8AC3E}">
        <p14:creationId xmlns:p14="http://schemas.microsoft.com/office/powerpoint/2010/main" val="343437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64B07-66B5-48F8-BFF7-CD167E0476AF}" type="slidenum">
              <a:rPr lang="en-US" smtClean="0"/>
              <a:t>8</a:t>
            </a:fld>
            <a:endParaRPr lang="en-US"/>
          </a:p>
        </p:txBody>
      </p:sp>
    </p:spTree>
    <p:extLst>
      <p:ext uri="{BB962C8B-B14F-4D97-AF65-F5344CB8AC3E}">
        <p14:creationId xmlns:p14="http://schemas.microsoft.com/office/powerpoint/2010/main" val="417990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a:effectLst/>
            </a:endParaRPr>
          </a:p>
          <a:p>
            <a:r>
              <a:rPr lang="en-US"/>
              <a:t>So, how can you tell whether a piece of research has been done properly and that the information it reports is reliable and trustworthy? </a:t>
            </a:r>
          </a:p>
          <a:p>
            <a:endParaRPr lang="en-US"/>
          </a:p>
          <a:p>
            <a:r>
              <a:rPr lang="en-US"/>
              <a:t>How can you decide what to believe when research on the same topic comes to contradictory conclusions? </a:t>
            </a:r>
          </a:p>
          <a:p>
            <a:endParaRPr lang="en-US"/>
          </a:p>
          <a:p>
            <a:r>
              <a:rPr lang="en-US"/>
              <a:t>This is where critical appraisal skills help.</a:t>
            </a:r>
          </a:p>
          <a:p>
            <a:endParaRPr lang="en-US"/>
          </a:p>
          <a:p>
            <a:pPr defTabSz="924916">
              <a:defRPr/>
            </a:pPr>
            <a:endParaRPr lang="en-US">
              <a:effectLst/>
            </a:endParaRPr>
          </a:p>
          <a:p>
            <a:endParaRPr lang="en-US"/>
          </a:p>
        </p:txBody>
      </p:sp>
      <p:sp>
        <p:nvSpPr>
          <p:cNvPr id="4" name="Slide Number Placeholder 3"/>
          <p:cNvSpPr>
            <a:spLocks noGrp="1"/>
          </p:cNvSpPr>
          <p:nvPr>
            <p:ph type="sldNum" sz="quarter" idx="10"/>
          </p:nvPr>
        </p:nvSpPr>
        <p:spPr/>
        <p:txBody>
          <a:bodyPr/>
          <a:lstStyle/>
          <a:p>
            <a:fld id="{C7164B07-66B5-48F8-BFF7-CD167E0476AF}" type="slidenum">
              <a:rPr lang="en-US" smtClean="0"/>
              <a:t>12</a:t>
            </a:fld>
            <a:endParaRPr lang="en-US"/>
          </a:p>
        </p:txBody>
      </p:sp>
    </p:spTree>
    <p:extLst>
      <p:ext uri="{BB962C8B-B14F-4D97-AF65-F5344CB8AC3E}">
        <p14:creationId xmlns:p14="http://schemas.microsoft.com/office/powerpoint/2010/main" val="370108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could happen if the researchers or the patients were able to choose which group they were in?</a:t>
            </a:r>
          </a:p>
          <a:p>
            <a:r>
              <a:rPr lang="en-US"/>
              <a:t>(There could be an issue of selection bias.)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Selection bias</a:t>
            </a:r>
            <a:r>
              <a:rPr lang="en-US"/>
              <a:t>: Systematic differences between baseline characteristics of the groups that are compared (biased allocation to interventions).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AB7F92FB-3C57-42D2-92CC-C5DCE36A317D}" type="slidenum">
              <a:rPr lang="en-US" smtClean="0"/>
              <a:t>16</a:t>
            </a:fld>
            <a:endParaRPr lang="en-US"/>
          </a:p>
        </p:txBody>
      </p:sp>
    </p:spTree>
    <p:extLst>
      <p:ext uri="{BB962C8B-B14F-4D97-AF65-F5344CB8AC3E}">
        <p14:creationId xmlns:p14="http://schemas.microsoft.com/office/powerpoint/2010/main" val="4081998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FC95-15C3-431E-9983-46C76A5F8DAD}"/>
              </a:ext>
            </a:extLst>
          </p:cNvPr>
          <p:cNvSpPr>
            <a:spLocks noGrp="1"/>
          </p:cNvSpPr>
          <p:nvPr>
            <p:ph type="ctrTitle"/>
          </p:nvPr>
        </p:nvSpPr>
        <p:spPr>
          <a:xfrm>
            <a:off x="1524000" y="2560321"/>
            <a:ext cx="9144000" cy="1257616"/>
          </a:xfrm>
        </p:spPr>
        <p:txBody>
          <a:bodyPr anchor="b">
            <a:normAutofit/>
          </a:bodyPr>
          <a:lstStyle>
            <a:lvl1pPr algn="ctr">
              <a:defRPr sz="4800" b="1">
                <a:latin typeface="Avenir Next"/>
              </a:defRPr>
            </a:lvl1pPr>
          </a:lstStyle>
          <a:p>
            <a:r>
              <a:rPr lang="en-US"/>
              <a:t>Click to edit Master title style</a:t>
            </a:r>
          </a:p>
        </p:txBody>
      </p:sp>
      <p:sp>
        <p:nvSpPr>
          <p:cNvPr id="3" name="Subtitle 2">
            <a:extLst>
              <a:ext uri="{FF2B5EF4-FFF2-40B4-BE49-F238E27FC236}">
                <a16:creationId xmlns:a16="http://schemas.microsoft.com/office/drawing/2014/main" id="{B88AAC54-1044-4CA6-8C3C-139B3FF05214}"/>
              </a:ext>
            </a:extLst>
          </p:cNvPr>
          <p:cNvSpPr>
            <a:spLocks noGrp="1"/>
          </p:cNvSpPr>
          <p:nvPr>
            <p:ph type="subTitle" idx="1"/>
          </p:nvPr>
        </p:nvSpPr>
        <p:spPr>
          <a:xfrm>
            <a:off x="1524000" y="4510087"/>
            <a:ext cx="9144000" cy="1655762"/>
          </a:xfrm>
        </p:spPr>
        <p:txBody>
          <a:bodyPr>
            <a:normAutofit/>
          </a:bodyPr>
          <a:lstStyle>
            <a:lvl1pPr marL="0" indent="0" algn="ctr">
              <a:buNone/>
              <a:defRPr sz="2000" i="1">
                <a:latin typeface="Avenir Nex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F6D05E-4C79-469D-BCE0-13255CF6BF22}"/>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5" name="Footer Placeholder 4">
            <a:extLst>
              <a:ext uri="{FF2B5EF4-FFF2-40B4-BE49-F238E27FC236}">
                <a16:creationId xmlns:a16="http://schemas.microsoft.com/office/drawing/2014/main" id="{FDD70A48-05C3-446C-A098-E9D5C9565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045C-F949-4B5D-95AE-E0FAB47B12BB}"/>
              </a:ext>
            </a:extLst>
          </p:cNvPr>
          <p:cNvSpPr>
            <a:spLocks noGrp="1"/>
          </p:cNvSpPr>
          <p:nvPr>
            <p:ph type="sldNum" sz="quarter" idx="12"/>
          </p:nvPr>
        </p:nvSpPr>
        <p:spPr/>
        <p:txBody>
          <a:bodyPr/>
          <a:lstStyle/>
          <a:p>
            <a:fld id="{AD5EF8D1-C2B8-436F-95C1-AC88A0BBE670}" type="slidenum">
              <a:rPr lang="en-US" smtClean="0"/>
              <a:t>‹#›</a:t>
            </a:fld>
            <a:endParaRPr lang="en-US"/>
          </a:p>
        </p:txBody>
      </p:sp>
      <p:sp>
        <p:nvSpPr>
          <p:cNvPr id="7" name="Rectangle 11">
            <a:extLst>
              <a:ext uri="{FF2B5EF4-FFF2-40B4-BE49-F238E27FC236}">
                <a16:creationId xmlns:a16="http://schemas.microsoft.com/office/drawing/2014/main" id="{3FA6FCE7-A5B6-42AD-9381-75691FB9517C}"/>
              </a:ext>
            </a:extLst>
          </p:cNvPr>
          <p:cNvSpPr>
            <a:spLocks noChangeArrowheads="1"/>
          </p:cNvSpPr>
          <p:nvPr userDrawn="1"/>
        </p:nvSpPr>
        <p:spPr bwMode="auto">
          <a:xfrm>
            <a:off x="0" y="0"/>
            <a:ext cx="12192000" cy="6858000"/>
          </a:xfrm>
          <a:prstGeom prst="rect">
            <a:avLst/>
          </a:prstGeom>
          <a:noFill/>
          <a:ln w="9525">
            <a:solidFill>
              <a:schemeClr val="tx1"/>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2000"/>
          </a:p>
        </p:txBody>
      </p:sp>
      <p:sp>
        <p:nvSpPr>
          <p:cNvPr id="8" name="Rectangle 12">
            <a:extLst>
              <a:ext uri="{FF2B5EF4-FFF2-40B4-BE49-F238E27FC236}">
                <a16:creationId xmlns:a16="http://schemas.microsoft.com/office/drawing/2014/main" id="{A6C7DB66-4F55-4F97-A7E9-82A13E4324F8}"/>
              </a:ext>
            </a:extLst>
          </p:cNvPr>
          <p:cNvSpPr>
            <a:spLocks noChangeArrowheads="1"/>
          </p:cNvSpPr>
          <p:nvPr userDrawn="1"/>
        </p:nvSpPr>
        <p:spPr bwMode="auto">
          <a:xfrm>
            <a:off x="0" y="0"/>
            <a:ext cx="12192000" cy="2438400"/>
          </a:xfrm>
          <a:prstGeom prst="rect">
            <a:avLst/>
          </a:prstGeom>
          <a:solidFill>
            <a:schemeClr val="bg1">
              <a:lumMod val="75000"/>
              <a:alpha val="32000"/>
            </a:schemeClr>
          </a:solid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2000"/>
          </a:p>
        </p:txBody>
      </p:sp>
      <p:pic>
        <p:nvPicPr>
          <p:cNvPr id="9" name="Picture 15">
            <a:extLst>
              <a:ext uri="{FF2B5EF4-FFF2-40B4-BE49-F238E27FC236}">
                <a16:creationId xmlns:a16="http://schemas.microsoft.com/office/drawing/2014/main" id="{7159F48B-A74A-424D-9982-0A7352C429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5634" y="692151"/>
            <a:ext cx="502073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88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2915-39BC-4D64-9EF6-D5274ED8BEF5}"/>
              </a:ext>
            </a:extLst>
          </p:cNvPr>
          <p:cNvSpPr>
            <a:spLocks noGrp="1"/>
          </p:cNvSpPr>
          <p:nvPr>
            <p:ph type="title"/>
          </p:nvPr>
        </p:nvSpPr>
        <p:spPr>
          <a:xfrm>
            <a:off x="839789" y="457200"/>
            <a:ext cx="3198812" cy="1192146"/>
          </a:xfrm>
        </p:spPr>
        <p:txBody>
          <a:bodyPr anchor="b"/>
          <a:lstStyle>
            <a:lvl1pPr>
              <a:defRPr sz="3200">
                <a:latin typeface="Avenir Next"/>
              </a:defRPr>
            </a:lvl1pPr>
          </a:lstStyle>
          <a:p>
            <a:r>
              <a:rPr lang="en-US"/>
              <a:t>Click to edit Master title style</a:t>
            </a:r>
          </a:p>
        </p:txBody>
      </p:sp>
      <p:sp>
        <p:nvSpPr>
          <p:cNvPr id="3" name="Content Placeholder 2">
            <a:extLst>
              <a:ext uri="{FF2B5EF4-FFF2-40B4-BE49-F238E27FC236}">
                <a16:creationId xmlns:a16="http://schemas.microsoft.com/office/drawing/2014/main" id="{6EBB7EED-0C17-4FFE-8B90-8C887E79CEF0}"/>
              </a:ext>
            </a:extLst>
          </p:cNvPr>
          <p:cNvSpPr>
            <a:spLocks noGrp="1"/>
          </p:cNvSpPr>
          <p:nvPr>
            <p:ph idx="1"/>
          </p:nvPr>
        </p:nvSpPr>
        <p:spPr>
          <a:xfrm>
            <a:off x="4310743" y="457201"/>
            <a:ext cx="7044645"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9E835A-BFC8-4342-BB22-75E5EE495FAE}"/>
              </a:ext>
            </a:extLst>
          </p:cNvPr>
          <p:cNvSpPr>
            <a:spLocks noGrp="1"/>
          </p:cNvSpPr>
          <p:nvPr>
            <p:ph type="body" sz="half" idx="2"/>
          </p:nvPr>
        </p:nvSpPr>
        <p:spPr>
          <a:xfrm>
            <a:off x="839789" y="2057400"/>
            <a:ext cx="31988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7C9296-32C9-4673-91A3-9E43266FB873}"/>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6" name="Footer Placeholder 5">
            <a:extLst>
              <a:ext uri="{FF2B5EF4-FFF2-40B4-BE49-F238E27FC236}">
                <a16:creationId xmlns:a16="http://schemas.microsoft.com/office/drawing/2014/main" id="{A0542771-9EBE-4EF0-AC37-48BC65C5D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C21F8-3156-4AE1-8E2F-245BDCE76AA4}"/>
              </a:ext>
            </a:extLst>
          </p:cNvPr>
          <p:cNvSpPr>
            <a:spLocks noGrp="1"/>
          </p:cNvSpPr>
          <p:nvPr>
            <p:ph type="sldNum" sz="quarter" idx="12"/>
          </p:nvPr>
        </p:nvSpPr>
        <p:spPr/>
        <p:txBody>
          <a:bodyPr/>
          <a:lstStyle/>
          <a:p>
            <a:fld id="{AD5EF8D1-C2B8-436F-95C1-AC88A0BBE670}" type="slidenum">
              <a:rPr lang="en-US" smtClean="0"/>
              <a:t>‹#›</a:t>
            </a:fld>
            <a:endParaRPr lang="en-US"/>
          </a:p>
        </p:txBody>
      </p:sp>
      <p:sp>
        <p:nvSpPr>
          <p:cNvPr id="8" name="Rectangle 7">
            <a:extLst>
              <a:ext uri="{FF2B5EF4-FFF2-40B4-BE49-F238E27FC236}">
                <a16:creationId xmlns:a16="http://schemas.microsoft.com/office/drawing/2014/main" id="{91EB7181-F581-4338-AEEF-62D45005253E}"/>
              </a:ext>
            </a:extLst>
          </p:cNvPr>
          <p:cNvSpPr/>
          <p:nvPr userDrawn="1"/>
        </p:nvSpPr>
        <p:spPr>
          <a:xfrm rot="5400000">
            <a:off x="2395279" y="253966"/>
            <a:ext cx="81484" cy="3198814"/>
          </a:xfrm>
          <a:prstGeom prst="rect">
            <a:avLst/>
          </a:prstGeom>
          <a:solidFill>
            <a:srgbClr val="B71E42"/>
          </a:solidFill>
          <a:ln w="15875" cap="flat" cmpd="sng" algn="ctr">
            <a:noFill/>
            <a:prstDash val="solid"/>
          </a:ln>
          <a:effectLst/>
        </p:spPr>
        <p:txBody>
          <a:bodyPr anchor="ctr"/>
          <a:lstStyle/>
          <a:p>
            <a:pPr marL="0" marR="0" lvl="0" indent="0" algn="ctr" defTabSz="1219170" eaLnBrk="0" fontAlgn="base" latinLnBrk="0" hangingPunct="0">
              <a:lnSpc>
                <a:spcPct val="100000"/>
              </a:lnSpc>
              <a:spcBef>
                <a:spcPct val="0"/>
              </a:spcBef>
              <a:spcAft>
                <a:spcPct val="0"/>
              </a:spcAft>
              <a:buClrTx/>
              <a:buSzTx/>
              <a:buFontTx/>
              <a:buNone/>
              <a:tabLst/>
              <a:defRPr/>
            </a:pPr>
            <a:endParaRPr kumimoji="0" lang="en-US" sz="2667" b="1" i="0" u="none" strike="noStrike" kern="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70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1F656E-ED32-4E30-8BC4-DA5E0E7CAAFA}"/>
              </a:ext>
            </a:extLst>
          </p:cNvPr>
          <p:cNvSpPr>
            <a:spLocks noGrp="1"/>
          </p:cNvSpPr>
          <p:nvPr>
            <p:ph type="pic" idx="1"/>
          </p:nvPr>
        </p:nvSpPr>
        <p:spPr>
          <a:xfrm>
            <a:off x="4441371" y="457201"/>
            <a:ext cx="6914017" cy="5403850"/>
          </a:xfrm>
        </p:spPr>
        <p:txBody>
          <a:bodyPr/>
          <a:lstStyle>
            <a:lvl1pPr marL="0" indent="0">
              <a:buNone/>
              <a:defRPr sz="3200">
                <a:latin typeface="Avenir Nex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535F5F-F7B1-496F-8678-231B2F71958B}"/>
              </a:ext>
            </a:extLst>
          </p:cNvPr>
          <p:cNvSpPr>
            <a:spLocks noGrp="1"/>
          </p:cNvSpPr>
          <p:nvPr>
            <p:ph type="body" sz="half" idx="2"/>
          </p:nvPr>
        </p:nvSpPr>
        <p:spPr>
          <a:xfrm>
            <a:off x="839789" y="2057400"/>
            <a:ext cx="3198812" cy="3811588"/>
          </a:xfrm>
        </p:spPr>
        <p:txBody>
          <a:bodyPr/>
          <a:lstStyle>
            <a:lvl1pPr marL="0" indent="0">
              <a:buNone/>
              <a:defRPr sz="1600">
                <a:latin typeface="Avenir Nex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B7DA08-8875-4112-A5B8-9EC1CB1CC044}"/>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6" name="Footer Placeholder 5">
            <a:extLst>
              <a:ext uri="{FF2B5EF4-FFF2-40B4-BE49-F238E27FC236}">
                <a16:creationId xmlns:a16="http://schemas.microsoft.com/office/drawing/2014/main" id="{00EF831D-1BFE-4969-A3C1-1713700E8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84E8C-4CC7-40F6-8951-8AB4FA648EB8}"/>
              </a:ext>
            </a:extLst>
          </p:cNvPr>
          <p:cNvSpPr>
            <a:spLocks noGrp="1"/>
          </p:cNvSpPr>
          <p:nvPr>
            <p:ph type="sldNum" sz="quarter" idx="12"/>
          </p:nvPr>
        </p:nvSpPr>
        <p:spPr/>
        <p:txBody>
          <a:bodyPr/>
          <a:lstStyle/>
          <a:p>
            <a:fld id="{AD5EF8D1-C2B8-436F-95C1-AC88A0BBE670}" type="slidenum">
              <a:rPr lang="en-US" smtClean="0"/>
              <a:t>‹#›</a:t>
            </a:fld>
            <a:endParaRPr lang="en-US"/>
          </a:p>
        </p:txBody>
      </p:sp>
      <p:sp>
        <p:nvSpPr>
          <p:cNvPr id="8" name="Title 1">
            <a:extLst>
              <a:ext uri="{FF2B5EF4-FFF2-40B4-BE49-F238E27FC236}">
                <a16:creationId xmlns:a16="http://schemas.microsoft.com/office/drawing/2014/main" id="{DFC7862B-A78D-4B68-A3AD-8E5B9BE8F881}"/>
              </a:ext>
            </a:extLst>
          </p:cNvPr>
          <p:cNvSpPr>
            <a:spLocks noGrp="1"/>
          </p:cNvSpPr>
          <p:nvPr>
            <p:ph type="title"/>
          </p:nvPr>
        </p:nvSpPr>
        <p:spPr>
          <a:xfrm>
            <a:off x="839789" y="457200"/>
            <a:ext cx="3198812" cy="1192146"/>
          </a:xfrm>
        </p:spPr>
        <p:txBody>
          <a:bodyPr anchor="b"/>
          <a:lstStyle>
            <a:lvl1pPr>
              <a:defRPr sz="3200">
                <a:latin typeface="Avenir Next"/>
              </a:defRPr>
            </a:lvl1pPr>
          </a:lstStyle>
          <a:p>
            <a:r>
              <a:rPr lang="en-US"/>
              <a:t>Click to edit Master title style</a:t>
            </a:r>
          </a:p>
        </p:txBody>
      </p:sp>
      <p:sp>
        <p:nvSpPr>
          <p:cNvPr id="9" name="Rectangle 8">
            <a:extLst>
              <a:ext uri="{FF2B5EF4-FFF2-40B4-BE49-F238E27FC236}">
                <a16:creationId xmlns:a16="http://schemas.microsoft.com/office/drawing/2014/main" id="{6AB3ED78-E312-47FE-9948-6CE542564D77}"/>
              </a:ext>
            </a:extLst>
          </p:cNvPr>
          <p:cNvSpPr/>
          <p:nvPr userDrawn="1"/>
        </p:nvSpPr>
        <p:spPr>
          <a:xfrm rot="5400000">
            <a:off x="2395279" y="253966"/>
            <a:ext cx="81484" cy="3198814"/>
          </a:xfrm>
          <a:prstGeom prst="rect">
            <a:avLst/>
          </a:prstGeom>
          <a:solidFill>
            <a:srgbClr val="B71E42"/>
          </a:solidFill>
          <a:ln w="15875" cap="flat" cmpd="sng" algn="ctr">
            <a:noFill/>
            <a:prstDash val="solid"/>
          </a:ln>
          <a:effectLst/>
        </p:spPr>
        <p:txBody>
          <a:bodyPr anchor="ctr"/>
          <a:lstStyle/>
          <a:p>
            <a:pPr marL="0" marR="0" lvl="0" indent="0" algn="ctr" defTabSz="1219170" eaLnBrk="0" fontAlgn="base" latinLnBrk="0" hangingPunct="0">
              <a:lnSpc>
                <a:spcPct val="100000"/>
              </a:lnSpc>
              <a:spcBef>
                <a:spcPct val="0"/>
              </a:spcBef>
              <a:spcAft>
                <a:spcPct val="0"/>
              </a:spcAft>
              <a:buClrTx/>
              <a:buSzTx/>
              <a:buFontTx/>
              <a:buNone/>
              <a:tabLst/>
              <a:defRPr/>
            </a:pPr>
            <a:endParaRPr kumimoji="0" lang="en-US" sz="2667" b="1" i="0" u="none" strike="noStrike" kern="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14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endParaRPr lang="ru-RU"/>
          </a:p>
        </p:txBody>
      </p:sp>
      <p:sp>
        <p:nvSpPr>
          <p:cNvPr id="3" name="SmartArt Placeholder 2"/>
          <p:cNvSpPr>
            <a:spLocks noGrp="1"/>
          </p:cNvSpPr>
          <p:nvPr>
            <p:ph type="dgm" idx="1"/>
          </p:nvPr>
        </p:nvSpPr>
        <p:spPr>
          <a:xfrm>
            <a:off x="914400" y="1641475"/>
            <a:ext cx="10363200" cy="4454525"/>
          </a:xfrm>
        </p:spPr>
        <p:txBody>
          <a:bodyPr/>
          <a:lstStyle/>
          <a:p>
            <a:pPr lvl="0"/>
            <a:endParaRPr lang="ru-RU" noProof="0"/>
          </a:p>
        </p:txBody>
      </p:sp>
      <p:sp>
        <p:nvSpPr>
          <p:cNvPr id="4" name="Rectangle 1032"/>
          <p:cNvSpPr>
            <a:spLocks noGrp="1" noChangeArrowheads="1"/>
          </p:cNvSpPr>
          <p:nvPr>
            <p:ph type="dt" sz="half" idx="10"/>
          </p:nvPr>
        </p:nvSpPr>
        <p:spPr>
          <a:ln/>
        </p:spPr>
        <p:txBody>
          <a:bodyPr/>
          <a:lstStyle>
            <a:lvl1pPr>
              <a:defRPr/>
            </a:lvl1pPr>
          </a:lstStyle>
          <a:p>
            <a:pPr>
              <a:defRPr/>
            </a:pPr>
            <a:r>
              <a:rPr lang="en-US"/>
              <a:t>1/19/2017</a:t>
            </a:r>
            <a:endParaRPr lang="ru-RU"/>
          </a:p>
        </p:txBody>
      </p:sp>
      <p:sp>
        <p:nvSpPr>
          <p:cNvPr id="5" name="Rectangle 1033"/>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r>
              <a:rPr lang="en-US"/>
              <a:t>FAU College of Medicine</a:t>
            </a:r>
            <a:endParaRPr lang="ru-RU"/>
          </a:p>
        </p:txBody>
      </p:sp>
      <p:sp>
        <p:nvSpPr>
          <p:cNvPr id="6" name="Rectangle 1034"/>
          <p:cNvSpPr>
            <a:spLocks noGrp="1" noChangeArrowheads="1"/>
          </p:cNvSpPr>
          <p:nvPr>
            <p:ph type="sldNum" sz="quarter" idx="12"/>
          </p:nvPr>
        </p:nvSpPr>
        <p:spPr>
          <a:ln/>
        </p:spPr>
        <p:txBody>
          <a:bodyPr/>
          <a:lstStyle>
            <a:lvl1pPr>
              <a:defRPr/>
            </a:lvl1pPr>
          </a:lstStyle>
          <a:p>
            <a:pPr>
              <a:defRPr/>
            </a:pPr>
            <a:fld id="{C717B83A-6930-4E7F-B75A-5C6C0B8D1A35}" type="slidenum">
              <a:rPr lang="ar-SA"/>
              <a:pPr>
                <a:defRPr/>
              </a:pPr>
              <a:t>‹#›</a:t>
            </a:fld>
            <a:endParaRPr lang="en-US"/>
          </a:p>
        </p:txBody>
      </p:sp>
    </p:spTree>
    <p:extLst>
      <p:ext uri="{BB962C8B-B14F-4D97-AF65-F5344CB8AC3E}">
        <p14:creationId xmlns:p14="http://schemas.microsoft.com/office/powerpoint/2010/main" val="176537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44A0-573E-4FEA-A78B-C97E4715A504}"/>
              </a:ext>
            </a:extLst>
          </p:cNvPr>
          <p:cNvSpPr>
            <a:spLocks noGrp="1"/>
          </p:cNvSpPr>
          <p:nvPr>
            <p:ph type="title"/>
          </p:nvPr>
        </p:nvSpPr>
        <p:spPr/>
        <p:txBody>
          <a:bodyPr>
            <a:normAutofit/>
          </a:bodyPr>
          <a:lstStyle>
            <a:lvl1pPr>
              <a:defRPr sz="4000" b="1">
                <a:latin typeface="Avenir Next"/>
              </a:defRPr>
            </a:lvl1pPr>
          </a:lstStyle>
          <a:p>
            <a:r>
              <a:rPr lang="en-US"/>
              <a:t>Click to edit Master title style</a:t>
            </a:r>
          </a:p>
        </p:txBody>
      </p:sp>
      <p:sp>
        <p:nvSpPr>
          <p:cNvPr id="3" name="Content Placeholder 2">
            <a:extLst>
              <a:ext uri="{FF2B5EF4-FFF2-40B4-BE49-F238E27FC236}">
                <a16:creationId xmlns:a16="http://schemas.microsoft.com/office/drawing/2014/main" id="{95E704CB-EDAD-4EC4-933E-E9E27EBD88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C2C67-0C34-4F8E-A00D-880D7BA6F728}"/>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5" name="Footer Placeholder 4">
            <a:extLst>
              <a:ext uri="{FF2B5EF4-FFF2-40B4-BE49-F238E27FC236}">
                <a16:creationId xmlns:a16="http://schemas.microsoft.com/office/drawing/2014/main" id="{095E6658-66F8-4002-9760-B2CAF488E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A1DDD-0BE2-41AA-B887-CAF12369E047}"/>
              </a:ext>
            </a:extLst>
          </p:cNvPr>
          <p:cNvSpPr>
            <a:spLocks noGrp="1"/>
          </p:cNvSpPr>
          <p:nvPr>
            <p:ph type="sldNum" sz="quarter" idx="12"/>
          </p:nvPr>
        </p:nvSpPr>
        <p:spPr/>
        <p:txBody>
          <a:bodyPr/>
          <a:lstStyle/>
          <a:p>
            <a:fld id="{AD5EF8D1-C2B8-436F-95C1-AC88A0BBE670}" type="slidenum">
              <a:rPr lang="en-US" smtClean="0"/>
              <a:t>‹#›</a:t>
            </a:fld>
            <a:endParaRPr lang="en-US"/>
          </a:p>
        </p:txBody>
      </p:sp>
      <p:sp>
        <p:nvSpPr>
          <p:cNvPr id="7" name="Rectangle 6">
            <a:extLst>
              <a:ext uri="{FF2B5EF4-FFF2-40B4-BE49-F238E27FC236}">
                <a16:creationId xmlns:a16="http://schemas.microsoft.com/office/drawing/2014/main" id="{D1008D6D-0647-4DA2-ADAF-A614AD2E0F7F}"/>
              </a:ext>
            </a:extLst>
          </p:cNvPr>
          <p:cNvSpPr/>
          <p:nvPr userDrawn="1"/>
        </p:nvSpPr>
        <p:spPr>
          <a:xfrm>
            <a:off x="705395" y="352063"/>
            <a:ext cx="132805" cy="820058"/>
          </a:xfrm>
          <a:prstGeom prst="rect">
            <a:avLst/>
          </a:prstGeom>
          <a:solidFill>
            <a:srgbClr val="B71E42"/>
          </a:solidFill>
          <a:ln w="15875" cap="flat" cmpd="sng" algn="ctr">
            <a:noFill/>
            <a:prstDash val="solid"/>
          </a:ln>
          <a:effectLst/>
        </p:spPr>
        <p:txBody>
          <a:bodyPr anchor="ctr"/>
          <a:lstStyle/>
          <a:p>
            <a:pPr marL="0" marR="0" lvl="0" indent="0" algn="ctr" defTabSz="1219170" eaLnBrk="0" fontAlgn="base" latinLnBrk="0" hangingPunct="0">
              <a:lnSpc>
                <a:spcPct val="100000"/>
              </a:lnSpc>
              <a:spcBef>
                <a:spcPct val="0"/>
              </a:spcBef>
              <a:spcAft>
                <a:spcPct val="0"/>
              </a:spcAft>
              <a:buClrTx/>
              <a:buSzTx/>
              <a:buFontTx/>
              <a:buNone/>
              <a:tabLst/>
              <a:defRPr/>
            </a:pPr>
            <a:endParaRPr kumimoji="0" lang="en-US" sz="2667" b="1" i="0" u="none" strike="noStrike" kern="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9174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8243-8989-4AFE-BF76-7EAECDC3498A}"/>
              </a:ext>
            </a:extLst>
          </p:cNvPr>
          <p:cNvSpPr>
            <a:spLocks noGrp="1"/>
          </p:cNvSpPr>
          <p:nvPr>
            <p:ph type="title"/>
          </p:nvPr>
        </p:nvSpPr>
        <p:spPr>
          <a:xfrm rot="16200000">
            <a:off x="-2166417" y="2735875"/>
            <a:ext cx="6009233" cy="810532"/>
          </a:xfrm>
        </p:spPr>
        <p:txBody>
          <a:bodyPr>
            <a:normAutofit/>
          </a:bodyPr>
          <a:lstStyle>
            <a:lvl1pPr>
              <a:defRPr sz="3600" b="1"/>
            </a:lvl1pPr>
          </a:lstStyle>
          <a:p>
            <a:r>
              <a:rPr lang="en-US"/>
              <a:t>Click to edit Master title style</a:t>
            </a:r>
          </a:p>
        </p:txBody>
      </p:sp>
      <p:sp>
        <p:nvSpPr>
          <p:cNvPr id="3" name="Date Placeholder 2">
            <a:extLst>
              <a:ext uri="{FF2B5EF4-FFF2-40B4-BE49-F238E27FC236}">
                <a16:creationId xmlns:a16="http://schemas.microsoft.com/office/drawing/2014/main" id="{10D04A7A-02E5-4635-ACC5-4145EE4F6C53}"/>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4" name="Footer Placeholder 3">
            <a:extLst>
              <a:ext uri="{FF2B5EF4-FFF2-40B4-BE49-F238E27FC236}">
                <a16:creationId xmlns:a16="http://schemas.microsoft.com/office/drawing/2014/main" id="{CAE33D39-FE59-45F2-8CC1-DD2CC36596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2C91AF-8FC1-4CB1-9C0D-35C148D67077}"/>
              </a:ext>
            </a:extLst>
          </p:cNvPr>
          <p:cNvSpPr>
            <a:spLocks noGrp="1"/>
          </p:cNvSpPr>
          <p:nvPr>
            <p:ph type="sldNum" sz="quarter" idx="12"/>
          </p:nvPr>
        </p:nvSpPr>
        <p:spPr/>
        <p:txBody>
          <a:bodyPr/>
          <a:lstStyle/>
          <a:p>
            <a:fld id="{AD5EF8D1-C2B8-436F-95C1-AC88A0BBE670}" type="slidenum">
              <a:rPr lang="en-US" smtClean="0"/>
              <a:t>‹#›</a:t>
            </a:fld>
            <a:endParaRPr lang="en-US"/>
          </a:p>
        </p:txBody>
      </p:sp>
      <p:sp>
        <p:nvSpPr>
          <p:cNvPr id="6" name="Rectangle 5">
            <a:extLst>
              <a:ext uri="{FF2B5EF4-FFF2-40B4-BE49-F238E27FC236}">
                <a16:creationId xmlns:a16="http://schemas.microsoft.com/office/drawing/2014/main" id="{05F75244-5CBB-4CE6-8C75-C4BB4215208B}"/>
              </a:ext>
            </a:extLst>
          </p:cNvPr>
          <p:cNvSpPr/>
          <p:nvPr userDrawn="1"/>
        </p:nvSpPr>
        <p:spPr>
          <a:xfrm rot="5400000">
            <a:off x="767034" y="5735729"/>
            <a:ext cx="132805" cy="820058"/>
          </a:xfrm>
          <a:prstGeom prst="rect">
            <a:avLst/>
          </a:prstGeom>
          <a:solidFill>
            <a:srgbClr val="B71E42"/>
          </a:solidFill>
          <a:ln w="15875" cap="flat" cmpd="sng" algn="ctr">
            <a:noFill/>
            <a:prstDash val="solid"/>
          </a:ln>
          <a:effectLst/>
        </p:spPr>
        <p:txBody>
          <a:bodyPr anchor="ctr"/>
          <a:lstStyle/>
          <a:p>
            <a:pPr marL="0" marR="0" lvl="0" indent="0" algn="ctr" defTabSz="1219170" eaLnBrk="0" fontAlgn="base" latinLnBrk="0" hangingPunct="0">
              <a:lnSpc>
                <a:spcPct val="100000"/>
              </a:lnSpc>
              <a:spcBef>
                <a:spcPct val="0"/>
              </a:spcBef>
              <a:spcAft>
                <a:spcPct val="0"/>
              </a:spcAft>
              <a:buClrTx/>
              <a:buSzTx/>
              <a:buFontTx/>
              <a:buNone/>
              <a:tabLst/>
              <a:defRPr/>
            </a:pPr>
            <a:endParaRPr kumimoji="0" lang="en-US" sz="2667" b="1"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7" name="Content Placeholder 2">
            <a:extLst>
              <a:ext uri="{FF2B5EF4-FFF2-40B4-BE49-F238E27FC236}">
                <a16:creationId xmlns:a16="http://schemas.microsoft.com/office/drawing/2014/main" id="{8B29229C-88B5-4C39-91C2-525AC346E926}"/>
              </a:ext>
            </a:extLst>
          </p:cNvPr>
          <p:cNvSpPr>
            <a:spLocks noGrp="1"/>
          </p:cNvSpPr>
          <p:nvPr>
            <p:ph idx="1"/>
          </p:nvPr>
        </p:nvSpPr>
        <p:spPr>
          <a:xfrm>
            <a:off x="1567542" y="645839"/>
            <a:ext cx="9786257" cy="55311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113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F24E-AA4B-442D-BDAC-9B58F77C9046}"/>
              </a:ext>
            </a:extLst>
          </p:cNvPr>
          <p:cNvSpPr>
            <a:spLocks noGrp="1"/>
          </p:cNvSpPr>
          <p:nvPr>
            <p:ph type="title"/>
          </p:nvPr>
        </p:nvSpPr>
        <p:spPr>
          <a:xfrm>
            <a:off x="831850" y="1709738"/>
            <a:ext cx="10515600" cy="2852737"/>
          </a:xfrm>
        </p:spPr>
        <p:txBody>
          <a:bodyPr anchor="b"/>
          <a:lstStyle>
            <a:lvl1pPr>
              <a:defRPr sz="6000">
                <a:latin typeface="Avenir Next"/>
              </a:defRPr>
            </a:lvl1pPr>
          </a:lstStyle>
          <a:p>
            <a:r>
              <a:rPr lang="en-US"/>
              <a:t>Click to edit Master title style</a:t>
            </a:r>
          </a:p>
        </p:txBody>
      </p:sp>
      <p:sp>
        <p:nvSpPr>
          <p:cNvPr id="3" name="Text Placeholder 2">
            <a:extLst>
              <a:ext uri="{FF2B5EF4-FFF2-40B4-BE49-F238E27FC236}">
                <a16:creationId xmlns:a16="http://schemas.microsoft.com/office/drawing/2014/main" id="{C87127D7-F20A-4244-86B5-F1E73699DF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9504CA-0DC4-4666-BBB5-CAA4A323B332}"/>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5" name="Footer Placeholder 4">
            <a:extLst>
              <a:ext uri="{FF2B5EF4-FFF2-40B4-BE49-F238E27FC236}">
                <a16:creationId xmlns:a16="http://schemas.microsoft.com/office/drawing/2014/main" id="{9C50DC1E-456D-42E3-B7E7-891A79C6C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4B752-B814-455D-AF3E-48697EFD5277}"/>
              </a:ext>
            </a:extLst>
          </p:cNvPr>
          <p:cNvSpPr>
            <a:spLocks noGrp="1"/>
          </p:cNvSpPr>
          <p:nvPr>
            <p:ph type="sldNum" sz="quarter" idx="12"/>
          </p:nvPr>
        </p:nvSpPr>
        <p:spPr/>
        <p:txBody>
          <a:bodyPr/>
          <a:lstStyle/>
          <a:p>
            <a:fld id="{AD5EF8D1-C2B8-436F-95C1-AC88A0BBE670}" type="slidenum">
              <a:rPr lang="en-US" smtClean="0"/>
              <a:t>‹#›</a:t>
            </a:fld>
            <a:endParaRPr lang="en-US"/>
          </a:p>
        </p:txBody>
      </p:sp>
    </p:spTree>
    <p:extLst>
      <p:ext uri="{BB962C8B-B14F-4D97-AF65-F5344CB8AC3E}">
        <p14:creationId xmlns:p14="http://schemas.microsoft.com/office/powerpoint/2010/main" val="259386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F92B-B8F4-4DA3-BA0A-765ACDC2234E}"/>
              </a:ext>
            </a:extLst>
          </p:cNvPr>
          <p:cNvSpPr>
            <a:spLocks noGrp="1"/>
          </p:cNvSpPr>
          <p:nvPr>
            <p:ph type="title"/>
          </p:nvPr>
        </p:nvSpPr>
        <p:spPr/>
        <p:txBody>
          <a:bodyPr>
            <a:normAutofit/>
          </a:bodyPr>
          <a:lstStyle>
            <a:lvl1pPr>
              <a:defRPr sz="4000" b="1">
                <a:latin typeface="Avenir Next"/>
              </a:defRPr>
            </a:lvl1pPr>
          </a:lstStyle>
          <a:p>
            <a:r>
              <a:rPr lang="en-US"/>
              <a:t>Click to edit Master title style</a:t>
            </a:r>
          </a:p>
        </p:txBody>
      </p:sp>
      <p:sp>
        <p:nvSpPr>
          <p:cNvPr id="3" name="Content Placeholder 2">
            <a:extLst>
              <a:ext uri="{FF2B5EF4-FFF2-40B4-BE49-F238E27FC236}">
                <a16:creationId xmlns:a16="http://schemas.microsoft.com/office/drawing/2014/main" id="{4CFD74E4-8361-4810-801A-8E91E725E7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0FC749-0837-4805-8F52-F32B9C52BE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A00476-C745-4FF7-9F2C-C07A26C54DC6}"/>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6" name="Footer Placeholder 5">
            <a:extLst>
              <a:ext uri="{FF2B5EF4-FFF2-40B4-BE49-F238E27FC236}">
                <a16:creationId xmlns:a16="http://schemas.microsoft.com/office/drawing/2014/main" id="{A73E0192-3E12-46C7-80FA-F7A3BCE2B2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6872D-2B72-472E-A31F-33F4850D2687}"/>
              </a:ext>
            </a:extLst>
          </p:cNvPr>
          <p:cNvSpPr>
            <a:spLocks noGrp="1"/>
          </p:cNvSpPr>
          <p:nvPr>
            <p:ph type="sldNum" sz="quarter" idx="12"/>
          </p:nvPr>
        </p:nvSpPr>
        <p:spPr/>
        <p:txBody>
          <a:bodyPr/>
          <a:lstStyle/>
          <a:p>
            <a:fld id="{AD5EF8D1-C2B8-436F-95C1-AC88A0BBE670}" type="slidenum">
              <a:rPr lang="en-US" smtClean="0"/>
              <a:t>‹#›</a:t>
            </a:fld>
            <a:endParaRPr lang="en-US"/>
          </a:p>
        </p:txBody>
      </p:sp>
      <p:sp>
        <p:nvSpPr>
          <p:cNvPr id="8" name="Rectangle 7">
            <a:extLst>
              <a:ext uri="{FF2B5EF4-FFF2-40B4-BE49-F238E27FC236}">
                <a16:creationId xmlns:a16="http://schemas.microsoft.com/office/drawing/2014/main" id="{D418153A-BFEB-4B1D-8A02-06DB68B25E01}"/>
              </a:ext>
            </a:extLst>
          </p:cNvPr>
          <p:cNvSpPr/>
          <p:nvPr userDrawn="1"/>
        </p:nvSpPr>
        <p:spPr>
          <a:xfrm>
            <a:off x="705395" y="352063"/>
            <a:ext cx="132805" cy="820058"/>
          </a:xfrm>
          <a:prstGeom prst="rect">
            <a:avLst/>
          </a:prstGeom>
          <a:solidFill>
            <a:srgbClr val="B71E42"/>
          </a:solidFill>
          <a:ln w="15875" cap="flat" cmpd="sng" algn="ctr">
            <a:noFill/>
            <a:prstDash val="solid"/>
          </a:ln>
          <a:effectLst/>
        </p:spPr>
        <p:txBody>
          <a:bodyPr anchor="ctr"/>
          <a:lstStyle/>
          <a:p>
            <a:pPr marL="0" marR="0" lvl="0" indent="0" algn="ctr" defTabSz="1219170" eaLnBrk="0" fontAlgn="base" latinLnBrk="0" hangingPunct="0">
              <a:lnSpc>
                <a:spcPct val="100000"/>
              </a:lnSpc>
              <a:spcBef>
                <a:spcPct val="0"/>
              </a:spcBef>
              <a:spcAft>
                <a:spcPct val="0"/>
              </a:spcAft>
              <a:buClrTx/>
              <a:buSzTx/>
              <a:buFontTx/>
              <a:buNone/>
              <a:tabLst/>
              <a:defRPr/>
            </a:pPr>
            <a:endParaRPr kumimoji="0" lang="en-US" sz="2667" b="1" i="0" u="none" strike="noStrike" kern="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53615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3660-4C23-41D0-8EB2-A0471D7CED10}"/>
              </a:ext>
            </a:extLst>
          </p:cNvPr>
          <p:cNvSpPr>
            <a:spLocks noGrp="1"/>
          </p:cNvSpPr>
          <p:nvPr>
            <p:ph type="title"/>
          </p:nvPr>
        </p:nvSpPr>
        <p:spPr>
          <a:xfrm>
            <a:off x="839788" y="365126"/>
            <a:ext cx="10515600" cy="820058"/>
          </a:xfrm>
        </p:spPr>
        <p:txBody>
          <a:bodyPr>
            <a:normAutofit/>
          </a:bodyPr>
          <a:lstStyle>
            <a:lvl1pPr>
              <a:defRPr sz="4000" b="1">
                <a:latin typeface="Avenir Next"/>
              </a:defRPr>
            </a:lvl1pPr>
          </a:lstStyle>
          <a:p>
            <a:r>
              <a:rPr lang="en-US"/>
              <a:t>Click to edit Master title style</a:t>
            </a:r>
          </a:p>
        </p:txBody>
      </p:sp>
      <p:sp>
        <p:nvSpPr>
          <p:cNvPr id="3" name="Text Placeholder 2">
            <a:extLst>
              <a:ext uri="{FF2B5EF4-FFF2-40B4-BE49-F238E27FC236}">
                <a16:creationId xmlns:a16="http://schemas.microsoft.com/office/drawing/2014/main" id="{2154D2DD-C3AC-4690-9316-8FB5B618F37A}"/>
              </a:ext>
            </a:extLst>
          </p:cNvPr>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27E987-1865-40BA-A987-659A3FB8FE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5C55E8-E49F-4537-9D06-0C40C6C5207D}"/>
              </a:ext>
            </a:extLst>
          </p:cNvPr>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C5BF2E-1264-4278-B3D4-F89AF54EA3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F5516C-F4B7-4805-887C-387FBDCE158C}"/>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8" name="Footer Placeholder 7">
            <a:extLst>
              <a:ext uri="{FF2B5EF4-FFF2-40B4-BE49-F238E27FC236}">
                <a16:creationId xmlns:a16="http://schemas.microsoft.com/office/drawing/2014/main" id="{2297D2D3-3433-4177-A337-70EC6C32CE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840CB4-1A4E-4BF4-BA35-55DB5DBE5E45}"/>
              </a:ext>
            </a:extLst>
          </p:cNvPr>
          <p:cNvSpPr>
            <a:spLocks noGrp="1"/>
          </p:cNvSpPr>
          <p:nvPr>
            <p:ph type="sldNum" sz="quarter" idx="12"/>
          </p:nvPr>
        </p:nvSpPr>
        <p:spPr/>
        <p:txBody>
          <a:bodyPr/>
          <a:lstStyle/>
          <a:p>
            <a:fld id="{AD5EF8D1-C2B8-436F-95C1-AC88A0BBE670}" type="slidenum">
              <a:rPr lang="en-US" smtClean="0"/>
              <a:t>‹#›</a:t>
            </a:fld>
            <a:endParaRPr lang="en-US"/>
          </a:p>
        </p:txBody>
      </p:sp>
      <p:sp>
        <p:nvSpPr>
          <p:cNvPr id="10" name="Rectangle 9">
            <a:extLst>
              <a:ext uri="{FF2B5EF4-FFF2-40B4-BE49-F238E27FC236}">
                <a16:creationId xmlns:a16="http://schemas.microsoft.com/office/drawing/2014/main" id="{7B9DC912-581A-47DB-A3F2-B1AD5A28C889}"/>
              </a:ext>
            </a:extLst>
          </p:cNvPr>
          <p:cNvSpPr/>
          <p:nvPr userDrawn="1"/>
        </p:nvSpPr>
        <p:spPr>
          <a:xfrm>
            <a:off x="705395" y="352063"/>
            <a:ext cx="132805" cy="820058"/>
          </a:xfrm>
          <a:prstGeom prst="rect">
            <a:avLst/>
          </a:prstGeom>
          <a:solidFill>
            <a:srgbClr val="B71E42"/>
          </a:solidFill>
          <a:ln w="15875" cap="flat" cmpd="sng" algn="ctr">
            <a:noFill/>
            <a:prstDash val="solid"/>
          </a:ln>
          <a:effectLst/>
        </p:spPr>
        <p:txBody>
          <a:bodyPr anchor="ctr"/>
          <a:lstStyle/>
          <a:p>
            <a:pPr marL="0" marR="0" lvl="0" indent="0" algn="ctr" defTabSz="1219170" eaLnBrk="0" fontAlgn="base" latinLnBrk="0" hangingPunct="0">
              <a:lnSpc>
                <a:spcPct val="100000"/>
              </a:lnSpc>
              <a:spcBef>
                <a:spcPct val="0"/>
              </a:spcBef>
              <a:spcAft>
                <a:spcPct val="0"/>
              </a:spcAft>
              <a:buClrTx/>
              <a:buSzTx/>
              <a:buFontTx/>
              <a:buNone/>
              <a:tabLst/>
              <a:defRPr/>
            </a:pPr>
            <a:endParaRPr kumimoji="0" lang="en-US" sz="2667" b="1" i="0" u="none" strike="noStrike" kern="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7288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BBB20C-0B38-45E8-AE9D-5CB94CD89806}"/>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4" name="Footer Placeholder 3">
            <a:extLst>
              <a:ext uri="{FF2B5EF4-FFF2-40B4-BE49-F238E27FC236}">
                <a16:creationId xmlns:a16="http://schemas.microsoft.com/office/drawing/2014/main" id="{4E5653AF-421A-4FC1-A304-E0DBF6FE7E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989AB-AF31-4A6D-AAF1-ABD893BEC994}"/>
              </a:ext>
            </a:extLst>
          </p:cNvPr>
          <p:cNvSpPr>
            <a:spLocks noGrp="1"/>
          </p:cNvSpPr>
          <p:nvPr>
            <p:ph type="sldNum" sz="quarter" idx="12"/>
          </p:nvPr>
        </p:nvSpPr>
        <p:spPr/>
        <p:txBody>
          <a:bodyPr/>
          <a:lstStyle/>
          <a:p>
            <a:fld id="{AD5EF8D1-C2B8-436F-95C1-AC88A0BBE670}" type="slidenum">
              <a:rPr lang="en-US" smtClean="0"/>
              <a:t>‹#›</a:t>
            </a:fld>
            <a:endParaRPr lang="en-US"/>
          </a:p>
        </p:txBody>
      </p:sp>
      <p:sp>
        <p:nvSpPr>
          <p:cNvPr id="6" name="Title 1">
            <a:extLst>
              <a:ext uri="{FF2B5EF4-FFF2-40B4-BE49-F238E27FC236}">
                <a16:creationId xmlns:a16="http://schemas.microsoft.com/office/drawing/2014/main" id="{9D88223F-5236-4563-8032-C08BC14B56A1}"/>
              </a:ext>
            </a:extLst>
          </p:cNvPr>
          <p:cNvSpPr>
            <a:spLocks noGrp="1"/>
          </p:cNvSpPr>
          <p:nvPr>
            <p:ph type="title"/>
          </p:nvPr>
        </p:nvSpPr>
        <p:spPr>
          <a:xfrm>
            <a:off x="838200" y="365126"/>
            <a:ext cx="10515600" cy="810532"/>
          </a:xfrm>
        </p:spPr>
        <p:txBody>
          <a:bodyPr>
            <a:normAutofit/>
          </a:bodyPr>
          <a:lstStyle>
            <a:lvl1pPr>
              <a:defRPr sz="4000" b="1">
                <a:latin typeface="Avenir Next"/>
              </a:defRPr>
            </a:lvl1pPr>
          </a:lstStyle>
          <a:p>
            <a:r>
              <a:rPr lang="en-US"/>
              <a:t>Click to edit Master title style</a:t>
            </a:r>
          </a:p>
        </p:txBody>
      </p:sp>
      <p:sp>
        <p:nvSpPr>
          <p:cNvPr id="7" name="Rectangle 6">
            <a:extLst>
              <a:ext uri="{FF2B5EF4-FFF2-40B4-BE49-F238E27FC236}">
                <a16:creationId xmlns:a16="http://schemas.microsoft.com/office/drawing/2014/main" id="{D3C354D7-1F8E-441A-B884-F37A8B933E81}"/>
              </a:ext>
            </a:extLst>
          </p:cNvPr>
          <p:cNvSpPr/>
          <p:nvPr userDrawn="1"/>
        </p:nvSpPr>
        <p:spPr>
          <a:xfrm>
            <a:off x="705395" y="352063"/>
            <a:ext cx="132805" cy="820058"/>
          </a:xfrm>
          <a:prstGeom prst="rect">
            <a:avLst/>
          </a:prstGeom>
          <a:solidFill>
            <a:srgbClr val="B71E42"/>
          </a:solidFill>
          <a:ln w="15875" cap="flat" cmpd="sng" algn="ctr">
            <a:noFill/>
            <a:prstDash val="solid"/>
          </a:ln>
          <a:effectLst/>
        </p:spPr>
        <p:txBody>
          <a:bodyPr anchor="ctr"/>
          <a:lstStyle/>
          <a:p>
            <a:pPr marL="0" marR="0" lvl="0" indent="0" algn="ctr" defTabSz="1219170" eaLnBrk="0" fontAlgn="base" latinLnBrk="0" hangingPunct="0">
              <a:lnSpc>
                <a:spcPct val="100000"/>
              </a:lnSpc>
              <a:spcBef>
                <a:spcPct val="0"/>
              </a:spcBef>
              <a:spcAft>
                <a:spcPct val="0"/>
              </a:spcAft>
              <a:buClrTx/>
              <a:buSzTx/>
              <a:buFontTx/>
              <a:buNone/>
              <a:tabLst/>
              <a:defRPr/>
            </a:pPr>
            <a:endParaRPr kumimoji="0" lang="en-US" sz="2667" b="1" i="0" u="none" strike="noStrike" kern="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5324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120734-E93E-446D-A6F5-A5F086C4B0D2}"/>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3" name="Footer Placeholder 2">
            <a:extLst>
              <a:ext uri="{FF2B5EF4-FFF2-40B4-BE49-F238E27FC236}">
                <a16:creationId xmlns:a16="http://schemas.microsoft.com/office/drawing/2014/main" id="{AD271CA2-B8B5-4ED0-BFC2-BEAB5E880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A7B69-04DD-47EE-B398-DA09B2EA6733}"/>
              </a:ext>
            </a:extLst>
          </p:cNvPr>
          <p:cNvSpPr>
            <a:spLocks noGrp="1"/>
          </p:cNvSpPr>
          <p:nvPr>
            <p:ph type="sldNum" sz="quarter" idx="12"/>
          </p:nvPr>
        </p:nvSpPr>
        <p:spPr/>
        <p:txBody>
          <a:bodyPr/>
          <a:lstStyle/>
          <a:p>
            <a:fld id="{AD5EF8D1-C2B8-436F-95C1-AC88A0BBE670}" type="slidenum">
              <a:rPr lang="en-US" smtClean="0"/>
              <a:t>‹#›</a:t>
            </a:fld>
            <a:endParaRPr lang="en-US"/>
          </a:p>
        </p:txBody>
      </p:sp>
    </p:spTree>
    <p:extLst>
      <p:ext uri="{BB962C8B-B14F-4D97-AF65-F5344CB8AC3E}">
        <p14:creationId xmlns:p14="http://schemas.microsoft.com/office/powerpoint/2010/main" val="95797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0FC9-1DB8-4CBF-A636-338338D5B4D7}"/>
              </a:ext>
            </a:extLst>
          </p:cNvPr>
          <p:cNvSpPr>
            <a:spLocks noGrp="1"/>
          </p:cNvSpPr>
          <p:nvPr>
            <p:ph type="title"/>
          </p:nvPr>
        </p:nvSpPr>
        <p:spPr>
          <a:xfrm>
            <a:off x="838200" y="365126"/>
            <a:ext cx="10515600" cy="3063874"/>
          </a:xfrm>
        </p:spPr>
        <p:txBody>
          <a:bodyPr>
            <a:normAutofit/>
          </a:bodyPr>
          <a:lstStyle>
            <a:lvl1pPr algn="ctr">
              <a:defRPr sz="3600" i="1">
                <a:latin typeface="Avenir Next"/>
              </a:defRPr>
            </a:lvl1pPr>
          </a:lstStyle>
          <a:p>
            <a:r>
              <a:rPr lang="en-US"/>
              <a:t>Click to edit Master title style</a:t>
            </a:r>
          </a:p>
        </p:txBody>
      </p:sp>
      <p:sp>
        <p:nvSpPr>
          <p:cNvPr id="3" name="Date Placeholder 2">
            <a:extLst>
              <a:ext uri="{FF2B5EF4-FFF2-40B4-BE49-F238E27FC236}">
                <a16:creationId xmlns:a16="http://schemas.microsoft.com/office/drawing/2014/main" id="{4802E4C5-C529-4245-BC69-F7D52EFB4908}"/>
              </a:ext>
            </a:extLst>
          </p:cNvPr>
          <p:cNvSpPr>
            <a:spLocks noGrp="1"/>
          </p:cNvSpPr>
          <p:nvPr>
            <p:ph type="dt" sz="half" idx="10"/>
          </p:nvPr>
        </p:nvSpPr>
        <p:spPr/>
        <p:txBody>
          <a:bodyPr/>
          <a:lstStyle/>
          <a:p>
            <a:fld id="{5E7E90BE-98CD-4AE4-B0D9-2DECFC6CCEC2}" type="datetimeFigureOut">
              <a:rPr lang="en-US" smtClean="0"/>
              <a:t>5/22/2023</a:t>
            </a:fld>
            <a:endParaRPr lang="en-US"/>
          </a:p>
        </p:txBody>
      </p:sp>
      <p:sp>
        <p:nvSpPr>
          <p:cNvPr id="4" name="Footer Placeholder 3">
            <a:extLst>
              <a:ext uri="{FF2B5EF4-FFF2-40B4-BE49-F238E27FC236}">
                <a16:creationId xmlns:a16="http://schemas.microsoft.com/office/drawing/2014/main" id="{ADF982C8-BA4F-4CD8-9B96-317645F114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52862A-3296-4E31-A263-26C55D34EA2A}"/>
              </a:ext>
            </a:extLst>
          </p:cNvPr>
          <p:cNvSpPr>
            <a:spLocks noGrp="1"/>
          </p:cNvSpPr>
          <p:nvPr>
            <p:ph type="sldNum" sz="quarter" idx="12"/>
          </p:nvPr>
        </p:nvSpPr>
        <p:spPr/>
        <p:txBody>
          <a:bodyPr/>
          <a:lstStyle/>
          <a:p>
            <a:fld id="{AD5EF8D1-C2B8-436F-95C1-AC88A0BBE670}" type="slidenum">
              <a:rPr lang="en-US" smtClean="0"/>
              <a:t>‹#›</a:t>
            </a:fld>
            <a:endParaRPr lang="en-US"/>
          </a:p>
        </p:txBody>
      </p:sp>
      <p:pic>
        <p:nvPicPr>
          <p:cNvPr id="6" name="Picture 1">
            <a:extLst>
              <a:ext uri="{FF2B5EF4-FFF2-40B4-BE49-F238E27FC236}">
                <a16:creationId xmlns:a16="http://schemas.microsoft.com/office/drawing/2014/main" id="{5B6BCB63-A035-42B7-B275-87D059FE51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67151" y="5054601"/>
            <a:ext cx="4457700" cy="9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25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05D8F6-F5A7-4C8C-94CE-D86CFC64036A}"/>
              </a:ext>
            </a:extLst>
          </p:cNvPr>
          <p:cNvSpPr>
            <a:spLocks noGrp="1"/>
          </p:cNvSpPr>
          <p:nvPr>
            <p:ph type="title"/>
          </p:nvPr>
        </p:nvSpPr>
        <p:spPr>
          <a:xfrm>
            <a:off x="838200" y="365126"/>
            <a:ext cx="10515600" cy="81053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4400">
                <a:solidFill>
                  <a:srgbClr val="003968"/>
                </a:solidFill>
                <a:latin typeface="Avenir Next"/>
                <a:ea typeface="Avenir Next"/>
                <a:cs typeface="Avenir Next"/>
              </a:rPr>
              <a:t>Title</a:t>
            </a:r>
            <a:endParaRPr lang="en-US"/>
          </a:p>
        </p:txBody>
      </p:sp>
      <p:sp>
        <p:nvSpPr>
          <p:cNvPr id="3" name="Text Placeholder 2">
            <a:extLst>
              <a:ext uri="{FF2B5EF4-FFF2-40B4-BE49-F238E27FC236}">
                <a16:creationId xmlns:a16="http://schemas.microsoft.com/office/drawing/2014/main" id="{C1914AB5-8134-488C-A955-65A6D949E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981F0-CC8E-4E90-9668-5B9263947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E90BE-98CD-4AE4-B0D9-2DECFC6CCEC2}" type="datetimeFigureOut">
              <a:rPr lang="en-US" smtClean="0"/>
              <a:t>5/22/2023</a:t>
            </a:fld>
            <a:endParaRPr lang="en-US"/>
          </a:p>
        </p:txBody>
      </p:sp>
      <p:sp>
        <p:nvSpPr>
          <p:cNvPr id="5" name="Footer Placeholder 4">
            <a:extLst>
              <a:ext uri="{FF2B5EF4-FFF2-40B4-BE49-F238E27FC236}">
                <a16:creationId xmlns:a16="http://schemas.microsoft.com/office/drawing/2014/main" id="{21243B12-7CAF-47A6-B2D9-7AA2EA83ED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7C627F-6A09-4CCB-A291-14F35DADE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EF8D1-C2B8-436F-95C1-AC88A0BBE670}" type="slidenum">
              <a:rPr lang="en-US" smtClean="0"/>
              <a:t>‹#›</a:t>
            </a:fld>
            <a:endParaRPr lang="en-US"/>
          </a:p>
        </p:txBody>
      </p:sp>
      <p:sp>
        <p:nvSpPr>
          <p:cNvPr id="7" name="Rectangle 26">
            <a:extLst>
              <a:ext uri="{FF2B5EF4-FFF2-40B4-BE49-F238E27FC236}">
                <a16:creationId xmlns:a16="http://schemas.microsoft.com/office/drawing/2014/main" id="{4E677987-62A5-4AFE-B6A7-52938AFB5937}"/>
              </a:ext>
            </a:extLst>
          </p:cNvPr>
          <p:cNvSpPr>
            <a:spLocks noChangeArrowheads="1"/>
          </p:cNvSpPr>
          <p:nvPr userDrawn="1"/>
        </p:nvSpPr>
        <p:spPr bwMode="auto">
          <a:xfrm>
            <a:off x="2641600" y="6731000"/>
            <a:ext cx="9550400" cy="1524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457C"/>
                </a:solidFill>
                <a:latin typeface="Times New Roman" panose="02020603050405020304" pitchFamily="18" charset="0"/>
              </a:defRPr>
            </a:lvl1pPr>
            <a:lvl2pPr marL="742950" indent="-285750">
              <a:defRPr sz="2000" b="1">
                <a:solidFill>
                  <a:srgbClr val="00457C"/>
                </a:solidFill>
                <a:latin typeface="Times New Roman" panose="02020603050405020304" pitchFamily="18" charset="0"/>
              </a:defRPr>
            </a:lvl2pPr>
            <a:lvl3pPr marL="1143000" indent="-228600">
              <a:defRPr sz="2000" b="1">
                <a:solidFill>
                  <a:srgbClr val="00457C"/>
                </a:solidFill>
                <a:latin typeface="Times New Roman" panose="02020603050405020304" pitchFamily="18" charset="0"/>
              </a:defRPr>
            </a:lvl3pPr>
            <a:lvl4pPr marL="1600200" indent="-228600">
              <a:defRPr sz="2000" b="1">
                <a:solidFill>
                  <a:srgbClr val="00457C"/>
                </a:solidFill>
                <a:latin typeface="Times New Roman" panose="02020603050405020304" pitchFamily="18" charset="0"/>
              </a:defRPr>
            </a:lvl4pPr>
            <a:lvl5pPr marL="2057400" indent="-228600">
              <a:defRPr sz="2000" b="1">
                <a:solidFill>
                  <a:srgbClr val="00457C"/>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457C"/>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457C"/>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457C"/>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457C"/>
                </a:solidFill>
                <a:latin typeface="Times New Roman" panose="02020603050405020304" pitchFamily="18" charset="0"/>
              </a:defRPr>
            </a:lvl9pPr>
          </a:lstStyle>
          <a:p>
            <a:pPr algn="ctr" defTabSz="1219170" eaLnBrk="0" fontAlgn="base" hangingPunct="0">
              <a:spcBef>
                <a:spcPct val="0"/>
              </a:spcBef>
              <a:spcAft>
                <a:spcPct val="0"/>
              </a:spcAft>
            </a:pPr>
            <a:endParaRPr lang="en-US" altLang="en-US"/>
          </a:p>
        </p:txBody>
      </p:sp>
      <p:sp>
        <p:nvSpPr>
          <p:cNvPr id="8" name="Rectangle 26">
            <a:extLst>
              <a:ext uri="{FF2B5EF4-FFF2-40B4-BE49-F238E27FC236}">
                <a16:creationId xmlns:a16="http://schemas.microsoft.com/office/drawing/2014/main" id="{D0F63D02-9DBD-471A-8339-86462D5972AF}"/>
              </a:ext>
            </a:extLst>
          </p:cNvPr>
          <p:cNvSpPr>
            <a:spLocks noChangeArrowheads="1"/>
          </p:cNvSpPr>
          <p:nvPr userDrawn="1"/>
        </p:nvSpPr>
        <p:spPr bwMode="auto">
          <a:xfrm>
            <a:off x="0" y="6731000"/>
            <a:ext cx="9550400" cy="152400"/>
          </a:xfrm>
          <a:prstGeom prst="rect">
            <a:avLst/>
          </a:prstGeom>
          <a:solidFill>
            <a:srgbClr val="003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457C"/>
                </a:solidFill>
                <a:latin typeface="Times New Roman" panose="02020603050405020304" pitchFamily="18" charset="0"/>
              </a:defRPr>
            </a:lvl1pPr>
            <a:lvl2pPr marL="742950" indent="-285750">
              <a:defRPr sz="2000" b="1">
                <a:solidFill>
                  <a:srgbClr val="00457C"/>
                </a:solidFill>
                <a:latin typeface="Times New Roman" panose="02020603050405020304" pitchFamily="18" charset="0"/>
              </a:defRPr>
            </a:lvl2pPr>
            <a:lvl3pPr marL="1143000" indent="-228600">
              <a:defRPr sz="2000" b="1">
                <a:solidFill>
                  <a:srgbClr val="00457C"/>
                </a:solidFill>
                <a:latin typeface="Times New Roman" panose="02020603050405020304" pitchFamily="18" charset="0"/>
              </a:defRPr>
            </a:lvl3pPr>
            <a:lvl4pPr marL="1600200" indent="-228600">
              <a:defRPr sz="2000" b="1">
                <a:solidFill>
                  <a:srgbClr val="00457C"/>
                </a:solidFill>
                <a:latin typeface="Times New Roman" panose="02020603050405020304" pitchFamily="18" charset="0"/>
              </a:defRPr>
            </a:lvl4pPr>
            <a:lvl5pPr marL="2057400" indent="-228600">
              <a:defRPr sz="2000" b="1">
                <a:solidFill>
                  <a:srgbClr val="00457C"/>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457C"/>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457C"/>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457C"/>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457C"/>
                </a:solidFill>
                <a:latin typeface="Times New Roman" panose="02020603050405020304" pitchFamily="18" charset="0"/>
              </a:defRPr>
            </a:lvl9pPr>
          </a:lstStyle>
          <a:p>
            <a:pPr algn="ctr" defTabSz="1219170" eaLnBrk="0" fontAlgn="base" hangingPunct="0">
              <a:spcBef>
                <a:spcPct val="0"/>
              </a:spcBef>
              <a:spcAft>
                <a:spcPct val="0"/>
              </a:spcAft>
            </a:pPr>
            <a:endParaRPr lang="en-US" altLang="en-US"/>
          </a:p>
        </p:txBody>
      </p:sp>
    </p:spTree>
    <p:extLst>
      <p:ext uri="{BB962C8B-B14F-4D97-AF65-F5344CB8AC3E}">
        <p14:creationId xmlns:p14="http://schemas.microsoft.com/office/powerpoint/2010/main" val="3727397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2" r:id="rId3"/>
    <p:sldLayoutId id="2147483665" r:id="rId4"/>
    <p:sldLayoutId id="2147483666" r:id="rId5"/>
    <p:sldLayoutId id="2147483667" r:id="rId6"/>
    <p:sldLayoutId id="2147483668" r:id="rId7"/>
    <p:sldLayoutId id="2147483669" r:id="rId8"/>
    <p:sldLayoutId id="2147483661" r:id="rId9"/>
    <p:sldLayoutId id="2147483670" r:id="rId10"/>
    <p:sldLayoutId id="2147483671" r:id="rId11"/>
    <p:sldLayoutId id="2147483673" r:id="rId12"/>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mFbCp-IREh8" TargetMode="External"/><Relationship Id="rId2" Type="http://schemas.openxmlformats.org/officeDocument/2006/relationships/hyperlink" Target="https://guides.mclibrary.duke.edu/ebptutorial/therapy" TargetMode="External"/><Relationship Id="rId1" Type="http://schemas.openxmlformats.org/officeDocument/2006/relationships/slideLayout" Target="../slideLayouts/slideLayout2.xml"/><Relationship Id="rId4" Type="http://schemas.openxmlformats.org/officeDocument/2006/relationships/hyperlink" Target="https://www.youtube.com/watch?v=ewP5F6LSJP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kebam@health.fa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library.fau.edu/medical/staff"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youtu.be/1Fz6kBXmAt0?list=PLRRNup16y6qMdAJf4bzdENMkMuUrw-fzX" TargetMode="External"/><Relationship Id="rId3" Type="http://schemas.openxmlformats.org/officeDocument/2006/relationships/hyperlink" Target="http://handbook.cochrane.org/chapter_8/8_4_introduction_to_sources_of_bias_in_clinical_trials.htm" TargetMode="External"/><Relationship Id="rId7" Type="http://schemas.openxmlformats.org/officeDocument/2006/relationships/hyperlink" Target="https://pdfs.semanticscholar.org/c49e/2f596d13b868421034ef9636ca925bbfecfd.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youtu.be/7ybuE39BpQ8" TargetMode="External"/><Relationship Id="rId5" Type="http://schemas.openxmlformats.org/officeDocument/2006/relationships/hyperlink" Target="http://www.gfmer.ch/SRH-Course-2015/Geneva-Workshop/pdf/Critical-appraisal-Hirst-2016.pdf" TargetMode="External"/><Relationship Id="rId4" Type="http://schemas.openxmlformats.org/officeDocument/2006/relationships/hyperlink" Target="http://www.casp-uk.net/criticalappraisal"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asp-uk.net/casp-tools-checklis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caspinternational.org/?o=101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636C-3686-4537-AAA0-2C3421AC803A}"/>
              </a:ext>
            </a:extLst>
          </p:cNvPr>
          <p:cNvSpPr>
            <a:spLocks noGrp="1"/>
          </p:cNvSpPr>
          <p:nvPr>
            <p:ph type="ctrTitle"/>
          </p:nvPr>
        </p:nvSpPr>
        <p:spPr/>
        <p:txBody>
          <a:bodyPr>
            <a:normAutofit fontScale="90000"/>
          </a:bodyPr>
          <a:lstStyle/>
          <a:p>
            <a:r>
              <a:rPr lang="en-US"/>
              <a:t>Critical Appraisal of the</a:t>
            </a:r>
            <a:br>
              <a:rPr lang="en-US"/>
            </a:br>
            <a:r>
              <a:rPr lang="en-US"/>
              <a:t> Medical Literature</a:t>
            </a:r>
          </a:p>
        </p:txBody>
      </p:sp>
      <p:sp>
        <p:nvSpPr>
          <p:cNvPr id="3" name="Subtitle 2">
            <a:extLst>
              <a:ext uri="{FF2B5EF4-FFF2-40B4-BE49-F238E27FC236}">
                <a16:creationId xmlns:a16="http://schemas.microsoft.com/office/drawing/2014/main" id="{05F7492C-F002-41FC-B967-D25362B0EE51}"/>
              </a:ext>
            </a:extLst>
          </p:cNvPr>
          <p:cNvSpPr>
            <a:spLocks noGrp="1"/>
          </p:cNvSpPr>
          <p:nvPr>
            <p:ph type="subTitle" idx="1"/>
          </p:nvPr>
        </p:nvSpPr>
        <p:spPr/>
        <p:txBody>
          <a:bodyPr vert="horz" lIns="91440" tIns="45720" rIns="91440" bIns="45720" rtlCol="0" anchor="t">
            <a:normAutofit/>
          </a:bodyPr>
          <a:lstStyle/>
          <a:p>
            <a:r>
              <a:rPr lang="en-US"/>
              <a:t>Michelle Keba Knecht, MSIS, MSL</a:t>
            </a:r>
          </a:p>
          <a:p>
            <a:r>
              <a:rPr lang="en-US"/>
              <a:t>Senior Medical Librarian</a:t>
            </a:r>
          </a:p>
          <a:p>
            <a:r>
              <a:rPr lang="en-US"/>
              <a:t>Presentation for FOM 2</a:t>
            </a:r>
          </a:p>
          <a:p>
            <a:r>
              <a:rPr lang="en-US"/>
              <a:t>2/9/2023</a:t>
            </a:r>
          </a:p>
        </p:txBody>
      </p:sp>
    </p:spTree>
    <p:extLst>
      <p:ext uri="{BB962C8B-B14F-4D97-AF65-F5344CB8AC3E}">
        <p14:creationId xmlns:p14="http://schemas.microsoft.com/office/powerpoint/2010/main" val="239921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918FBB-CAD8-49F5-A548-9458B94AA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30655" cy="6858000"/>
          </a:xfrm>
          <a:prstGeom prst="rect">
            <a:avLst/>
          </a:prstGeom>
        </p:spPr>
      </p:pic>
      <p:sp>
        <p:nvSpPr>
          <p:cNvPr id="6" name="TextBox 5">
            <a:extLst>
              <a:ext uri="{FF2B5EF4-FFF2-40B4-BE49-F238E27FC236}">
                <a16:creationId xmlns:a16="http://schemas.microsoft.com/office/drawing/2014/main" id="{1BF9150D-8323-4B4D-BB66-09228C6636CB}"/>
              </a:ext>
            </a:extLst>
          </p:cNvPr>
          <p:cNvSpPr txBox="1"/>
          <p:nvPr/>
        </p:nvSpPr>
        <p:spPr>
          <a:xfrm>
            <a:off x="5582355" y="305068"/>
            <a:ext cx="6169378" cy="6247864"/>
          </a:xfrm>
          <a:prstGeom prst="rect">
            <a:avLst/>
          </a:prstGeom>
          <a:noFill/>
        </p:spPr>
        <p:txBody>
          <a:bodyPr wrap="square" rtlCol="0">
            <a:spAutoFit/>
          </a:bodyPr>
          <a:lstStyle/>
          <a:p>
            <a:r>
              <a:rPr lang="en-US" sz="8000"/>
              <a:t>“Less than 1% of people become addicted to </a:t>
            </a:r>
            <a:r>
              <a:rPr lang="en-US" sz="8000" err="1"/>
              <a:t>Oxycotin</a:t>
            </a:r>
            <a:r>
              <a:rPr lang="en-US" sz="8000"/>
              <a:t>”</a:t>
            </a:r>
          </a:p>
        </p:txBody>
      </p:sp>
    </p:spTree>
    <p:extLst>
      <p:ext uri="{BB962C8B-B14F-4D97-AF65-F5344CB8AC3E}">
        <p14:creationId xmlns:p14="http://schemas.microsoft.com/office/powerpoint/2010/main" val="349267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D24F-A599-4AB2-85CE-0DB4555A49B1}"/>
              </a:ext>
            </a:extLst>
          </p:cNvPr>
          <p:cNvSpPr>
            <a:spLocks noGrp="1"/>
          </p:cNvSpPr>
          <p:nvPr>
            <p:ph type="title"/>
          </p:nvPr>
        </p:nvSpPr>
        <p:spPr/>
        <p:txBody>
          <a:bodyPr>
            <a:normAutofit/>
          </a:bodyPr>
          <a:lstStyle/>
          <a:p>
            <a:r>
              <a:rPr lang="en-US"/>
              <a:t>New England Journal of Medicine</a:t>
            </a:r>
          </a:p>
        </p:txBody>
      </p:sp>
      <p:pic>
        <p:nvPicPr>
          <p:cNvPr id="4" name="Picture 3">
            <a:extLst>
              <a:ext uri="{FF2B5EF4-FFF2-40B4-BE49-F238E27FC236}">
                <a16:creationId xmlns:a16="http://schemas.microsoft.com/office/drawing/2014/main" id="{88063148-8B86-4622-90A0-1F32D00D0EE2}"/>
              </a:ext>
            </a:extLst>
          </p:cNvPr>
          <p:cNvPicPr>
            <a:picLocks noChangeAspect="1"/>
          </p:cNvPicPr>
          <p:nvPr/>
        </p:nvPicPr>
        <p:blipFill>
          <a:blip r:embed="rId2"/>
          <a:stretch>
            <a:fillRect/>
          </a:stretch>
        </p:blipFill>
        <p:spPr>
          <a:xfrm>
            <a:off x="587022" y="1028562"/>
            <a:ext cx="11017956" cy="5703986"/>
          </a:xfrm>
          <a:prstGeom prst="rect">
            <a:avLst/>
          </a:prstGeom>
        </p:spPr>
      </p:pic>
    </p:spTree>
    <p:extLst>
      <p:ext uri="{BB962C8B-B14F-4D97-AF65-F5344CB8AC3E}">
        <p14:creationId xmlns:p14="http://schemas.microsoft.com/office/powerpoint/2010/main" val="207086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Critical Appraisal</a:t>
            </a:r>
          </a:p>
        </p:txBody>
      </p:sp>
      <p:sp>
        <p:nvSpPr>
          <p:cNvPr id="3" name="Content Placeholder 2">
            <a:extLst>
              <a:ext uri="{FF2B5EF4-FFF2-40B4-BE49-F238E27FC236}">
                <a16:creationId xmlns:a16="http://schemas.microsoft.com/office/drawing/2014/main" id="{572548A7-2F27-4721-9391-B0EB5AFA273E}"/>
              </a:ext>
            </a:extLst>
          </p:cNvPr>
          <p:cNvSpPr>
            <a:spLocks noGrp="1"/>
          </p:cNvSpPr>
          <p:nvPr>
            <p:ph idx="1"/>
          </p:nvPr>
        </p:nvSpPr>
        <p:spPr/>
        <p:txBody>
          <a:bodyPr/>
          <a:lstStyle/>
          <a:p>
            <a:pPr marL="342900" indent="-342900">
              <a:buFont typeface="Arial" panose="020B0604020202020204" pitchFamily="34" charset="0"/>
              <a:buChar char="•"/>
              <a:defRPr/>
            </a:pPr>
            <a:r>
              <a:rPr lang="en-US" sz="2400">
                <a:cs typeface="Arial" panose="020B0604020202020204" pitchFamily="34" charset="0"/>
              </a:rPr>
              <a:t>Evaluating sources vs. Critical appraisal of clinical research</a:t>
            </a:r>
          </a:p>
          <a:p>
            <a:pPr marL="342900" indent="-342900">
              <a:buFont typeface="Arial" panose="020B0604020202020204" pitchFamily="34" charset="0"/>
              <a:buChar char="•"/>
              <a:defRPr/>
            </a:pPr>
            <a:r>
              <a:rPr lang="en-US" sz="2400">
                <a:cs typeface="Arial" panose="020B0604020202020204" pitchFamily="34" charset="0"/>
              </a:rPr>
              <a:t>“Critical appraisal is the process of </a:t>
            </a:r>
            <a:r>
              <a:rPr lang="en-US" sz="2400" u="sng">
                <a:cs typeface="Arial" panose="020B0604020202020204" pitchFamily="34" charset="0"/>
              </a:rPr>
              <a:t>carefully</a:t>
            </a:r>
            <a:r>
              <a:rPr lang="en-US" sz="2400">
                <a:cs typeface="Arial" panose="020B0604020202020204" pitchFamily="34" charset="0"/>
              </a:rPr>
              <a:t> and </a:t>
            </a:r>
            <a:r>
              <a:rPr lang="en-US" sz="2400" u="sng">
                <a:cs typeface="Arial" panose="020B0604020202020204" pitchFamily="34" charset="0"/>
              </a:rPr>
              <a:t>systematically</a:t>
            </a:r>
            <a:r>
              <a:rPr lang="en-US" sz="2400">
                <a:cs typeface="Arial" panose="020B0604020202020204" pitchFamily="34" charset="0"/>
              </a:rPr>
              <a:t> examining research to judge its trustworthiness, and its value and relevance in a particular context.”</a:t>
            </a:r>
          </a:p>
          <a:p>
            <a:pPr marL="342900" indent="-342900">
              <a:buFont typeface="Arial" panose="020B0604020202020204" pitchFamily="34" charset="0"/>
              <a:buChar char="•"/>
              <a:defRPr/>
            </a:pPr>
            <a:r>
              <a:rPr lang="en-US" sz="2400"/>
              <a:t>“It is an essential skill for evidence-based practice because it allows… clinicians to </a:t>
            </a:r>
            <a:r>
              <a:rPr lang="en-US" sz="2400" u="sng"/>
              <a:t>find</a:t>
            </a:r>
            <a:r>
              <a:rPr lang="en-US" sz="2400"/>
              <a:t> and </a:t>
            </a:r>
            <a:r>
              <a:rPr lang="en-US" sz="2400" u="sng"/>
              <a:t>use</a:t>
            </a:r>
            <a:r>
              <a:rPr lang="en-US" sz="2400"/>
              <a:t> research evidence reliably and efficiently to inform their decision-making.”</a:t>
            </a:r>
            <a:endParaRPr lang="en-US" sz="2400">
              <a:latin typeface="Arial" panose="020B0604020202020204" pitchFamily="34" charset="0"/>
              <a:cs typeface="Arial" panose="020B0604020202020204" pitchFamily="34" charset="0"/>
            </a:endParaRPr>
          </a:p>
          <a:p>
            <a:endParaRPr lang="en-US"/>
          </a:p>
        </p:txBody>
      </p:sp>
      <p:sp>
        <p:nvSpPr>
          <p:cNvPr id="2" name="Slide Number Placeholder 1"/>
          <p:cNvSpPr>
            <a:spLocks noGrp="1"/>
          </p:cNvSpPr>
          <p:nvPr>
            <p:ph type="sldNum" sz="quarter" idx="12"/>
          </p:nvPr>
        </p:nvSpPr>
        <p:spPr/>
        <p:txBody>
          <a:bodyPr/>
          <a:lstStyle/>
          <a:p>
            <a:pPr>
              <a:defRPr/>
            </a:pPr>
            <a:fld id="{C717B83A-6930-4E7F-B75A-5C6C0B8D1A35}" type="slidenum">
              <a:rPr lang="ar-SA" smtClean="0"/>
              <a:pPr>
                <a:defRPr/>
              </a:pPr>
              <a:t>12</a:t>
            </a:fld>
            <a:endParaRPr lang="en-US"/>
          </a:p>
        </p:txBody>
      </p:sp>
    </p:spTree>
    <p:extLst>
      <p:ext uri="{BB962C8B-B14F-4D97-AF65-F5344CB8AC3E}">
        <p14:creationId xmlns:p14="http://schemas.microsoft.com/office/powerpoint/2010/main" val="87577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30E5-9630-4A7C-A8A0-74966A899E70}"/>
              </a:ext>
            </a:extLst>
          </p:cNvPr>
          <p:cNvSpPr>
            <a:spLocks noGrp="1"/>
          </p:cNvSpPr>
          <p:nvPr>
            <p:ph type="title"/>
          </p:nvPr>
        </p:nvSpPr>
        <p:spPr/>
        <p:txBody>
          <a:bodyPr/>
          <a:lstStyle/>
          <a:p>
            <a:r>
              <a:rPr lang="en-US"/>
              <a:t>Critical Appraisal in 3 Steps:</a:t>
            </a:r>
          </a:p>
        </p:txBody>
      </p:sp>
      <p:sp>
        <p:nvSpPr>
          <p:cNvPr id="3" name="Content Placeholder 2">
            <a:extLst>
              <a:ext uri="{FF2B5EF4-FFF2-40B4-BE49-F238E27FC236}">
                <a16:creationId xmlns:a16="http://schemas.microsoft.com/office/drawing/2014/main" id="{CD7C002C-D055-44B6-AD27-E0CF8859F7C3}"/>
              </a:ext>
            </a:extLst>
          </p:cNvPr>
          <p:cNvSpPr>
            <a:spLocks noGrp="1"/>
          </p:cNvSpPr>
          <p:nvPr>
            <p:ph idx="1"/>
          </p:nvPr>
        </p:nvSpPr>
        <p:spPr/>
        <p:txBody>
          <a:bodyPr vert="horz" lIns="91440" tIns="45720" rIns="91440" bIns="45720" rtlCol="0" anchor="t">
            <a:normAutofit lnSpcReduction="10000"/>
          </a:bodyPr>
          <a:lstStyle/>
          <a:p>
            <a:pPr marL="457200" indent="-457200">
              <a:buAutoNum type="arabicPeriod"/>
            </a:pPr>
            <a:r>
              <a:rPr lang="en-US"/>
              <a:t>Are the results of the trial valid? (How serious is the risk of bias?)</a:t>
            </a:r>
          </a:p>
          <a:p>
            <a:pPr marL="457200" indent="-457200">
              <a:buAutoNum type="arabicPeriod"/>
            </a:pPr>
            <a:r>
              <a:rPr lang="en-US"/>
              <a:t>What are the results?</a:t>
            </a:r>
          </a:p>
          <a:p>
            <a:pPr marL="457200" indent="-457200">
              <a:buAutoNum type="arabicPeriod"/>
            </a:pPr>
            <a:r>
              <a:rPr lang="en-US"/>
              <a:t>Can the results be applied to your patient?</a:t>
            </a:r>
          </a:p>
          <a:p>
            <a:pPr marL="457200" indent="-457200">
              <a:buAutoNum type="arabicPeriod"/>
            </a:pPr>
            <a:endParaRPr lang="en-US">
              <a:cs typeface="Calibri"/>
            </a:endParaRPr>
          </a:p>
          <a:p>
            <a:pPr marL="457200" indent="-457200">
              <a:buAutoNum type="arabicPeriod"/>
            </a:pPr>
            <a:endParaRPr lang="en-US">
              <a:cs typeface="Calibri"/>
            </a:endParaRPr>
          </a:p>
          <a:p>
            <a:pPr marL="0" indent="0">
              <a:buNone/>
            </a:pPr>
            <a:r>
              <a:rPr lang="en-US">
                <a:cs typeface="Calibri"/>
              </a:rPr>
              <a:t>In this presentation, we will be critically appraising the following article together:</a:t>
            </a:r>
          </a:p>
          <a:p>
            <a:pPr marL="0" indent="0">
              <a:buNone/>
            </a:pPr>
            <a:r>
              <a:rPr lang="en-US" err="1"/>
              <a:t>Hemamy</a:t>
            </a:r>
            <a:r>
              <a:rPr lang="en-US"/>
              <a:t> M, </a:t>
            </a:r>
            <a:r>
              <a:rPr lang="en-US" err="1"/>
              <a:t>Pahlavani</a:t>
            </a:r>
            <a:r>
              <a:rPr lang="en-US"/>
              <a:t> N, </a:t>
            </a:r>
            <a:r>
              <a:rPr lang="en-US" err="1"/>
              <a:t>Amanollahi</a:t>
            </a:r>
            <a:r>
              <a:rPr lang="en-US"/>
              <a:t> A, et al. The effect of vitamin D and magnesium supplementation on the mental health status of attention-deficit hyperactive children: a randomized controlled trial [published correction appears in BMC </a:t>
            </a:r>
            <a:r>
              <a:rPr lang="en-US" err="1"/>
              <a:t>Pediatr</a:t>
            </a:r>
            <a:r>
              <a:rPr lang="en-US"/>
              <a:t>. 2021 May 12;21(1):230]. </a:t>
            </a:r>
            <a:r>
              <a:rPr lang="en-US" i="1"/>
              <a:t>BMC </a:t>
            </a:r>
            <a:r>
              <a:rPr lang="en-US" i="1" err="1"/>
              <a:t>Pediatr</a:t>
            </a:r>
            <a:r>
              <a:rPr lang="en-US"/>
              <a:t>. 2021;21(1):178. Published 2021 Apr 17. doi:10.1186/s12887-021-02631-1</a:t>
            </a:r>
            <a:endParaRPr lang="en-US">
              <a:cs typeface="Calibri"/>
            </a:endParaRPr>
          </a:p>
        </p:txBody>
      </p:sp>
    </p:spTree>
    <p:extLst>
      <p:ext uri="{BB962C8B-B14F-4D97-AF65-F5344CB8AC3E}">
        <p14:creationId xmlns:p14="http://schemas.microsoft.com/office/powerpoint/2010/main" val="348843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0ED5-5AA0-48E0-8825-FF7A1A99DB11}"/>
              </a:ext>
            </a:extLst>
          </p:cNvPr>
          <p:cNvSpPr>
            <a:spLocks noGrp="1"/>
          </p:cNvSpPr>
          <p:nvPr>
            <p:ph type="ctrTitle"/>
          </p:nvPr>
        </p:nvSpPr>
        <p:spPr/>
        <p:txBody>
          <a:bodyPr/>
          <a:lstStyle/>
          <a:p>
            <a:r>
              <a:rPr lang="en-US"/>
              <a:t>Are the results of the trial valid?</a:t>
            </a:r>
          </a:p>
        </p:txBody>
      </p:sp>
      <p:sp>
        <p:nvSpPr>
          <p:cNvPr id="4" name="Subtitle 3">
            <a:extLst>
              <a:ext uri="{FF2B5EF4-FFF2-40B4-BE49-F238E27FC236}">
                <a16:creationId xmlns:a16="http://schemas.microsoft.com/office/drawing/2014/main" id="{2BB4EC3D-8FEA-4FF2-9A6F-B6A298541E1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945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C414-2F78-4034-8815-062BAAD4AE20}"/>
              </a:ext>
            </a:extLst>
          </p:cNvPr>
          <p:cNvSpPr>
            <a:spLocks noGrp="1"/>
          </p:cNvSpPr>
          <p:nvPr>
            <p:ph type="title"/>
          </p:nvPr>
        </p:nvSpPr>
        <p:spPr>
          <a:xfrm>
            <a:off x="838200" y="365126"/>
            <a:ext cx="10515600" cy="810532"/>
          </a:xfrm>
        </p:spPr>
        <p:txBody>
          <a:bodyPr>
            <a:normAutofit fontScale="90000"/>
          </a:bodyPr>
          <a:lstStyle/>
          <a:p>
            <a:r>
              <a:rPr lang="en-US"/>
              <a:t>1. Did the study address a clearly focused research question?</a:t>
            </a:r>
          </a:p>
        </p:txBody>
      </p:sp>
      <p:sp>
        <p:nvSpPr>
          <p:cNvPr id="3" name="Content Placeholder 2">
            <a:extLst>
              <a:ext uri="{FF2B5EF4-FFF2-40B4-BE49-F238E27FC236}">
                <a16:creationId xmlns:a16="http://schemas.microsoft.com/office/drawing/2014/main" id="{2D0534F7-F6C9-4727-B743-5691BB8197A2}"/>
              </a:ext>
            </a:extLst>
          </p:cNvPr>
          <p:cNvSpPr>
            <a:spLocks noGrp="1"/>
          </p:cNvSpPr>
          <p:nvPr>
            <p:ph sz="half" idx="1"/>
          </p:nvPr>
        </p:nvSpPr>
        <p:spPr/>
        <p:txBody>
          <a:bodyPr/>
          <a:lstStyle/>
          <a:p>
            <a:r>
              <a:rPr lang="en-US"/>
              <a:t>The study should have a clear research objective.</a:t>
            </a:r>
          </a:p>
          <a:p>
            <a:endParaRPr lang="en-US"/>
          </a:p>
          <a:p>
            <a:r>
              <a:rPr lang="en-US"/>
              <a:t>The authors should identify the population studied and the outcomes considered.</a:t>
            </a:r>
          </a:p>
          <a:p>
            <a:endParaRPr lang="en-US"/>
          </a:p>
          <a:p>
            <a:r>
              <a:rPr lang="en-US"/>
              <a:t>Depending on the type of study, the authors should identify the intervention given and the comparison given.</a:t>
            </a:r>
          </a:p>
          <a:p>
            <a:endParaRPr lang="en-US"/>
          </a:p>
        </p:txBody>
      </p:sp>
      <p:pic>
        <p:nvPicPr>
          <p:cNvPr id="7" name="Picture 6">
            <a:extLst>
              <a:ext uri="{FF2B5EF4-FFF2-40B4-BE49-F238E27FC236}">
                <a16:creationId xmlns:a16="http://schemas.microsoft.com/office/drawing/2014/main" id="{34DC5E57-9484-4F55-90D7-ED2EF8FE6383}"/>
              </a:ext>
            </a:extLst>
          </p:cNvPr>
          <p:cNvPicPr>
            <a:picLocks noChangeAspect="1"/>
          </p:cNvPicPr>
          <p:nvPr/>
        </p:nvPicPr>
        <p:blipFill>
          <a:blip r:embed="rId2"/>
          <a:stretch>
            <a:fillRect/>
          </a:stretch>
        </p:blipFill>
        <p:spPr>
          <a:xfrm>
            <a:off x="6096000" y="1825625"/>
            <a:ext cx="5761828" cy="3753556"/>
          </a:xfrm>
          <a:prstGeom prst="rect">
            <a:avLst/>
          </a:prstGeom>
        </p:spPr>
      </p:pic>
    </p:spTree>
    <p:extLst>
      <p:ext uri="{BB962C8B-B14F-4D97-AF65-F5344CB8AC3E}">
        <p14:creationId xmlns:p14="http://schemas.microsoft.com/office/powerpoint/2010/main" val="69110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7F5A-6E2E-41CC-8E68-33C5635F441F}"/>
              </a:ext>
            </a:extLst>
          </p:cNvPr>
          <p:cNvSpPr>
            <a:spLocks noGrp="1"/>
          </p:cNvSpPr>
          <p:nvPr>
            <p:ph type="title"/>
          </p:nvPr>
        </p:nvSpPr>
        <p:spPr/>
        <p:txBody>
          <a:bodyPr>
            <a:normAutofit fontScale="90000"/>
          </a:bodyPr>
          <a:lstStyle/>
          <a:p>
            <a:r>
              <a:rPr lang="en-US"/>
              <a:t>2. Was the assignment of patients to interventions randomized?</a:t>
            </a:r>
          </a:p>
        </p:txBody>
      </p:sp>
      <p:sp>
        <p:nvSpPr>
          <p:cNvPr id="3" name="Content Placeholder 2">
            <a:extLst>
              <a:ext uri="{FF2B5EF4-FFF2-40B4-BE49-F238E27FC236}">
                <a16:creationId xmlns:a16="http://schemas.microsoft.com/office/drawing/2014/main" id="{A4708C18-7BA1-478D-8CC9-041134FC64FC}"/>
              </a:ext>
            </a:extLst>
          </p:cNvPr>
          <p:cNvSpPr>
            <a:spLocks noGrp="1"/>
          </p:cNvSpPr>
          <p:nvPr>
            <p:ph idx="1"/>
          </p:nvPr>
        </p:nvSpPr>
        <p:spPr/>
        <p:txBody>
          <a:bodyPr vert="horz" lIns="91440" tIns="45720" rIns="91440" bIns="45720" rtlCol="0" anchor="t">
            <a:normAutofit/>
          </a:bodyPr>
          <a:lstStyle/>
          <a:p>
            <a:r>
              <a:rPr lang="en-US" b="1"/>
              <a:t>Randomization </a:t>
            </a:r>
            <a:r>
              <a:rPr lang="en-US"/>
              <a:t>is a technique for assigning patients to either the treatment or control group entirely by chance and without the influence of the researcher.</a:t>
            </a:r>
            <a:endParaRPr lang="en-US">
              <a:cs typeface="Calibri"/>
            </a:endParaRPr>
          </a:p>
          <a:p>
            <a:endParaRPr lang="en-US"/>
          </a:p>
          <a:p>
            <a:r>
              <a:rPr lang="en-US" b="1"/>
              <a:t>Randomization</a:t>
            </a:r>
            <a:r>
              <a:rPr lang="en-US"/>
              <a:t> balances both known &amp; unknown prognostic factors between the groups.</a:t>
            </a:r>
          </a:p>
          <a:p>
            <a:pPr marL="0" indent="0">
              <a:buNone/>
            </a:pPr>
            <a:endParaRPr lang="en-US"/>
          </a:p>
          <a:p>
            <a:r>
              <a:rPr lang="en-US" b="1"/>
              <a:t>Allocation concealment </a:t>
            </a:r>
            <a:r>
              <a:rPr lang="en-US"/>
              <a:t>refers to </a:t>
            </a:r>
            <a:r>
              <a:rPr lang="en-US" b="1"/>
              <a:t>protecting</a:t>
            </a:r>
            <a:r>
              <a:rPr lang="en-US"/>
              <a:t> the randomization list.</a:t>
            </a:r>
          </a:p>
          <a:p>
            <a:pPr lvl="1"/>
            <a:r>
              <a:rPr lang="en-US"/>
              <a:t>An independent center used computer generated randomization tables to create opaque, sealed envelopes with treatment assignments</a:t>
            </a:r>
            <a:endParaRPr lang="en-US">
              <a:cs typeface="Calibri"/>
            </a:endParaRPr>
          </a:p>
          <a:p>
            <a:pPr lvl="1"/>
            <a:r>
              <a:rPr lang="en-US"/>
              <a:t>A remote call center enrolling patients using a random number generator to assign patients to the treatment arms </a:t>
            </a:r>
          </a:p>
          <a:p>
            <a:endParaRPr lang="en-US"/>
          </a:p>
        </p:txBody>
      </p:sp>
    </p:spTree>
    <p:extLst>
      <p:ext uri="{BB962C8B-B14F-4D97-AF65-F5344CB8AC3E}">
        <p14:creationId xmlns:p14="http://schemas.microsoft.com/office/powerpoint/2010/main" val="237127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964AE-9446-4208-A2DF-E7B44170D61F}"/>
              </a:ext>
            </a:extLst>
          </p:cNvPr>
          <p:cNvSpPr>
            <a:spLocks noGrp="1"/>
          </p:cNvSpPr>
          <p:nvPr>
            <p:ph type="title"/>
          </p:nvPr>
        </p:nvSpPr>
        <p:spPr/>
        <p:txBody>
          <a:bodyPr>
            <a:normAutofit fontScale="90000"/>
          </a:bodyPr>
          <a:lstStyle/>
          <a:p>
            <a:r>
              <a:rPr lang="en-US" b="0"/>
              <a:t>3. Were all participants who entered the study accounted for at its conclusion?</a:t>
            </a:r>
          </a:p>
        </p:txBody>
      </p:sp>
      <p:sp>
        <p:nvSpPr>
          <p:cNvPr id="4" name="Content Placeholder 3">
            <a:extLst>
              <a:ext uri="{FF2B5EF4-FFF2-40B4-BE49-F238E27FC236}">
                <a16:creationId xmlns:a16="http://schemas.microsoft.com/office/drawing/2014/main" id="{7C329FD3-2810-450B-A371-EA874A2C16C5}"/>
              </a:ext>
            </a:extLst>
          </p:cNvPr>
          <p:cNvSpPr>
            <a:spLocks noGrp="1"/>
          </p:cNvSpPr>
          <p:nvPr>
            <p:ph sz="half" idx="1"/>
          </p:nvPr>
        </p:nvSpPr>
        <p:spPr/>
        <p:txBody>
          <a:bodyPr>
            <a:normAutofit fontScale="92500"/>
          </a:bodyPr>
          <a:lstStyle/>
          <a:p>
            <a:r>
              <a:rPr lang="en-US">
                <a:cs typeface="Calibri"/>
              </a:rPr>
              <a:t>Duration of </a:t>
            </a:r>
            <a:r>
              <a:rPr lang="en-US" b="1">
                <a:cs typeface="Calibri"/>
              </a:rPr>
              <a:t>follow-up</a:t>
            </a:r>
            <a:r>
              <a:rPr lang="en-US">
                <a:cs typeface="Calibri"/>
              </a:rPr>
              <a:t> needs to be long enough for outcome to develop or for adverse events to take place.</a:t>
            </a:r>
          </a:p>
          <a:p>
            <a:pPr marL="0" indent="0">
              <a:buNone/>
            </a:pPr>
            <a:endParaRPr lang="en-US"/>
          </a:p>
          <a:p>
            <a:r>
              <a:rPr lang="en-US"/>
              <a:t>Guidelines for good studies is </a:t>
            </a:r>
            <a:r>
              <a:rPr lang="en-US" u="sng"/>
              <a:t>&lt; </a:t>
            </a:r>
            <a:r>
              <a:rPr lang="en-US"/>
              <a:t>10% </a:t>
            </a:r>
            <a:r>
              <a:rPr lang="en-US" b="1"/>
              <a:t>loss to follow-up.</a:t>
            </a:r>
          </a:p>
          <a:p>
            <a:endParaRPr lang="en-US"/>
          </a:p>
          <a:p>
            <a:r>
              <a:rPr lang="en-US"/>
              <a:t>Once patients are randomized into study arms they must be analyzed in that group, even if they refuse treatment or are allowed to change groups. This is called </a:t>
            </a:r>
            <a:r>
              <a:rPr lang="en-US" b="1"/>
              <a:t>intention-to-treat analysis.</a:t>
            </a:r>
          </a:p>
        </p:txBody>
      </p:sp>
      <p:pic>
        <p:nvPicPr>
          <p:cNvPr id="6" name="Picture 5">
            <a:extLst>
              <a:ext uri="{FF2B5EF4-FFF2-40B4-BE49-F238E27FC236}">
                <a16:creationId xmlns:a16="http://schemas.microsoft.com/office/drawing/2014/main" id="{4F6DFA67-ED62-4C49-BFD2-BB8D1E54286C}"/>
              </a:ext>
            </a:extLst>
          </p:cNvPr>
          <p:cNvPicPr>
            <a:picLocks noChangeAspect="1"/>
          </p:cNvPicPr>
          <p:nvPr/>
        </p:nvPicPr>
        <p:blipFill>
          <a:blip r:embed="rId3"/>
          <a:stretch>
            <a:fillRect/>
          </a:stretch>
        </p:blipFill>
        <p:spPr>
          <a:xfrm>
            <a:off x="6400800" y="1446426"/>
            <a:ext cx="5633160" cy="4898400"/>
          </a:xfrm>
          <a:prstGeom prst="rect">
            <a:avLst/>
          </a:prstGeom>
        </p:spPr>
      </p:pic>
    </p:spTree>
    <p:extLst>
      <p:ext uri="{BB962C8B-B14F-4D97-AF65-F5344CB8AC3E}">
        <p14:creationId xmlns:p14="http://schemas.microsoft.com/office/powerpoint/2010/main" val="425676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71737" y="256181"/>
            <a:ext cx="7248525" cy="6124575"/>
          </a:xfrm>
          <a:prstGeom prst="rect">
            <a:avLst/>
          </a:prstGeom>
        </p:spPr>
      </p:pic>
      <p:sp>
        <p:nvSpPr>
          <p:cNvPr id="2" name="TextBox 1">
            <a:extLst>
              <a:ext uri="{FF2B5EF4-FFF2-40B4-BE49-F238E27FC236}">
                <a16:creationId xmlns:a16="http://schemas.microsoft.com/office/drawing/2014/main" id="{D5977CD0-D9B2-4BF3-9A49-9475D806C357}"/>
              </a:ext>
            </a:extLst>
          </p:cNvPr>
          <p:cNvSpPr txBox="1"/>
          <p:nvPr/>
        </p:nvSpPr>
        <p:spPr>
          <a:xfrm>
            <a:off x="0" y="6380703"/>
            <a:ext cx="5426110" cy="507831"/>
          </a:xfrm>
          <a:prstGeom prst="rect">
            <a:avLst/>
          </a:prstGeom>
          <a:noFill/>
        </p:spPr>
        <p:txBody>
          <a:bodyPr wrap="square" rtlCol="0">
            <a:spAutoFit/>
          </a:bodyPr>
          <a:lstStyle/>
          <a:p>
            <a:r>
              <a:rPr lang="en-US" sz="900" err="1"/>
              <a:t>Guyatt</a:t>
            </a:r>
            <a:r>
              <a:rPr lang="en-US" sz="900"/>
              <a:t> et al, Users' Guides to the Medical Literature: A manual for evidence-based clinical practice, 2</a:t>
            </a:r>
            <a:r>
              <a:rPr lang="en-US" sz="900" baseline="30000"/>
              <a:t>nd</a:t>
            </a:r>
            <a:r>
              <a:rPr lang="en-US" sz="900"/>
              <a:t> Edition, Chapter on Therapy, </a:t>
            </a:r>
            <a:r>
              <a:rPr lang="en-US" sz="900" i="1"/>
              <a:t>JAMA Evidence</a:t>
            </a:r>
            <a:r>
              <a:rPr lang="en-US" sz="900"/>
              <a:t>, 2008</a:t>
            </a:r>
          </a:p>
          <a:p>
            <a:endParaRPr lang="en-US" sz="900"/>
          </a:p>
        </p:txBody>
      </p:sp>
    </p:spTree>
    <p:extLst>
      <p:ext uri="{BB962C8B-B14F-4D97-AF65-F5344CB8AC3E}">
        <p14:creationId xmlns:p14="http://schemas.microsoft.com/office/powerpoint/2010/main" val="135264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8447-3D42-43F0-8A0F-19FF6E6B1BEB}"/>
              </a:ext>
            </a:extLst>
          </p:cNvPr>
          <p:cNvSpPr>
            <a:spLocks noGrp="1"/>
          </p:cNvSpPr>
          <p:nvPr>
            <p:ph type="title"/>
          </p:nvPr>
        </p:nvSpPr>
        <p:spPr>
          <a:xfrm>
            <a:off x="838200" y="511883"/>
            <a:ext cx="10515600" cy="810532"/>
          </a:xfrm>
        </p:spPr>
        <p:txBody>
          <a:bodyPr>
            <a:normAutofit fontScale="90000"/>
          </a:bodyPr>
          <a:lstStyle/>
          <a:p>
            <a:r>
              <a:rPr lang="en-US"/>
              <a:t>4. Were participants, investigators and people assessing/analyzing outcomes ‘blind’ to the intervention?</a:t>
            </a:r>
          </a:p>
        </p:txBody>
      </p:sp>
      <p:sp>
        <p:nvSpPr>
          <p:cNvPr id="3" name="Content Placeholder 2">
            <a:extLst>
              <a:ext uri="{FF2B5EF4-FFF2-40B4-BE49-F238E27FC236}">
                <a16:creationId xmlns:a16="http://schemas.microsoft.com/office/drawing/2014/main" id="{3763285B-3C32-49EA-BD19-1DC4AA88C529}"/>
              </a:ext>
            </a:extLst>
          </p:cNvPr>
          <p:cNvSpPr>
            <a:spLocks noGrp="1"/>
          </p:cNvSpPr>
          <p:nvPr>
            <p:ph idx="1"/>
          </p:nvPr>
        </p:nvSpPr>
        <p:spPr/>
        <p:txBody>
          <a:bodyPr>
            <a:normAutofit/>
          </a:bodyPr>
          <a:lstStyle/>
          <a:p>
            <a:pPr>
              <a:lnSpc>
                <a:spcPct val="80000"/>
              </a:lnSpc>
            </a:pPr>
            <a:r>
              <a:rPr lang="en-GB" b="1">
                <a:ea typeface="+mn-lt"/>
                <a:cs typeface="+mn-lt"/>
              </a:rPr>
              <a:t>Blinding</a:t>
            </a:r>
            <a:r>
              <a:rPr lang="en-GB">
                <a:ea typeface="+mn-lt"/>
                <a:cs typeface="+mn-lt"/>
              </a:rPr>
              <a:t> is also known as “masking”</a:t>
            </a:r>
            <a:r>
              <a:rPr lang="en-US"/>
              <a:t> and means that the people involved in the study are unaware of treatment group assignment.</a:t>
            </a:r>
            <a:endParaRPr lang="en-US">
              <a:ea typeface="+mn-lt"/>
              <a:cs typeface="+mn-lt"/>
            </a:endParaRPr>
          </a:p>
          <a:p>
            <a:pPr>
              <a:lnSpc>
                <a:spcPct val="80000"/>
              </a:lnSpc>
            </a:pPr>
            <a:r>
              <a:rPr lang="en-GB">
                <a:ea typeface="+mn-lt"/>
                <a:cs typeface="+mn-lt"/>
              </a:rPr>
              <a:t>Occurs </a:t>
            </a:r>
            <a:r>
              <a:rPr lang="en-GB" b="1" u="sng">
                <a:solidFill>
                  <a:srgbClr val="FF0000"/>
                </a:solidFill>
                <a:ea typeface="+mn-lt"/>
                <a:cs typeface="+mn-lt"/>
              </a:rPr>
              <a:t>AFTER</a:t>
            </a:r>
            <a:r>
              <a:rPr lang="en-GB">
                <a:ea typeface="+mn-lt"/>
                <a:cs typeface="+mn-lt"/>
              </a:rPr>
              <a:t> randomization</a:t>
            </a:r>
            <a:endParaRPr lang="en-US">
              <a:ea typeface="+mn-lt"/>
              <a:cs typeface="+mn-lt"/>
            </a:endParaRPr>
          </a:p>
          <a:p>
            <a:pPr>
              <a:lnSpc>
                <a:spcPct val="80000"/>
              </a:lnSpc>
            </a:pPr>
            <a:r>
              <a:rPr lang="en-GB">
                <a:ea typeface="+mn-lt"/>
                <a:cs typeface="+mn-lt"/>
              </a:rPr>
              <a:t>Single- vs. Double- vs. Triple-Blind?</a:t>
            </a:r>
          </a:p>
          <a:p>
            <a:pPr>
              <a:lnSpc>
                <a:spcPct val="80000"/>
              </a:lnSpc>
            </a:pPr>
            <a:r>
              <a:rPr lang="en-GB">
                <a:ea typeface="+mn-lt"/>
                <a:cs typeface="+mn-lt"/>
              </a:rPr>
              <a:t>Who needs to be blinded?</a:t>
            </a:r>
          </a:p>
          <a:p>
            <a:pPr marL="914400" lvl="1" indent="-457200">
              <a:lnSpc>
                <a:spcPct val="80000"/>
              </a:lnSpc>
              <a:buFont typeface="+mj-lt"/>
              <a:buAutoNum type="arabicPeriod"/>
            </a:pPr>
            <a:r>
              <a:rPr lang="en-GB">
                <a:ea typeface="+mn-lt"/>
                <a:cs typeface="+mn-lt"/>
              </a:rPr>
              <a:t>Participants</a:t>
            </a:r>
          </a:p>
          <a:p>
            <a:pPr marL="914400" lvl="1" indent="-457200">
              <a:lnSpc>
                <a:spcPct val="80000"/>
              </a:lnSpc>
              <a:buFont typeface="+mj-lt"/>
              <a:buAutoNum type="arabicPeriod"/>
            </a:pPr>
            <a:r>
              <a:rPr lang="en-GB">
                <a:ea typeface="+mn-lt"/>
                <a:cs typeface="+mn-lt"/>
              </a:rPr>
              <a:t>Clinicians</a:t>
            </a:r>
          </a:p>
          <a:p>
            <a:pPr marL="914400" lvl="1" indent="-457200">
              <a:lnSpc>
                <a:spcPct val="80000"/>
              </a:lnSpc>
              <a:buFont typeface="+mj-lt"/>
              <a:buAutoNum type="arabicPeriod"/>
            </a:pPr>
            <a:r>
              <a:rPr lang="en-GB">
                <a:ea typeface="+mn-lt"/>
                <a:cs typeface="+mn-lt"/>
              </a:rPr>
              <a:t>Data Collectors</a:t>
            </a:r>
          </a:p>
          <a:p>
            <a:pPr marL="914400" lvl="1" indent="-457200">
              <a:lnSpc>
                <a:spcPct val="80000"/>
              </a:lnSpc>
              <a:buFont typeface="+mj-lt"/>
              <a:buAutoNum type="arabicPeriod"/>
            </a:pPr>
            <a:r>
              <a:rPr lang="en-GB">
                <a:ea typeface="+mn-lt"/>
                <a:cs typeface="+mn-lt"/>
              </a:rPr>
              <a:t>Data </a:t>
            </a:r>
            <a:r>
              <a:rPr lang="en-GB" err="1">
                <a:ea typeface="+mn-lt"/>
                <a:cs typeface="+mn-lt"/>
              </a:rPr>
              <a:t>Analyzers</a:t>
            </a:r>
            <a:endParaRPr lang="en-GB">
              <a:ea typeface="+mn-lt"/>
              <a:cs typeface="+mn-lt"/>
            </a:endParaRPr>
          </a:p>
          <a:p>
            <a:pPr marL="914400" lvl="1" indent="-457200">
              <a:lnSpc>
                <a:spcPct val="80000"/>
              </a:lnSpc>
              <a:buFont typeface="+mj-lt"/>
              <a:buAutoNum type="arabicPeriod"/>
            </a:pPr>
            <a:r>
              <a:rPr lang="en-GB">
                <a:ea typeface="+mn-lt"/>
                <a:cs typeface="+mn-lt"/>
              </a:rPr>
              <a:t>Adjudicators of Outcome</a:t>
            </a:r>
            <a:endParaRPr lang="en-US">
              <a:ea typeface="+mn-lt"/>
              <a:cs typeface="+mn-lt"/>
            </a:endParaRPr>
          </a:p>
          <a:p>
            <a:endParaRPr lang="en-US"/>
          </a:p>
        </p:txBody>
      </p:sp>
    </p:spTree>
    <p:extLst>
      <p:ext uri="{BB962C8B-B14F-4D97-AF65-F5344CB8AC3E}">
        <p14:creationId xmlns:p14="http://schemas.microsoft.com/office/powerpoint/2010/main" val="21714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a:t>
            </a: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a:t>Review EBM and </a:t>
            </a:r>
            <a:r>
              <a:rPr lang="en-US" b="1" u="sng"/>
              <a:t>GRADED</a:t>
            </a:r>
            <a:r>
              <a:rPr lang="en-US"/>
              <a:t> Assignment for CLG</a:t>
            </a:r>
          </a:p>
          <a:p>
            <a:pPr marL="514350" indent="-514350">
              <a:buFont typeface="+mj-lt"/>
              <a:buAutoNum type="arabicPeriod"/>
            </a:pPr>
            <a:r>
              <a:rPr lang="en-US"/>
              <a:t>Intro to Critical Appraisal</a:t>
            </a:r>
            <a:endParaRPr lang="en-US">
              <a:cs typeface="Calibri"/>
            </a:endParaRPr>
          </a:p>
          <a:p>
            <a:pPr marL="0" indent="0">
              <a:buNone/>
            </a:pPr>
            <a:endParaRPr lang="en-US"/>
          </a:p>
        </p:txBody>
      </p:sp>
    </p:spTree>
    <p:extLst>
      <p:ext uri="{BB962C8B-B14F-4D97-AF65-F5344CB8AC3E}">
        <p14:creationId xmlns:p14="http://schemas.microsoft.com/office/powerpoint/2010/main" val="1725006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2AB74-F7CE-4E94-AA1D-C884702067BC}"/>
              </a:ext>
            </a:extLst>
          </p:cNvPr>
          <p:cNvSpPr>
            <a:spLocks noGrp="1"/>
          </p:cNvSpPr>
          <p:nvPr>
            <p:ph type="title"/>
          </p:nvPr>
        </p:nvSpPr>
        <p:spPr/>
        <p:txBody>
          <a:bodyPr>
            <a:normAutofit fontScale="90000"/>
          </a:bodyPr>
          <a:lstStyle/>
          <a:p>
            <a:r>
              <a:rPr lang="en-US"/>
              <a:t>5. Were the study groups similar at the start of the randomized control trial?</a:t>
            </a:r>
          </a:p>
        </p:txBody>
      </p:sp>
      <p:sp>
        <p:nvSpPr>
          <p:cNvPr id="3" name="Content Placeholder 2">
            <a:extLst>
              <a:ext uri="{FF2B5EF4-FFF2-40B4-BE49-F238E27FC236}">
                <a16:creationId xmlns:a16="http://schemas.microsoft.com/office/drawing/2014/main" id="{F8C4D519-270A-4F9F-883A-C3285E2B5B50}"/>
              </a:ext>
            </a:extLst>
          </p:cNvPr>
          <p:cNvSpPr>
            <a:spLocks noGrp="1"/>
          </p:cNvSpPr>
          <p:nvPr>
            <p:ph sz="half" idx="1"/>
          </p:nvPr>
        </p:nvSpPr>
        <p:spPr>
          <a:xfrm>
            <a:off x="838200" y="1414634"/>
            <a:ext cx="3395133" cy="5245809"/>
          </a:xfrm>
        </p:spPr>
        <p:txBody>
          <a:bodyPr>
            <a:normAutofit lnSpcReduction="10000"/>
          </a:bodyPr>
          <a:lstStyle/>
          <a:p>
            <a:r>
              <a:rPr lang="en-US" b="1">
                <a:cs typeface="Calibri"/>
              </a:rPr>
              <a:t>Prognostic factors </a:t>
            </a:r>
            <a:r>
              <a:rPr lang="en-US">
                <a:cs typeface="Calibri"/>
              </a:rPr>
              <a:t>(such as age, gender, weight, lab results etc.) should be similar for both the treatment and control groups.</a:t>
            </a:r>
          </a:p>
          <a:p>
            <a:endParaRPr lang="en-US" b="1">
              <a:cs typeface="Calibri"/>
            </a:endParaRPr>
          </a:p>
          <a:p>
            <a:r>
              <a:rPr lang="en-US">
                <a:cs typeface="Calibri"/>
              </a:rPr>
              <a:t>Typically each group’s baseline characteristics are summarized in </a:t>
            </a:r>
            <a:r>
              <a:rPr lang="en-US" b="1">
                <a:cs typeface="Calibri"/>
              </a:rPr>
              <a:t>Table 1</a:t>
            </a:r>
            <a:r>
              <a:rPr lang="en-US">
                <a:cs typeface="Calibri"/>
              </a:rPr>
              <a:t>. Start by looking for the table of baseline characteristics when answering this question.</a:t>
            </a:r>
          </a:p>
          <a:p>
            <a:endParaRPr lang="en-US"/>
          </a:p>
        </p:txBody>
      </p:sp>
      <p:pic>
        <p:nvPicPr>
          <p:cNvPr id="5" name="Picture 4">
            <a:extLst>
              <a:ext uri="{FF2B5EF4-FFF2-40B4-BE49-F238E27FC236}">
                <a16:creationId xmlns:a16="http://schemas.microsoft.com/office/drawing/2014/main" id="{CC8940BC-FD79-446E-B2C9-80537BBA5506}"/>
              </a:ext>
            </a:extLst>
          </p:cNvPr>
          <p:cNvPicPr>
            <a:picLocks noChangeAspect="1"/>
          </p:cNvPicPr>
          <p:nvPr/>
        </p:nvPicPr>
        <p:blipFill>
          <a:blip r:embed="rId3"/>
          <a:stretch>
            <a:fillRect/>
          </a:stretch>
        </p:blipFill>
        <p:spPr>
          <a:xfrm>
            <a:off x="4594577" y="1414634"/>
            <a:ext cx="7315200" cy="4996328"/>
          </a:xfrm>
          <a:prstGeom prst="rect">
            <a:avLst/>
          </a:prstGeom>
        </p:spPr>
      </p:pic>
    </p:spTree>
    <p:extLst>
      <p:ext uri="{BB962C8B-B14F-4D97-AF65-F5344CB8AC3E}">
        <p14:creationId xmlns:p14="http://schemas.microsoft.com/office/powerpoint/2010/main" val="42809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AB4A-E43C-4BC0-95AE-177FC6DA330A}"/>
              </a:ext>
            </a:extLst>
          </p:cNvPr>
          <p:cNvSpPr>
            <a:spLocks noGrp="1"/>
          </p:cNvSpPr>
          <p:nvPr>
            <p:ph type="title"/>
          </p:nvPr>
        </p:nvSpPr>
        <p:spPr>
          <a:xfrm>
            <a:off x="838200" y="557037"/>
            <a:ext cx="10515600" cy="810532"/>
          </a:xfrm>
        </p:spPr>
        <p:txBody>
          <a:bodyPr>
            <a:normAutofit fontScale="90000"/>
          </a:bodyPr>
          <a:lstStyle/>
          <a:p>
            <a:r>
              <a:rPr lang="en-US"/>
              <a:t>6. Apart from the experimental intervention, did each study group receive the same level of care (that is, were they treated equally)?</a:t>
            </a:r>
          </a:p>
        </p:txBody>
      </p:sp>
      <p:sp>
        <p:nvSpPr>
          <p:cNvPr id="3" name="Content Placeholder 2">
            <a:extLst>
              <a:ext uri="{FF2B5EF4-FFF2-40B4-BE49-F238E27FC236}">
                <a16:creationId xmlns:a16="http://schemas.microsoft.com/office/drawing/2014/main" id="{C5010877-C7EC-41EB-A39F-49EBC1CDE1DB}"/>
              </a:ext>
            </a:extLst>
          </p:cNvPr>
          <p:cNvSpPr>
            <a:spLocks noGrp="1"/>
          </p:cNvSpPr>
          <p:nvPr>
            <p:ph idx="1"/>
          </p:nvPr>
        </p:nvSpPr>
        <p:spPr/>
        <p:txBody>
          <a:bodyPr/>
          <a:lstStyle/>
          <a:p>
            <a:pPr marL="0" indent="0">
              <a:buNone/>
            </a:pPr>
            <a:r>
              <a:rPr lang="en-US"/>
              <a:t>A few questions to consider:</a:t>
            </a:r>
          </a:p>
          <a:p>
            <a:pPr marL="0" indent="0">
              <a:buNone/>
            </a:pPr>
            <a:endParaRPr lang="en-US"/>
          </a:p>
          <a:p>
            <a:r>
              <a:rPr lang="en-US"/>
              <a:t>Can groups be treated equally if the study participants and personnel weren’t blinded?</a:t>
            </a:r>
          </a:p>
          <a:p>
            <a:endParaRPr lang="en-US"/>
          </a:p>
          <a:p>
            <a:r>
              <a:rPr lang="en-US"/>
              <a:t>Are the outcomes for both groups being measured in the same way/consistently?</a:t>
            </a:r>
          </a:p>
          <a:p>
            <a:endParaRPr lang="en-US"/>
          </a:p>
          <a:p>
            <a:r>
              <a:rPr lang="en-US"/>
              <a:t>Are there other ways that groups could be treated unequally?</a:t>
            </a:r>
          </a:p>
        </p:txBody>
      </p:sp>
    </p:spTree>
    <p:extLst>
      <p:ext uri="{BB962C8B-B14F-4D97-AF65-F5344CB8AC3E}">
        <p14:creationId xmlns:p14="http://schemas.microsoft.com/office/powerpoint/2010/main" val="121982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FABA-A532-42C9-8E4C-70501C4BA890}"/>
              </a:ext>
            </a:extLst>
          </p:cNvPr>
          <p:cNvSpPr>
            <a:spLocks noGrp="1"/>
          </p:cNvSpPr>
          <p:nvPr>
            <p:ph type="title"/>
          </p:nvPr>
        </p:nvSpPr>
        <p:spPr/>
        <p:txBody>
          <a:bodyPr/>
          <a:lstStyle/>
          <a:p>
            <a:r>
              <a:rPr lang="en-US"/>
              <a:t>Let’s Practice</a:t>
            </a:r>
          </a:p>
        </p:txBody>
      </p:sp>
      <p:sp>
        <p:nvSpPr>
          <p:cNvPr id="3" name="Text Placeholder 2">
            <a:extLst>
              <a:ext uri="{FF2B5EF4-FFF2-40B4-BE49-F238E27FC236}">
                <a16:creationId xmlns:a16="http://schemas.microsoft.com/office/drawing/2014/main" id="{7D4A3104-BEA2-464A-B72B-B9955BB398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819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3DE3AB-EDB0-4AB2-814E-7E01E266EC2D}"/>
              </a:ext>
            </a:extLst>
          </p:cNvPr>
          <p:cNvSpPr txBox="1"/>
          <p:nvPr/>
        </p:nvSpPr>
        <p:spPr>
          <a:xfrm>
            <a:off x="146756" y="191912"/>
            <a:ext cx="11932355" cy="6017032"/>
          </a:xfrm>
          <a:prstGeom prst="rect">
            <a:avLst/>
          </a:prstGeom>
          <a:noFill/>
        </p:spPr>
        <p:txBody>
          <a:bodyPr wrap="square" rtlCol="0">
            <a:spAutoFit/>
          </a:bodyPr>
          <a:lstStyle/>
          <a:p>
            <a:r>
              <a:rPr lang="en-US" sz="3500"/>
              <a:t>An independent researcher made random allocation cards using computer generated sequence and used sequentially numbered, sealed, opaque envelopes to conceal the allocation. Neither the researcher nor the participants were aware of the groups. The intervention group received a pearl of vitamin D (50,000 IU/week with lunch meal) and an oral tablet of magnesium (6 mg/kg/day with lunch meal) for a duration of 8-weeks [28]. Participants in the control group received a placebo, similar in appearance, color and taste to the two supplements (edible paraffin oil as a placebo for vitamin D, microcrystalline cellulose and stearic acid as a placebo for magnesium).</a:t>
            </a:r>
          </a:p>
        </p:txBody>
      </p:sp>
    </p:spTree>
    <p:extLst>
      <p:ext uri="{BB962C8B-B14F-4D97-AF65-F5344CB8AC3E}">
        <p14:creationId xmlns:p14="http://schemas.microsoft.com/office/powerpoint/2010/main" val="1922713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3DE3AB-EDB0-4AB2-814E-7E01E266EC2D}"/>
              </a:ext>
            </a:extLst>
          </p:cNvPr>
          <p:cNvSpPr txBox="1"/>
          <p:nvPr/>
        </p:nvSpPr>
        <p:spPr>
          <a:xfrm>
            <a:off x="146756" y="191912"/>
            <a:ext cx="11932355" cy="6017032"/>
          </a:xfrm>
          <a:prstGeom prst="rect">
            <a:avLst/>
          </a:prstGeom>
          <a:noFill/>
        </p:spPr>
        <p:txBody>
          <a:bodyPr wrap="square" rtlCol="0">
            <a:spAutoFit/>
          </a:bodyPr>
          <a:lstStyle/>
          <a:p>
            <a:r>
              <a:rPr lang="en-US" sz="3500"/>
              <a:t>An </a:t>
            </a:r>
            <a:r>
              <a:rPr lang="en-US" sz="3500" b="1"/>
              <a:t>independent researcher </a:t>
            </a:r>
            <a:r>
              <a:rPr lang="en-US" sz="3500"/>
              <a:t>made random allocation cards using </a:t>
            </a:r>
            <a:r>
              <a:rPr lang="en-US" sz="3500" b="1"/>
              <a:t>computer generated sequence </a:t>
            </a:r>
            <a:r>
              <a:rPr lang="en-US" sz="3500"/>
              <a:t>and used sequentially numbered, </a:t>
            </a:r>
            <a:r>
              <a:rPr lang="en-US" sz="3500" b="1"/>
              <a:t>sealed, opaque envelopes </a:t>
            </a:r>
            <a:r>
              <a:rPr lang="en-US" sz="3500"/>
              <a:t>to conceal the allocation. </a:t>
            </a:r>
            <a:r>
              <a:rPr lang="en-US" sz="3500" b="1"/>
              <a:t>Neither the researcher nor the participants were aware of the groups</a:t>
            </a:r>
            <a:r>
              <a:rPr lang="en-US" sz="3500"/>
              <a:t>. The intervention group received a pearl of vitamin D (50,000 IU/week with lunch meal) and an oral tablet of magnesium (6 mg/kg/day with lunch meal) for a duration of 8-weeks [28]. Participants in the control group received </a:t>
            </a:r>
            <a:r>
              <a:rPr lang="en-US" sz="3500" b="1"/>
              <a:t>a placebo, similar in appearance, color and taste to the two supplements</a:t>
            </a:r>
            <a:r>
              <a:rPr lang="en-US" sz="3500"/>
              <a:t> (edible paraffin oil as a placebo for vitamin D, microcrystalline cellulose and stearic acid as a placebo for magnesium).</a:t>
            </a:r>
          </a:p>
        </p:txBody>
      </p:sp>
    </p:spTree>
    <p:extLst>
      <p:ext uri="{BB962C8B-B14F-4D97-AF65-F5344CB8AC3E}">
        <p14:creationId xmlns:p14="http://schemas.microsoft.com/office/powerpoint/2010/main" val="575487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4B5-4486-4636-9462-A51DDCBC88C1}"/>
              </a:ext>
            </a:extLst>
          </p:cNvPr>
          <p:cNvSpPr>
            <a:spLocks noGrp="1"/>
          </p:cNvSpPr>
          <p:nvPr>
            <p:ph type="ctrTitle"/>
          </p:nvPr>
        </p:nvSpPr>
        <p:spPr/>
        <p:txBody>
          <a:bodyPr/>
          <a:lstStyle/>
          <a:p>
            <a:r>
              <a:rPr lang="en-US"/>
              <a:t>What are the results?</a:t>
            </a:r>
          </a:p>
        </p:txBody>
      </p:sp>
      <p:sp>
        <p:nvSpPr>
          <p:cNvPr id="4" name="Subtitle 3">
            <a:extLst>
              <a:ext uri="{FF2B5EF4-FFF2-40B4-BE49-F238E27FC236}">
                <a16:creationId xmlns:a16="http://schemas.microsoft.com/office/drawing/2014/main" id="{000FC2F9-F0DC-4984-AA3C-89CEC12ADDB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5295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172B-ACEE-4321-A354-B715AF14AC0C}"/>
              </a:ext>
            </a:extLst>
          </p:cNvPr>
          <p:cNvSpPr>
            <a:spLocks noGrp="1"/>
          </p:cNvSpPr>
          <p:nvPr>
            <p:ph type="title"/>
          </p:nvPr>
        </p:nvSpPr>
        <p:spPr/>
        <p:txBody>
          <a:bodyPr/>
          <a:lstStyle/>
          <a:p>
            <a:r>
              <a:rPr lang="en-US"/>
              <a:t>Treatment Effects</a:t>
            </a:r>
          </a:p>
        </p:txBody>
      </p:sp>
      <p:sp>
        <p:nvSpPr>
          <p:cNvPr id="3" name="Content Placeholder 2">
            <a:extLst>
              <a:ext uri="{FF2B5EF4-FFF2-40B4-BE49-F238E27FC236}">
                <a16:creationId xmlns:a16="http://schemas.microsoft.com/office/drawing/2014/main" id="{FBFE977E-E6E6-4536-905D-56C471F20DDE}"/>
              </a:ext>
            </a:extLst>
          </p:cNvPr>
          <p:cNvSpPr>
            <a:spLocks noGrp="1"/>
          </p:cNvSpPr>
          <p:nvPr>
            <p:ph idx="1"/>
          </p:nvPr>
        </p:nvSpPr>
        <p:spPr/>
        <p:txBody>
          <a:bodyPr/>
          <a:lstStyle/>
          <a:p>
            <a:r>
              <a:rPr lang="en-US"/>
              <a:t>You will learn how to calculate treatment effects when you study biostatistics in FOM 4.</a:t>
            </a:r>
          </a:p>
          <a:p>
            <a:endParaRPr lang="en-US"/>
          </a:p>
          <a:p>
            <a:r>
              <a:rPr lang="en-US"/>
              <a:t>For this assignment, you don’t need to calculate the effects such as relative risk reduction, absolute risk reduction, and number needed to treat yourself. We just want you to focus on what the authors reported and what is missing. </a:t>
            </a:r>
          </a:p>
          <a:p>
            <a:endParaRPr lang="en-US"/>
          </a:p>
        </p:txBody>
      </p:sp>
    </p:spTree>
    <p:extLst>
      <p:ext uri="{BB962C8B-B14F-4D97-AF65-F5344CB8AC3E}">
        <p14:creationId xmlns:p14="http://schemas.microsoft.com/office/powerpoint/2010/main" val="322968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8E3E-C91E-457C-8393-00C159424F57}"/>
              </a:ext>
            </a:extLst>
          </p:cNvPr>
          <p:cNvSpPr>
            <a:spLocks noGrp="1"/>
          </p:cNvSpPr>
          <p:nvPr>
            <p:ph type="title"/>
          </p:nvPr>
        </p:nvSpPr>
        <p:spPr/>
        <p:txBody>
          <a:bodyPr/>
          <a:lstStyle/>
          <a:p>
            <a:r>
              <a:rPr lang="en-US"/>
              <a:t>Statistical vs. Clinical Significance</a:t>
            </a:r>
          </a:p>
        </p:txBody>
      </p:sp>
      <p:sp>
        <p:nvSpPr>
          <p:cNvPr id="3" name="Content Placeholder 2">
            <a:extLst>
              <a:ext uri="{FF2B5EF4-FFF2-40B4-BE49-F238E27FC236}">
                <a16:creationId xmlns:a16="http://schemas.microsoft.com/office/drawing/2014/main" id="{E9C20F0D-E33A-4D98-97C8-A282FD023BBF}"/>
              </a:ext>
            </a:extLst>
          </p:cNvPr>
          <p:cNvSpPr>
            <a:spLocks noGrp="1"/>
          </p:cNvSpPr>
          <p:nvPr>
            <p:ph sz="half" idx="1"/>
          </p:nvPr>
        </p:nvSpPr>
        <p:spPr>
          <a:xfrm>
            <a:off x="838200" y="1825625"/>
            <a:ext cx="3869267" cy="4351338"/>
          </a:xfrm>
        </p:spPr>
        <p:txBody>
          <a:bodyPr>
            <a:noAutofit/>
          </a:bodyPr>
          <a:lstStyle/>
          <a:p>
            <a:pPr marL="0" indent="0">
              <a:buNone/>
            </a:pPr>
            <a:r>
              <a:rPr lang="en-US" sz="3000"/>
              <a:t>How much did vitamin D plus magnesium reduce the emotional, conduct, and peer problems of children in the treatment group compared with children treated with placebo?</a:t>
            </a:r>
          </a:p>
        </p:txBody>
      </p:sp>
      <p:pic>
        <p:nvPicPr>
          <p:cNvPr id="6" name="Picture 5">
            <a:extLst>
              <a:ext uri="{FF2B5EF4-FFF2-40B4-BE49-F238E27FC236}">
                <a16:creationId xmlns:a16="http://schemas.microsoft.com/office/drawing/2014/main" id="{9B83300F-9EB9-42E0-8D51-C233190BD723}"/>
              </a:ext>
            </a:extLst>
          </p:cNvPr>
          <p:cNvPicPr>
            <a:picLocks noChangeAspect="1"/>
          </p:cNvPicPr>
          <p:nvPr/>
        </p:nvPicPr>
        <p:blipFill>
          <a:blip r:embed="rId3"/>
          <a:stretch>
            <a:fillRect/>
          </a:stretch>
        </p:blipFill>
        <p:spPr>
          <a:xfrm>
            <a:off x="5610777" y="1825625"/>
            <a:ext cx="6343958" cy="3704872"/>
          </a:xfrm>
          <a:prstGeom prst="rect">
            <a:avLst/>
          </a:prstGeom>
        </p:spPr>
      </p:pic>
    </p:spTree>
    <p:extLst>
      <p:ext uri="{BB962C8B-B14F-4D97-AF65-F5344CB8AC3E}">
        <p14:creationId xmlns:p14="http://schemas.microsoft.com/office/powerpoint/2010/main" val="524157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3FA4-51E8-48F3-AC05-970E7F6F4DC1}"/>
              </a:ext>
            </a:extLst>
          </p:cNvPr>
          <p:cNvSpPr>
            <a:spLocks noGrp="1"/>
          </p:cNvSpPr>
          <p:nvPr>
            <p:ph type="title"/>
          </p:nvPr>
        </p:nvSpPr>
        <p:spPr/>
        <p:txBody>
          <a:bodyPr/>
          <a:lstStyle/>
          <a:p>
            <a:r>
              <a:rPr lang="en-US"/>
              <a:t>P-Values vs. Confidence Intervals</a:t>
            </a:r>
          </a:p>
        </p:txBody>
      </p:sp>
      <p:sp>
        <p:nvSpPr>
          <p:cNvPr id="5" name="Text Placeholder 4">
            <a:extLst>
              <a:ext uri="{FF2B5EF4-FFF2-40B4-BE49-F238E27FC236}">
                <a16:creationId xmlns:a16="http://schemas.microsoft.com/office/drawing/2014/main" id="{40D140D7-A538-4C99-8271-ADED7CD401BC}"/>
              </a:ext>
            </a:extLst>
          </p:cNvPr>
          <p:cNvSpPr>
            <a:spLocks noGrp="1"/>
          </p:cNvSpPr>
          <p:nvPr>
            <p:ph type="body" idx="1"/>
          </p:nvPr>
        </p:nvSpPr>
        <p:spPr/>
        <p:txBody>
          <a:bodyPr/>
          <a:lstStyle/>
          <a:p>
            <a:r>
              <a:rPr lang="en-US"/>
              <a:t>P-Values</a:t>
            </a:r>
          </a:p>
        </p:txBody>
      </p:sp>
      <p:sp>
        <p:nvSpPr>
          <p:cNvPr id="3" name="Content Placeholder 2">
            <a:extLst>
              <a:ext uri="{FF2B5EF4-FFF2-40B4-BE49-F238E27FC236}">
                <a16:creationId xmlns:a16="http://schemas.microsoft.com/office/drawing/2014/main" id="{F248223E-CB84-4A2A-9CDA-FB3FBEBC7282}"/>
              </a:ext>
            </a:extLst>
          </p:cNvPr>
          <p:cNvSpPr>
            <a:spLocks noGrp="1"/>
          </p:cNvSpPr>
          <p:nvPr>
            <p:ph sz="half" idx="2"/>
          </p:nvPr>
        </p:nvSpPr>
        <p:spPr/>
        <p:txBody>
          <a:bodyPr>
            <a:normAutofit/>
          </a:bodyPr>
          <a:lstStyle/>
          <a:p>
            <a:r>
              <a:rPr lang="en-US"/>
              <a:t>The </a:t>
            </a:r>
            <a:r>
              <a:rPr lang="en-US" b="1"/>
              <a:t>p-value</a:t>
            </a:r>
            <a:r>
              <a:rPr lang="en-US"/>
              <a:t> only tells us if the differences between the two groups are </a:t>
            </a:r>
            <a:r>
              <a:rPr lang="en-US" b="1"/>
              <a:t>statistically significant</a:t>
            </a:r>
            <a:r>
              <a:rPr lang="en-US"/>
              <a:t>. If the p-value is less than 0.05 or 0.001, it’s less likely that the difference between the two groups happened by chance. </a:t>
            </a:r>
          </a:p>
          <a:p>
            <a:r>
              <a:rPr lang="en-US"/>
              <a:t>The p-value DOES NOT tell us how large the differences between the two groups are.</a:t>
            </a:r>
          </a:p>
          <a:p>
            <a:endParaRPr lang="en-US"/>
          </a:p>
          <a:p>
            <a:endParaRPr lang="en-US"/>
          </a:p>
        </p:txBody>
      </p:sp>
      <p:sp>
        <p:nvSpPr>
          <p:cNvPr id="6" name="Text Placeholder 5">
            <a:extLst>
              <a:ext uri="{FF2B5EF4-FFF2-40B4-BE49-F238E27FC236}">
                <a16:creationId xmlns:a16="http://schemas.microsoft.com/office/drawing/2014/main" id="{96F595A7-9EE2-4489-BB3D-B96E45045ED3}"/>
              </a:ext>
            </a:extLst>
          </p:cNvPr>
          <p:cNvSpPr>
            <a:spLocks noGrp="1"/>
          </p:cNvSpPr>
          <p:nvPr>
            <p:ph type="body" sz="quarter" idx="3"/>
          </p:nvPr>
        </p:nvSpPr>
        <p:spPr/>
        <p:txBody>
          <a:bodyPr/>
          <a:lstStyle/>
          <a:p>
            <a:r>
              <a:rPr lang="en-US"/>
              <a:t>Confidence Intervals</a:t>
            </a:r>
          </a:p>
        </p:txBody>
      </p:sp>
      <p:sp>
        <p:nvSpPr>
          <p:cNvPr id="7" name="Content Placeholder 6">
            <a:extLst>
              <a:ext uri="{FF2B5EF4-FFF2-40B4-BE49-F238E27FC236}">
                <a16:creationId xmlns:a16="http://schemas.microsoft.com/office/drawing/2014/main" id="{C662D548-923E-43A4-94FA-F9AE227EE284}"/>
              </a:ext>
            </a:extLst>
          </p:cNvPr>
          <p:cNvSpPr>
            <a:spLocks noGrp="1"/>
          </p:cNvSpPr>
          <p:nvPr>
            <p:ph sz="quarter" idx="4"/>
          </p:nvPr>
        </p:nvSpPr>
        <p:spPr/>
        <p:txBody>
          <a:bodyPr/>
          <a:lstStyle/>
          <a:p>
            <a:r>
              <a:rPr lang="en-US"/>
              <a:t>A </a:t>
            </a:r>
            <a:r>
              <a:rPr lang="en-US" b="1"/>
              <a:t>confidence interval </a:t>
            </a:r>
            <a:r>
              <a:rPr lang="en-US"/>
              <a:t>is a range that includes the true treatment effect 95% of the time. The treatment effect &amp; confidence interval can help you determine if the results are </a:t>
            </a:r>
            <a:r>
              <a:rPr lang="en-US" b="1"/>
              <a:t>clinically significant.</a:t>
            </a:r>
            <a:endParaRPr lang="en-US"/>
          </a:p>
          <a:p>
            <a:r>
              <a:rPr lang="en-US">
                <a:ea typeface="+mn-lt"/>
                <a:cs typeface="+mn-lt"/>
              </a:rPr>
              <a:t>Confidence intervals ideally should be narrow and should not include the null value (1 for ratio parameters; 0 for absolute parameters)</a:t>
            </a:r>
            <a:endParaRPr lang="en-US">
              <a:cs typeface="Calibri"/>
            </a:endParaRPr>
          </a:p>
          <a:p>
            <a:endParaRPr lang="en-US"/>
          </a:p>
        </p:txBody>
      </p:sp>
    </p:spTree>
    <p:extLst>
      <p:ext uri="{BB962C8B-B14F-4D97-AF65-F5344CB8AC3E}">
        <p14:creationId xmlns:p14="http://schemas.microsoft.com/office/powerpoint/2010/main" val="383282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BDE43-D7D7-CAFC-9F06-6DF544E9625B}"/>
              </a:ext>
            </a:extLst>
          </p:cNvPr>
          <p:cNvSpPr>
            <a:spLocks noGrp="1"/>
          </p:cNvSpPr>
          <p:nvPr>
            <p:ph type="title"/>
          </p:nvPr>
        </p:nvSpPr>
        <p:spPr/>
        <p:txBody>
          <a:bodyPr/>
          <a:lstStyle/>
          <a:p>
            <a:r>
              <a:rPr lang="en-US"/>
              <a:t>Forest Plot</a:t>
            </a:r>
          </a:p>
        </p:txBody>
      </p:sp>
      <p:pic>
        <p:nvPicPr>
          <p:cNvPr id="4" name="Picture 4" descr="Table&#10;&#10;Description automatically generated">
            <a:extLst>
              <a:ext uri="{FF2B5EF4-FFF2-40B4-BE49-F238E27FC236}">
                <a16:creationId xmlns:a16="http://schemas.microsoft.com/office/drawing/2014/main" id="{AFDCFB7B-9962-54FD-802F-63B1FAE9C7B4}"/>
              </a:ext>
            </a:extLst>
          </p:cNvPr>
          <p:cNvPicPr>
            <a:picLocks noGrp="1" noChangeAspect="1"/>
          </p:cNvPicPr>
          <p:nvPr>
            <p:ph idx="1"/>
          </p:nvPr>
        </p:nvPicPr>
        <p:blipFill>
          <a:blip r:embed="rId3"/>
          <a:stretch>
            <a:fillRect/>
          </a:stretch>
        </p:blipFill>
        <p:spPr>
          <a:xfrm>
            <a:off x="5346416" y="139700"/>
            <a:ext cx="6004493" cy="6418263"/>
          </a:xfrm>
        </p:spPr>
      </p:pic>
      <p:sp>
        <p:nvSpPr>
          <p:cNvPr id="6" name="TextBox 5">
            <a:extLst>
              <a:ext uri="{FF2B5EF4-FFF2-40B4-BE49-F238E27FC236}">
                <a16:creationId xmlns:a16="http://schemas.microsoft.com/office/drawing/2014/main" id="{88EB617B-E881-9D5F-1C86-2F236DF1776E}"/>
              </a:ext>
            </a:extLst>
          </p:cNvPr>
          <p:cNvSpPr txBox="1"/>
          <p:nvPr/>
        </p:nvSpPr>
        <p:spPr>
          <a:xfrm>
            <a:off x="362226" y="6281531"/>
            <a:ext cx="44770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solidFill>
                  <a:srgbClr val="000000"/>
                </a:solidFill>
                <a:latin typeface="Arial"/>
              </a:rPr>
              <a:t>Grobman WA et al. N Engl J Med 2018;379:513-523</a:t>
            </a:r>
          </a:p>
        </p:txBody>
      </p:sp>
    </p:spTree>
    <p:extLst>
      <p:ext uri="{BB962C8B-B14F-4D97-AF65-F5344CB8AC3E}">
        <p14:creationId xmlns:p14="http://schemas.microsoft.com/office/powerpoint/2010/main" val="301135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C364-DE3C-438F-880A-6C9F6653555B}"/>
              </a:ext>
            </a:extLst>
          </p:cNvPr>
          <p:cNvSpPr>
            <a:spLocks noGrp="1"/>
          </p:cNvSpPr>
          <p:nvPr>
            <p:ph type="title"/>
          </p:nvPr>
        </p:nvSpPr>
        <p:spPr/>
        <p:txBody>
          <a:bodyPr/>
          <a:lstStyle/>
          <a:p>
            <a:r>
              <a:rPr lang="en-US"/>
              <a:t>Evidence-Based Medicine </a:t>
            </a:r>
          </a:p>
        </p:txBody>
      </p:sp>
      <p:graphicFrame>
        <p:nvGraphicFramePr>
          <p:cNvPr id="4" name="Content Placeholder 3">
            <a:extLst>
              <a:ext uri="{FF2B5EF4-FFF2-40B4-BE49-F238E27FC236}">
                <a16:creationId xmlns:a16="http://schemas.microsoft.com/office/drawing/2014/main" id="{0C0E14E1-AD5D-404C-A2EF-FB9647608C5C}"/>
              </a:ext>
            </a:extLst>
          </p:cNvPr>
          <p:cNvGraphicFramePr>
            <a:graphicFrameLocks noGrp="1"/>
          </p:cNvGraphicFramePr>
          <p:nvPr>
            <p:ph idx="1"/>
            <p:extLst>
              <p:ext uri="{D42A27DB-BD31-4B8C-83A1-F6EECF244321}">
                <p14:modId xmlns:p14="http://schemas.microsoft.com/office/powerpoint/2010/main" val="34887743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97258B28-6A19-419C-A4CD-C766F7C2B291}"/>
              </a:ext>
            </a:extLst>
          </p:cNvPr>
          <p:cNvGraphicFramePr/>
          <p:nvPr>
            <p:extLst>
              <p:ext uri="{D42A27DB-BD31-4B8C-83A1-F6EECF244321}">
                <p14:modId xmlns:p14="http://schemas.microsoft.com/office/powerpoint/2010/main" val="3816640632"/>
              </p:ext>
            </p:extLst>
          </p:nvPr>
        </p:nvGraphicFramePr>
        <p:xfrm>
          <a:off x="2032000" y="1074207"/>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85531156-8FB7-4CE4-A9F2-2F52241C2FB3}"/>
              </a:ext>
            </a:extLst>
          </p:cNvPr>
          <p:cNvSpPr txBox="1"/>
          <p:nvPr/>
        </p:nvSpPr>
        <p:spPr>
          <a:xfrm>
            <a:off x="5809956" y="3959090"/>
            <a:ext cx="773723" cy="369332"/>
          </a:xfrm>
          <a:prstGeom prst="rect">
            <a:avLst/>
          </a:prstGeom>
          <a:noFill/>
        </p:spPr>
        <p:txBody>
          <a:bodyPr wrap="square" rtlCol="0">
            <a:spAutoFit/>
          </a:bodyPr>
          <a:lstStyle/>
          <a:p>
            <a:r>
              <a:rPr lang="en-US" b="1">
                <a:solidFill>
                  <a:schemeClr val="bg1"/>
                </a:solidFill>
              </a:rPr>
              <a:t>EBM</a:t>
            </a:r>
          </a:p>
        </p:txBody>
      </p:sp>
    </p:spTree>
    <p:extLst>
      <p:ext uri="{BB962C8B-B14F-4D97-AF65-F5344CB8AC3E}">
        <p14:creationId xmlns:p14="http://schemas.microsoft.com/office/powerpoint/2010/main" val="3448214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860D-4A1E-4513-BDCA-044674AA1233}"/>
              </a:ext>
            </a:extLst>
          </p:cNvPr>
          <p:cNvSpPr>
            <a:spLocks noGrp="1"/>
          </p:cNvSpPr>
          <p:nvPr>
            <p:ph type="title"/>
          </p:nvPr>
        </p:nvSpPr>
        <p:spPr/>
        <p:txBody>
          <a:bodyPr>
            <a:normAutofit fontScale="90000"/>
          </a:bodyPr>
          <a:lstStyle/>
          <a:p>
            <a:r>
              <a:rPr lang="en-US"/>
              <a:t>7. Were the effects of the intervention reported comprehensively?</a:t>
            </a:r>
          </a:p>
        </p:txBody>
      </p:sp>
      <p:sp>
        <p:nvSpPr>
          <p:cNvPr id="4" name="Content Placeholder 3">
            <a:extLst>
              <a:ext uri="{FF2B5EF4-FFF2-40B4-BE49-F238E27FC236}">
                <a16:creationId xmlns:a16="http://schemas.microsoft.com/office/drawing/2014/main" id="{7E725665-5E64-4D57-ABFD-42F363158B1B}"/>
              </a:ext>
            </a:extLst>
          </p:cNvPr>
          <p:cNvSpPr>
            <a:spLocks noGrp="1"/>
          </p:cNvSpPr>
          <p:nvPr>
            <p:ph sz="half" idx="2"/>
          </p:nvPr>
        </p:nvSpPr>
        <p:spPr>
          <a:xfrm>
            <a:off x="838200" y="1825625"/>
            <a:ext cx="10515600" cy="4351338"/>
          </a:xfrm>
        </p:spPr>
        <p:txBody>
          <a:bodyPr>
            <a:normAutofit/>
          </a:bodyPr>
          <a:lstStyle/>
          <a:p>
            <a:r>
              <a:rPr lang="en-US"/>
              <a:t>Power calculation</a:t>
            </a:r>
          </a:p>
          <a:p>
            <a:r>
              <a:rPr lang="en-US"/>
              <a:t>Outcomes measured</a:t>
            </a:r>
          </a:p>
          <a:p>
            <a:r>
              <a:rPr lang="en-US"/>
              <a:t>Relative effects vs. absolute effects</a:t>
            </a:r>
          </a:p>
          <a:p>
            <a:r>
              <a:rPr lang="en-US"/>
              <a:t>Statistical tests used</a:t>
            </a:r>
          </a:p>
          <a:p>
            <a:r>
              <a:rPr lang="en-US"/>
              <a:t>P-Values </a:t>
            </a:r>
          </a:p>
          <a:p>
            <a:r>
              <a:rPr lang="en-US"/>
              <a:t>Potential sources of bias identified</a:t>
            </a:r>
          </a:p>
          <a:p>
            <a:endParaRPr lang="en-US"/>
          </a:p>
        </p:txBody>
      </p:sp>
    </p:spTree>
    <p:extLst>
      <p:ext uri="{BB962C8B-B14F-4D97-AF65-F5344CB8AC3E}">
        <p14:creationId xmlns:p14="http://schemas.microsoft.com/office/powerpoint/2010/main" val="3599083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ADDE-4FFF-4007-8DE8-5361ED9CE21A}"/>
              </a:ext>
            </a:extLst>
          </p:cNvPr>
          <p:cNvSpPr>
            <a:spLocks noGrp="1"/>
          </p:cNvSpPr>
          <p:nvPr>
            <p:ph type="title"/>
          </p:nvPr>
        </p:nvSpPr>
        <p:spPr/>
        <p:txBody>
          <a:bodyPr>
            <a:normAutofit fontScale="90000"/>
          </a:bodyPr>
          <a:lstStyle/>
          <a:p>
            <a:r>
              <a:rPr lang="en-US"/>
              <a:t>8. Was the precision of the estimate of the intervention or treatment effect reported?</a:t>
            </a:r>
          </a:p>
        </p:txBody>
      </p:sp>
      <p:sp>
        <p:nvSpPr>
          <p:cNvPr id="3" name="Content Placeholder 2">
            <a:extLst>
              <a:ext uri="{FF2B5EF4-FFF2-40B4-BE49-F238E27FC236}">
                <a16:creationId xmlns:a16="http://schemas.microsoft.com/office/drawing/2014/main" id="{BCA7EAC6-38F8-4D38-948B-DA18F4DB6E9B}"/>
              </a:ext>
            </a:extLst>
          </p:cNvPr>
          <p:cNvSpPr>
            <a:spLocks noGrp="1"/>
          </p:cNvSpPr>
          <p:nvPr>
            <p:ph sz="half" idx="1"/>
          </p:nvPr>
        </p:nvSpPr>
        <p:spPr/>
        <p:txBody>
          <a:bodyPr>
            <a:normAutofit/>
          </a:bodyPr>
          <a:lstStyle/>
          <a:p>
            <a:r>
              <a:rPr lang="en-US"/>
              <a:t>What are its confidence limits?</a:t>
            </a:r>
          </a:p>
          <a:p>
            <a:pPr lvl="1"/>
            <a:r>
              <a:rPr lang="en-US"/>
              <a:t>Did the authors report the confidence interval for the treatment effect?</a:t>
            </a:r>
          </a:p>
          <a:p>
            <a:pPr lvl="1"/>
            <a:endParaRPr lang="en-US"/>
          </a:p>
          <a:p>
            <a:pPr lvl="1"/>
            <a:r>
              <a:rPr lang="en-US"/>
              <a:t>If they did, how large was the confidence interval? The larger the confidence interval the less precise the estimate.</a:t>
            </a:r>
          </a:p>
          <a:p>
            <a:pPr lvl="1"/>
            <a:endParaRPr lang="en-US"/>
          </a:p>
          <a:p>
            <a:endParaRPr lang="en-US"/>
          </a:p>
        </p:txBody>
      </p:sp>
      <p:sp>
        <p:nvSpPr>
          <p:cNvPr id="4" name="Content Placeholder 3">
            <a:extLst>
              <a:ext uri="{FF2B5EF4-FFF2-40B4-BE49-F238E27FC236}">
                <a16:creationId xmlns:a16="http://schemas.microsoft.com/office/drawing/2014/main" id="{04F4DFA2-C5A8-4FEC-8C26-272058719F4A}"/>
              </a:ext>
            </a:extLst>
          </p:cNvPr>
          <p:cNvSpPr>
            <a:spLocks noGrp="1"/>
          </p:cNvSpPr>
          <p:nvPr>
            <p:ph sz="half" idx="2"/>
          </p:nvPr>
        </p:nvSpPr>
        <p:spPr/>
        <p:txBody>
          <a:bodyPr>
            <a:normAutofit/>
          </a:bodyPr>
          <a:lstStyle/>
          <a:p>
            <a:pPr marL="0" indent="0">
              <a:buNone/>
            </a:pPr>
            <a:r>
              <a:rPr lang="en-US" b="1"/>
              <a:t>Example of a Confidence Interval:</a:t>
            </a:r>
          </a:p>
          <a:p>
            <a:pPr marL="0" indent="0">
              <a:buNone/>
            </a:pPr>
            <a:r>
              <a:rPr lang="en-US"/>
              <a:t>The relative risk of diabetes remission was 7.5 in the gastric-bypass group (</a:t>
            </a:r>
            <a:r>
              <a:rPr lang="en-US" b="1"/>
              <a:t>95% confidence interval [CI], 1.97 to 28.61</a:t>
            </a:r>
            <a:r>
              <a:rPr lang="en-US"/>
              <a:t>; P&lt;0.001) and 9.5 in the biliopancreatic-diversion group (</a:t>
            </a:r>
            <a:r>
              <a:rPr lang="en-US" b="1"/>
              <a:t>95% CI, 2.54 to 35.51</a:t>
            </a:r>
            <a:r>
              <a:rPr lang="en-US"/>
              <a:t>; P&lt;0.001), as compared with the medical-therapy group.</a:t>
            </a:r>
          </a:p>
        </p:txBody>
      </p:sp>
    </p:spTree>
    <p:extLst>
      <p:ext uri="{BB962C8B-B14F-4D97-AF65-F5344CB8AC3E}">
        <p14:creationId xmlns:p14="http://schemas.microsoft.com/office/powerpoint/2010/main" val="1690835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8DA8-CA8A-4453-86A8-CA3F9F2D1071}"/>
              </a:ext>
            </a:extLst>
          </p:cNvPr>
          <p:cNvSpPr>
            <a:spLocks noGrp="1"/>
          </p:cNvSpPr>
          <p:nvPr>
            <p:ph type="title"/>
          </p:nvPr>
        </p:nvSpPr>
        <p:spPr/>
        <p:txBody>
          <a:bodyPr>
            <a:normAutofit fontScale="90000"/>
          </a:bodyPr>
          <a:lstStyle/>
          <a:p>
            <a:r>
              <a:rPr lang="en-US"/>
              <a:t>9. Do the benefits of the intervention outweigh the harms and costs?</a:t>
            </a:r>
          </a:p>
        </p:txBody>
      </p:sp>
      <p:sp>
        <p:nvSpPr>
          <p:cNvPr id="3" name="Content Placeholder 2">
            <a:extLst>
              <a:ext uri="{FF2B5EF4-FFF2-40B4-BE49-F238E27FC236}">
                <a16:creationId xmlns:a16="http://schemas.microsoft.com/office/drawing/2014/main" id="{1C545442-B90A-40AD-BECD-1AB12EF08683}"/>
              </a:ext>
            </a:extLst>
          </p:cNvPr>
          <p:cNvSpPr>
            <a:spLocks noGrp="1"/>
          </p:cNvSpPr>
          <p:nvPr>
            <p:ph idx="1"/>
          </p:nvPr>
        </p:nvSpPr>
        <p:spPr/>
        <p:txBody>
          <a:bodyPr>
            <a:normAutofit/>
          </a:bodyPr>
          <a:lstStyle/>
          <a:p>
            <a:r>
              <a:rPr lang="en-US"/>
              <a:t>What was the effect size of the treatment?</a:t>
            </a:r>
          </a:p>
          <a:p>
            <a:pPr lvl="1"/>
            <a:r>
              <a:rPr lang="en-US"/>
              <a:t>Confidence interval for results like odds ratios, risk ratios, hazard ratios, absolute difference between means etc.</a:t>
            </a:r>
          </a:p>
          <a:p>
            <a:pPr lvl="1"/>
            <a:r>
              <a:rPr lang="en-US"/>
              <a:t>Number needed to treat/number needed to harm (to prevent one adverse outcome or produce one positive outcome)</a:t>
            </a:r>
          </a:p>
          <a:p>
            <a:pPr lvl="1"/>
            <a:endParaRPr lang="en-US"/>
          </a:p>
          <a:p>
            <a:r>
              <a:rPr lang="en-US"/>
              <a:t>Are the benefits of the treatment worth the potential harms or cost of the treatment?</a:t>
            </a:r>
          </a:p>
          <a:p>
            <a:pPr lvl="1"/>
            <a:r>
              <a:rPr lang="en-US"/>
              <a:t>Consider your patient’s unique circumstances and values.</a:t>
            </a:r>
          </a:p>
        </p:txBody>
      </p:sp>
    </p:spTree>
    <p:extLst>
      <p:ext uri="{BB962C8B-B14F-4D97-AF65-F5344CB8AC3E}">
        <p14:creationId xmlns:p14="http://schemas.microsoft.com/office/powerpoint/2010/main" val="3742359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4BFD8-802C-4B02-A140-FEDCAA107A04}"/>
              </a:ext>
            </a:extLst>
          </p:cNvPr>
          <p:cNvSpPr>
            <a:spLocks noGrp="1"/>
          </p:cNvSpPr>
          <p:nvPr>
            <p:ph type="ctrTitle"/>
          </p:nvPr>
        </p:nvSpPr>
        <p:spPr/>
        <p:txBody>
          <a:bodyPr>
            <a:normAutofit fontScale="90000"/>
          </a:bodyPr>
          <a:lstStyle/>
          <a:p>
            <a:r>
              <a:rPr lang="en-US"/>
              <a:t>Can the results be applied to your patient?</a:t>
            </a:r>
          </a:p>
        </p:txBody>
      </p:sp>
      <p:sp>
        <p:nvSpPr>
          <p:cNvPr id="4" name="Subtitle 3">
            <a:extLst>
              <a:ext uri="{FF2B5EF4-FFF2-40B4-BE49-F238E27FC236}">
                <a16:creationId xmlns:a16="http://schemas.microsoft.com/office/drawing/2014/main" id="{4DE804E5-2BA5-4EB0-8922-578D6AEC79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3545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587A3B-F712-4845-A861-00346FD420D1}"/>
              </a:ext>
            </a:extLst>
          </p:cNvPr>
          <p:cNvSpPr>
            <a:spLocks noGrp="1"/>
          </p:cNvSpPr>
          <p:nvPr>
            <p:ph type="title"/>
          </p:nvPr>
        </p:nvSpPr>
        <p:spPr/>
        <p:txBody>
          <a:bodyPr>
            <a:normAutofit fontScale="90000"/>
          </a:bodyPr>
          <a:lstStyle/>
          <a:p>
            <a:r>
              <a:rPr lang="en-US"/>
              <a:t>10. Can the results be applied to your local population/in your context?</a:t>
            </a:r>
          </a:p>
        </p:txBody>
      </p:sp>
      <p:sp>
        <p:nvSpPr>
          <p:cNvPr id="5" name="Content Placeholder 4">
            <a:extLst>
              <a:ext uri="{FF2B5EF4-FFF2-40B4-BE49-F238E27FC236}">
                <a16:creationId xmlns:a16="http://schemas.microsoft.com/office/drawing/2014/main" id="{D8A91296-EAB3-4665-84F5-57961EA37821}"/>
              </a:ext>
            </a:extLst>
          </p:cNvPr>
          <p:cNvSpPr>
            <a:spLocks noGrp="1"/>
          </p:cNvSpPr>
          <p:nvPr>
            <p:ph idx="1"/>
          </p:nvPr>
        </p:nvSpPr>
        <p:spPr/>
        <p:txBody>
          <a:bodyPr/>
          <a:lstStyle/>
          <a:p>
            <a:r>
              <a:rPr lang="en-US"/>
              <a:t>Does your patient match the study inclusion criteria?</a:t>
            </a:r>
          </a:p>
          <a:p>
            <a:endParaRPr lang="en-US"/>
          </a:p>
          <a:p>
            <a:r>
              <a:rPr lang="en-US"/>
              <a:t>Are there other ways the patients in this study differed significantly from your patient?</a:t>
            </a:r>
          </a:p>
          <a:p>
            <a:endParaRPr lang="en-US"/>
          </a:p>
          <a:p>
            <a:r>
              <a:rPr lang="en-US"/>
              <a:t>Do you think the patients covered by the trial are similar enough to your patient?</a:t>
            </a:r>
          </a:p>
          <a:p>
            <a:endParaRPr lang="en-US"/>
          </a:p>
          <a:p>
            <a:r>
              <a:rPr lang="en-US" b="1"/>
              <a:t>Are there any limitations of the study that would affect your decision?</a:t>
            </a:r>
          </a:p>
          <a:p>
            <a:pPr lvl="1"/>
            <a:r>
              <a:rPr lang="en-US"/>
              <a:t>Do the authors tell us about the limitations?</a:t>
            </a:r>
          </a:p>
        </p:txBody>
      </p:sp>
    </p:spTree>
    <p:extLst>
      <p:ext uri="{BB962C8B-B14F-4D97-AF65-F5344CB8AC3E}">
        <p14:creationId xmlns:p14="http://schemas.microsoft.com/office/powerpoint/2010/main" val="2883174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45EF1-FF80-434B-B226-876D5F65E33F}"/>
              </a:ext>
            </a:extLst>
          </p:cNvPr>
          <p:cNvSpPr>
            <a:spLocks noGrp="1"/>
          </p:cNvSpPr>
          <p:nvPr>
            <p:ph type="title"/>
          </p:nvPr>
        </p:nvSpPr>
        <p:spPr>
          <a:xfrm>
            <a:off x="838200" y="681037"/>
            <a:ext cx="10665178" cy="810532"/>
          </a:xfrm>
        </p:spPr>
        <p:txBody>
          <a:bodyPr>
            <a:normAutofit fontScale="90000"/>
          </a:bodyPr>
          <a:lstStyle/>
          <a:p>
            <a:r>
              <a:rPr lang="en-US"/>
              <a:t>11. Would the experimental intervention provide greater value to the people in your care than any of the existing interventions?</a:t>
            </a:r>
          </a:p>
        </p:txBody>
      </p:sp>
      <p:sp>
        <p:nvSpPr>
          <p:cNvPr id="3" name="Content Placeholder 2">
            <a:extLst>
              <a:ext uri="{FF2B5EF4-FFF2-40B4-BE49-F238E27FC236}">
                <a16:creationId xmlns:a16="http://schemas.microsoft.com/office/drawing/2014/main" id="{1AF4804D-0D7A-4347-BF01-C60EB0EA6BAF}"/>
              </a:ext>
            </a:extLst>
          </p:cNvPr>
          <p:cNvSpPr>
            <a:spLocks noGrp="1"/>
          </p:cNvSpPr>
          <p:nvPr>
            <p:ph idx="1"/>
          </p:nvPr>
        </p:nvSpPr>
        <p:spPr/>
        <p:txBody>
          <a:bodyPr/>
          <a:lstStyle/>
          <a:p>
            <a:endParaRPr lang="en-US"/>
          </a:p>
          <a:p>
            <a:r>
              <a:rPr lang="en-US"/>
              <a:t>Do you have the resources to introduce this intervention taking into account time, finances, and skills development or training needs?</a:t>
            </a:r>
          </a:p>
          <a:p>
            <a:endParaRPr lang="en-US"/>
          </a:p>
        </p:txBody>
      </p:sp>
    </p:spTree>
    <p:extLst>
      <p:ext uri="{BB962C8B-B14F-4D97-AF65-F5344CB8AC3E}">
        <p14:creationId xmlns:p14="http://schemas.microsoft.com/office/powerpoint/2010/main" val="2077797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265"/>
            <a:ext cx="10515600" cy="1325563"/>
          </a:xfrm>
        </p:spPr>
        <p:txBody>
          <a:bodyPr/>
          <a:lstStyle/>
          <a:p>
            <a:r>
              <a:rPr lang="en-US"/>
              <a:t>12. Application to Patient Care</a:t>
            </a:r>
          </a:p>
        </p:txBody>
      </p:sp>
      <p:sp>
        <p:nvSpPr>
          <p:cNvPr id="5" name="Rectangle 4"/>
          <p:cNvSpPr/>
          <p:nvPr/>
        </p:nvSpPr>
        <p:spPr>
          <a:xfrm>
            <a:off x="626966" y="4593048"/>
            <a:ext cx="10681677" cy="1077218"/>
          </a:xfrm>
          <a:prstGeom prst="rect">
            <a:avLst/>
          </a:prstGeom>
          <a:noFill/>
          <a:ln w="38100">
            <a:solidFill>
              <a:srgbClr val="FF0000"/>
            </a:solidFill>
          </a:ln>
        </p:spPr>
        <p:txBody>
          <a:bodyPr wrap="square">
            <a:spAutoFit/>
          </a:bodyPr>
          <a:lstStyle/>
          <a:p>
            <a:pPr algn="ctr"/>
            <a:r>
              <a:rPr lang="en-US" sz="3200" b="1"/>
              <a:t>Remember you’re not summarizing the results of the article, you’re critically appraising it! </a:t>
            </a:r>
          </a:p>
        </p:txBody>
      </p:sp>
      <p:sp>
        <p:nvSpPr>
          <p:cNvPr id="3" name="TextBox 2">
            <a:extLst>
              <a:ext uri="{FF2B5EF4-FFF2-40B4-BE49-F238E27FC236}">
                <a16:creationId xmlns:a16="http://schemas.microsoft.com/office/drawing/2014/main" id="{7CB3094A-94EB-4D7E-BD99-89B0CE251402}"/>
              </a:ext>
            </a:extLst>
          </p:cNvPr>
          <p:cNvSpPr txBox="1"/>
          <p:nvPr/>
        </p:nvSpPr>
        <p:spPr>
          <a:xfrm>
            <a:off x="755161" y="1637537"/>
            <a:ext cx="10681677" cy="3046988"/>
          </a:xfrm>
          <a:prstGeom prst="rect">
            <a:avLst/>
          </a:prstGeom>
          <a:noFill/>
        </p:spPr>
        <p:txBody>
          <a:bodyPr wrap="square" rtlCol="0">
            <a:spAutoFit/>
          </a:bodyPr>
          <a:lstStyle/>
          <a:p>
            <a:r>
              <a:rPr lang="en-US" sz="2400"/>
              <a:t>What is your conclusion about the paper? </a:t>
            </a:r>
          </a:p>
          <a:p>
            <a:endParaRPr lang="en-US" sz="2400"/>
          </a:p>
          <a:p>
            <a:r>
              <a:rPr lang="en-US" sz="2400"/>
              <a:t>Do you feel confident that the results are trustworthy and they can be applied to your specific patient’s care? </a:t>
            </a:r>
          </a:p>
          <a:p>
            <a:endParaRPr lang="en-US" sz="2400"/>
          </a:p>
          <a:p>
            <a:r>
              <a:rPr lang="en-US" sz="2400"/>
              <a:t>Would you use it to change your practice or to recommend changes to care/interventions used?</a:t>
            </a:r>
          </a:p>
          <a:p>
            <a:endParaRPr lang="en-US" sz="2400"/>
          </a:p>
        </p:txBody>
      </p:sp>
    </p:spTree>
    <p:extLst>
      <p:ext uri="{BB962C8B-B14F-4D97-AF65-F5344CB8AC3E}">
        <p14:creationId xmlns:p14="http://schemas.microsoft.com/office/powerpoint/2010/main" val="1679729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0ACC-17B6-4106-B0AE-97B1844F7181}"/>
              </a:ext>
            </a:extLst>
          </p:cNvPr>
          <p:cNvSpPr>
            <a:spLocks noGrp="1"/>
          </p:cNvSpPr>
          <p:nvPr>
            <p:ph type="title"/>
          </p:nvPr>
        </p:nvSpPr>
        <p:spPr/>
        <p:txBody>
          <a:bodyPr>
            <a:normAutofit fontScale="90000"/>
          </a:bodyPr>
          <a:lstStyle/>
          <a:p>
            <a:r>
              <a:rPr lang="en-US"/>
              <a:t>Resources for Additional Critical Appraisal Practice</a:t>
            </a:r>
          </a:p>
        </p:txBody>
      </p:sp>
      <p:sp>
        <p:nvSpPr>
          <p:cNvPr id="3" name="Content Placeholder 2">
            <a:extLst>
              <a:ext uri="{FF2B5EF4-FFF2-40B4-BE49-F238E27FC236}">
                <a16:creationId xmlns:a16="http://schemas.microsoft.com/office/drawing/2014/main" id="{B45D90F1-EE4E-4EF6-AAF5-A1F32D01E619}"/>
              </a:ext>
            </a:extLst>
          </p:cNvPr>
          <p:cNvSpPr>
            <a:spLocks noGrp="1"/>
          </p:cNvSpPr>
          <p:nvPr>
            <p:ph idx="1"/>
          </p:nvPr>
        </p:nvSpPr>
        <p:spPr/>
        <p:txBody>
          <a:bodyPr vert="horz" lIns="91440" tIns="45720" rIns="91440" bIns="45720" rtlCol="0" anchor="t">
            <a:normAutofit/>
          </a:bodyPr>
          <a:lstStyle/>
          <a:p>
            <a:r>
              <a:rPr lang="en-US" err="1">
                <a:cs typeface="Calibri"/>
              </a:rPr>
              <a:t>DukeHealth</a:t>
            </a:r>
            <a:r>
              <a:rPr lang="en-US">
                <a:cs typeface="Calibri"/>
              </a:rPr>
              <a:t> Evidence Based Practice Series</a:t>
            </a:r>
          </a:p>
          <a:p>
            <a:pPr lvl="1"/>
            <a:r>
              <a:rPr lang="en-US">
                <a:cs typeface="Calibri"/>
              </a:rPr>
              <a:t>Module Three: Appraise: Therapy</a:t>
            </a:r>
          </a:p>
          <a:p>
            <a:pPr lvl="1"/>
            <a:r>
              <a:rPr lang="en-US">
                <a:cs typeface="Calibri"/>
                <a:hlinkClick r:id="rId2"/>
              </a:rPr>
              <a:t>https://guides.mclibrary.duke.edu/ebptutorial/therapy</a:t>
            </a:r>
            <a:r>
              <a:rPr lang="en-US">
                <a:cs typeface="Calibri"/>
              </a:rPr>
              <a:t> </a:t>
            </a:r>
          </a:p>
          <a:p>
            <a:pPr lvl="1"/>
            <a:endParaRPr lang="en-US">
              <a:cs typeface="Calibri"/>
            </a:endParaRPr>
          </a:p>
          <a:p>
            <a:r>
              <a:rPr lang="en-US">
                <a:cs typeface="Calibri"/>
              </a:rPr>
              <a:t>How to Critically Appraise a Therapy Study – Part I</a:t>
            </a:r>
          </a:p>
          <a:p>
            <a:pPr lvl="1"/>
            <a:r>
              <a:rPr lang="en-US">
                <a:ea typeface="+mn-lt"/>
                <a:cs typeface="+mn-lt"/>
              </a:rPr>
              <a:t>Dr. Terry </a:t>
            </a:r>
            <a:r>
              <a:rPr lang="en-US" err="1">
                <a:ea typeface="+mn-lt"/>
                <a:cs typeface="+mn-lt"/>
              </a:rPr>
              <a:t>Shaneyfelt</a:t>
            </a:r>
            <a:endParaRPr lang="en-US">
              <a:ea typeface="+mn-lt"/>
              <a:cs typeface="+mn-lt"/>
            </a:endParaRPr>
          </a:p>
          <a:p>
            <a:pPr lvl="1"/>
            <a:r>
              <a:rPr lang="en-US">
                <a:ea typeface="+mn-lt"/>
                <a:cs typeface="+mn-lt"/>
                <a:hlinkClick r:id="rId3"/>
              </a:rPr>
              <a:t>https://www.youtube.com/watch?v=mFbCp-IREh8</a:t>
            </a:r>
            <a:r>
              <a:rPr lang="en-US">
                <a:ea typeface="+mn-lt"/>
                <a:cs typeface="+mn-lt"/>
              </a:rPr>
              <a:t> (9 minutes)</a:t>
            </a:r>
          </a:p>
          <a:p>
            <a:pPr lvl="1"/>
            <a:endParaRPr lang="en-US">
              <a:ea typeface="+mn-lt"/>
              <a:cs typeface="+mn-lt"/>
            </a:endParaRPr>
          </a:p>
          <a:p>
            <a:r>
              <a:rPr lang="en-US">
                <a:ea typeface="+mn-lt"/>
                <a:cs typeface="+mn-lt"/>
              </a:rPr>
              <a:t>How to Critically Appraise a Therapy Study – Part II</a:t>
            </a:r>
          </a:p>
          <a:p>
            <a:pPr lvl="1"/>
            <a:r>
              <a:rPr lang="en-US">
                <a:ea typeface="+mn-lt"/>
                <a:cs typeface="+mn-lt"/>
              </a:rPr>
              <a:t>Dr. Terry </a:t>
            </a:r>
            <a:r>
              <a:rPr lang="en-US" err="1">
                <a:ea typeface="+mn-lt"/>
                <a:cs typeface="+mn-lt"/>
              </a:rPr>
              <a:t>Shaneyfelt</a:t>
            </a:r>
            <a:endParaRPr lang="en-US">
              <a:ea typeface="+mn-lt"/>
              <a:cs typeface="+mn-lt"/>
            </a:endParaRPr>
          </a:p>
          <a:p>
            <a:pPr lvl="1"/>
            <a:r>
              <a:rPr lang="en-US">
                <a:ea typeface="+mn-lt"/>
                <a:cs typeface="+mn-lt"/>
                <a:hlinkClick r:id="rId4"/>
              </a:rPr>
              <a:t>https://www.youtube.com/watch?v=ewP5F6LSJPs</a:t>
            </a:r>
            <a:r>
              <a:rPr lang="en-US">
                <a:ea typeface="+mn-lt"/>
                <a:cs typeface="+mn-lt"/>
              </a:rPr>
              <a:t> (9 minutes)</a:t>
            </a:r>
          </a:p>
        </p:txBody>
      </p:sp>
    </p:spTree>
    <p:extLst>
      <p:ext uri="{BB962C8B-B14F-4D97-AF65-F5344CB8AC3E}">
        <p14:creationId xmlns:p14="http://schemas.microsoft.com/office/powerpoint/2010/main" val="3138345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a:t>
            </a:r>
          </a:p>
        </p:txBody>
      </p:sp>
      <p:sp>
        <p:nvSpPr>
          <p:cNvPr id="3" name="Content Placeholder 2"/>
          <p:cNvSpPr>
            <a:spLocks noGrp="1"/>
          </p:cNvSpPr>
          <p:nvPr>
            <p:ph idx="1"/>
          </p:nvPr>
        </p:nvSpPr>
        <p:spPr>
          <a:xfrm>
            <a:off x="838200" y="2073981"/>
            <a:ext cx="10515600" cy="1335264"/>
          </a:xfrm>
        </p:spPr>
        <p:txBody>
          <a:bodyPr>
            <a:normAutofit/>
          </a:bodyPr>
          <a:lstStyle/>
          <a:p>
            <a:pPr marL="0" indent="0" algn="ctr">
              <a:buNone/>
            </a:pPr>
            <a:r>
              <a:rPr lang="en-US" sz="6600"/>
              <a:t>Thank you!</a:t>
            </a:r>
          </a:p>
        </p:txBody>
      </p:sp>
      <p:sp>
        <p:nvSpPr>
          <p:cNvPr id="4" name="TextBox 3"/>
          <p:cNvSpPr txBox="1"/>
          <p:nvPr/>
        </p:nvSpPr>
        <p:spPr>
          <a:xfrm>
            <a:off x="2269067" y="3826932"/>
            <a:ext cx="7540977" cy="3108543"/>
          </a:xfrm>
          <a:prstGeom prst="rect">
            <a:avLst/>
          </a:prstGeom>
          <a:noFill/>
        </p:spPr>
        <p:txBody>
          <a:bodyPr wrap="square" rtlCol="0">
            <a:spAutoFit/>
          </a:bodyPr>
          <a:lstStyle/>
          <a:p>
            <a:pPr algn="ctr"/>
            <a:r>
              <a:rPr lang="en-US" sz="2800" dirty="0"/>
              <a:t>Michelle Keba Knecht, MSIS, MSL</a:t>
            </a:r>
          </a:p>
          <a:p>
            <a:pPr algn="ctr"/>
            <a:r>
              <a:rPr lang="en-US" sz="2800" dirty="0">
                <a:hlinkClick r:id="rId3"/>
              </a:rPr>
              <a:t>kebam@health.fau.edu</a:t>
            </a:r>
            <a:endParaRPr lang="en-US" sz="2800" dirty="0"/>
          </a:p>
          <a:p>
            <a:pPr algn="ctr"/>
            <a:endParaRPr lang="en-US" sz="2800" dirty="0"/>
          </a:p>
          <a:p>
            <a:pPr algn="ctr"/>
            <a:r>
              <a:rPr lang="en-US" sz="2800" dirty="0"/>
              <a:t>Schedule an Appointment:</a:t>
            </a:r>
          </a:p>
          <a:p>
            <a:pPr algn="ctr"/>
            <a:r>
              <a:rPr lang="en-US" sz="2800" dirty="0">
                <a:hlinkClick r:id="rId4"/>
              </a:rPr>
              <a:t>https://library.fau.edu/medical/staff</a:t>
            </a:r>
            <a:r>
              <a:rPr lang="en-US" sz="2800" dirty="0"/>
              <a:t>  </a:t>
            </a:r>
          </a:p>
          <a:p>
            <a:pPr algn="ctr"/>
            <a:r>
              <a:rPr lang="en-US" sz="2800" dirty="0"/>
              <a:t> </a:t>
            </a:r>
          </a:p>
          <a:p>
            <a:pPr algn="ctr"/>
            <a:endParaRPr lang="en-US" sz="2800" dirty="0"/>
          </a:p>
        </p:txBody>
      </p:sp>
      <p:sp>
        <p:nvSpPr>
          <p:cNvPr id="5" name="Slide Number Placeholder 4"/>
          <p:cNvSpPr>
            <a:spLocks noGrp="1"/>
          </p:cNvSpPr>
          <p:nvPr>
            <p:ph type="sldNum" sz="quarter" idx="12"/>
          </p:nvPr>
        </p:nvSpPr>
        <p:spPr/>
        <p:txBody>
          <a:bodyPr/>
          <a:lstStyle/>
          <a:p>
            <a:fld id="{442F3457-E097-4A5A-95BA-1FA6C711BE9C}" type="slidenum">
              <a:rPr lang="en-US" smtClean="0"/>
              <a:t>38</a:t>
            </a:fld>
            <a:endParaRPr lang="en-US"/>
          </a:p>
        </p:txBody>
      </p:sp>
    </p:spTree>
    <p:extLst>
      <p:ext uri="{BB962C8B-B14F-4D97-AF65-F5344CB8AC3E}">
        <p14:creationId xmlns:p14="http://schemas.microsoft.com/office/powerpoint/2010/main" val="232188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838200" y="1690688"/>
            <a:ext cx="10789356" cy="4525963"/>
          </a:xfrm>
        </p:spPr>
        <p:txBody>
          <a:bodyPr>
            <a:normAutofit/>
          </a:bodyPr>
          <a:lstStyle/>
          <a:p>
            <a:pPr>
              <a:defRPr/>
            </a:pPr>
            <a:r>
              <a:rPr lang="en-US" sz="1800"/>
              <a:t>Cochrane Reviews. Introduction to sources of bias in clinical trials. Retrieved from </a:t>
            </a:r>
            <a:r>
              <a:rPr lang="en-US" sz="1800">
                <a:hlinkClick r:id="rId3"/>
              </a:rPr>
              <a:t>http://handbook.cochrane.org/chapter_8/8_4_introduction_to_sources_of_bias_in_clinical_trials.htm</a:t>
            </a:r>
            <a:endParaRPr lang="en-US" sz="1800"/>
          </a:p>
          <a:p>
            <a:pPr>
              <a:defRPr/>
            </a:pPr>
            <a:r>
              <a:rPr lang="en-US" sz="1800"/>
              <a:t>Critical Appraisal Skills </a:t>
            </a:r>
            <a:r>
              <a:rPr lang="en-US" sz="1800" err="1"/>
              <a:t>Programme</a:t>
            </a:r>
            <a:r>
              <a:rPr lang="en-US" sz="1800"/>
              <a:t> (CASP). </a:t>
            </a:r>
            <a:r>
              <a:rPr lang="en-US" sz="1800">
                <a:hlinkClick r:id="rId4"/>
              </a:rPr>
              <a:t>http://www.casp-uk.net/criticalappraisal</a:t>
            </a:r>
            <a:endParaRPr lang="en-US" sz="1800"/>
          </a:p>
          <a:p>
            <a:pPr>
              <a:defRPr/>
            </a:pPr>
            <a:r>
              <a:rPr lang="en-US" sz="1800"/>
              <a:t>Hirst, J. (2016). Critical appraisal of the medical literature [PDF]. Retrieved from </a:t>
            </a:r>
            <a:r>
              <a:rPr lang="en-US" sz="1800">
                <a:hlinkClick r:id="rId5"/>
              </a:rPr>
              <a:t>http://www.gfmer.ch/SRH-Course-2015/Geneva-Workshop/pdf/Critical-appraisal-Hirst-2016.pdf</a:t>
            </a:r>
            <a:endParaRPr lang="en-US" sz="1800"/>
          </a:p>
          <a:p>
            <a:pPr>
              <a:defRPr/>
            </a:pPr>
            <a:r>
              <a:rPr lang="en-US" sz="1800"/>
              <a:t>Lopes, R. D. &amp; Harrington, R. A. (Eds.). (2013). Understanding clinical research. McGraw-Hill Education. Retrieved from </a:t>
            </a:r>
            <a:r>
              <a:rPr lang="en-US" sz="1800" err="1"/>
              <a:t>AccessMedicine</a:t>
            </a:r>
            <a:r>
              <a:rPr lang="en-US" sz="1800"/>
              <a:t> via the Library homepage.</a:t>
            </a:r>
          </a:p>
          <a:p>
            <a:pPr>
              <a:defRPr/>
            </a:pPr>
            <a:r>
              <a:rPr lang="en-US" sz="1800"/>
              <a:t>Martin, G. (2013, November 10). Randomized control trials and confounding [Video file]. Retrieved from </a:t>
            </a:r>
            <a:r>
              <a:rPr lang="en-US" sz="1800">
                <a:hlinkClick r:id="rId6"/>
              </a:rPr>
              <a:t>https://youtu.be/7ybuE39BpQ8</a:t>
            </a:r>
            <a:endParaRPr lang="en-US" sz="1800"/>
          </a:p>
          <a:p>
            <a:r>
              <a:rPr lang="en-US" sz="1800"/>
              <a:t>Smith, J., &amp; Noble, H. (2014). Bias in research. </a:t>
            </a:r>
            <a:r>
              <a:rPr lang="en-US" sz="1800" i="1"/>
              <a:t>Evidence Based Nursing</a:t>
            </a:r>
            <a:r>
              <a:rPr lang="en-US" sz="1800"/>
              <a:t>, </a:t>
            </a:r>
            <a:r>
              <a:rPr lang="en-US" sz="1800" i="1"/>
              <a:t>17</a:t>
            </a:r>
            <a:r>
              <a:rPr lang="en-US" sz="1800"/>
              <a:t>(4). Retrieved from </a:t>
            </a:r>
            <a:r>
              <a:rPr lang="en-US" sz="1800">
                <a:hlinkClick r:id="rId7"/>
              </a:rPr>
              <a:t>https://pdfs.semanticscholar.org/c49e/2f596d13b868421034ef9636ca925bbfecfd.pdf</a:t>
            </a:r>
            <a:endParaRPr lang="en-US" sz="1800"/>
          </a:p>
          <a:p>
            <a:r>
              <a:rPr lang="en-US" sz="1800" err="1"/>
              <a:t>WeisenthalCancer</a:t>
            </a:r>
            <a:r>
              <a:rPr lang="en-US" sz="1800"/>
              <a:t>. (2012, September 13). Personalized chemotherapy: Understanding clinical trials - the Kaplan Meier Graph [Video file]. Retrieved from </a:t>
            </a:r>
            <a:r>
              <a:rPr lang="en-US" sz="1800">
                <a:hlinkClick r:id="rId8"/>
              </a:rPr>
              <a:t>https://youtu.be/1Fz6kBXmAt0?list=PLRRNup16y6qMdAJf4bzdENMkMuUrw-fzX</a:t>
            </a:r>
            <a:endParaRPr lang="en-US" sz="1800"/>
          </a:p>
          <a:p>
            <a:pPr marL="0" indent="0">
              <a:buNone/>
            </a:pPr>
            <a:endParaRPr lang="en-US" sz="1800"/>
          </a:p>
        </p:txBody>
      </p:sp>
    </p:spTree>
    <p:extLst>
      <p:ext uri="{BB962C8B-B14F-4D97-AF65-F5344CB8AC3E}">
        <p14:creationId xmlns:p14="http://schemas.microsoft.com/office/powerpoint/2010/main" val="85113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92298" cy="6858000"/>
          </a:xfrm>
          <a:prstGeom prst="rect">
            <a:avLst/>
          </a:prstGeom>
        </p:spPr>
      </p:pic>
      <p:sp>
        <p:nvSpPr>
          <p:cNvPr id="2" name="Title 1"/>
          <p:cNvSpPr>
            <a:spLocks noGrp="1"/>
          </p:cNvSpPr>
          <p:nvPr>
            <p:ph type="title"/>
          </p:nvPr>
        </p:nvSpPr>
        <p:spPr>
          <a:xfrm>
            <a:off x="561278" y="0"/>
            <a:ext cx="9954322" cy="1325563"/>
          </a:xfrm>
        </p:spPr>
        <p:txBody>
          <a:bodyPr/>
          <a:lstStyle/>
          <a:p>
            <a:r>
              <a:rPr lang="en-US" b="1"/>
              <a:t>5 Steps in EBM</a:t>
            </a:r>
          </a:p>
        </p:txBody>
      </p:sp>
      <p:graphicFrame>
        <p:nvGraphicFramePr>
          <p:cNvPr id="4" name="Diagram 3"/>
          <p:cNvGraphicFramePr/>
          <p:nvPr>
            <p:extLst>
              <p:ext uri="{D42A27DB-BD31-4B8C-83A1-F6EECF244321}">
                <p14:modId xmlns:p14="http://schemas.microsoft.com/office/powerpoint/2010/main" val="1868647825"/>
              </p:ext>
            </p:extLst>
          </p:nvPr>
        </p:nvGraphicFramePr>
        <p:xfrm>
          <a:off x="126124" y="1226634"/>
          <a:ext cx="11950262" cy="53160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713678" y="3577084"/>
            <a:ext cx="1371600" cy="584775"/>
          </a:xfrm>
          <a:prstGeom prst="rect">
            <a:avLst/>
          </a:prstGeom>
          <a:noFill/>
        </p:spPr>
        <p:txBody>
          <a:bodyPr wrap="square" rtlCol="0">
            <a:spAutoFit/>
          </a:bodyPr>
          <a:lstStyle/>
          <a:p>
            <a:r>
              <a:rPr lang="en-US" sz="3200" b="1" dirty="0"/>
              <a:t>Ask</a:t>
            </a:r>
          </a:p>
        </p:txBody>
      </p:sp>
      <p:sp>
        <p:nvSpPr>
          <p:cNvPr id="9" name="TextBox 8"/>
          <p:cNvSpPr txBox="1"/>
          <p:nvPr/>
        </p:nvSpPr>
        <p:spPr>
          <a:xfrm>
            <a:off x="2932771" y="2919112"/>
            <a:ext cx="1535151" cy="584775"/>
          </a:xfrm>
          <a:prstGeom prst="rect">
            <a:avLst/>
          </a:prstGeom>
          <a:noFill/>
        </p:spPr>
        <p:txBody>
          <a:bodyPr wrap="square" rtlCol="0">
            <a:spAutoFit/>
          </a:bodyPr>
          <a:lstStyle/>
          <a:p>
            <a:r>
              <a:rPr lang="en-US" sz="3200" b="1"/>
              <a:t>Acquire</a:t>
            </a:r>
          </a:p>
        </p:txBody>
      </p:sp>
      <p:sp>
        <p:nvSpPr>
          <p:cNvPr id="10" name="TextBox 9"/>
          <p:cNvSpPr txBox="1"/>
          <p:nvPr/>
        </p:nvSpPr>
        <p:spPr>
          <a:xfrm>
            <a:off x="5070088" y="2334337"/>
            <a:ext cx="1687551" cy="584775"/>
          </a:xfrm>
          <a:prstGeom prst="rect">
            <a:avLst/>
          </a:prstGeom>
          <a:noFill/>
        </p:spPr>
        <p:txBody>
          <a:bodyPr wrap="square" rtlCol="0">
            <a:spAutoFit/>
          </a:bodyPr>
          <a:lstStyle/>
          <a:p>
            <a:r>
              <a:rPr lang="en-US" sz="3200" b="1"/>
              <a:t>Appraise</a:t>
            </a:r>
          </a:p>
        </p:txBody>
      </p:sp>
      <p:sp>
        <p:nvSpPr>
          <p:cNvPr id="11" name="TextBox 10"/>
          <p:cNvSpPr txBox="1"/>
          <p:nvPr/>
        </p:nvSpPr>
        <p:spPr>
          <a:xfrm>
            <a:off x="7579112" y="1749562"/>
            <a:ext cx="1535151" cy="584775"/>
          </a:xfrm>
          <a:prstGeom prst="rect">
            <a:avLst/>
          </a:prstGeom>
          <a:noFill/>
        </p:spPr>
        <p:txBody>
          <a:bodyPr wrap="square" rtlCol="0">
            <a:spAutoFit/>
          </a:bodyPr>
          <a:lstStyle/>
          <a:p>
            <a:r>
              <a:rPr lang="en-US" sz="3200" b="1"/>
              <a:t>Apply</a:t>
            </a:r>
          </a:p>
        </p:txBody>
      </p:sp>
      <p:sp>
        <p:nvSpPr>
          <p:cNvPr id="12" name="TextBox 11"/>
          <p:cNvSpPr txBox="1"/>
          <p:nvPr/>
        </p:nvSpPr>
        <p:spPr>
          <a:xfrm>
            <a:off x="9801922" y="1164787"/>
            <a:ext cx="1828800" cy="584775"/>
          </a:xfrm>
          <a:prstGeom prst="rect">
            <a:avLst/>
          </a:prstGeom>
          <a:noFill/>
        </p:spPr>
        <p:txBody>
          <a:bodyPr wrap="square" rtlCol="0">
            <a:spAutoFit/>
          </a:bodyPr>
          <a:lstStyle/>
          <a:p>
            <a:r>
              <a:rPr lang="en-US" sz="3200" b="1" dirty="0"/>
              <a:t>Assess</a:t>
            </a:r>
          </a:p>
        </p:txBody>
      </p:sp>
      <p:sp>
        <p:nvSpPr>
          <p:cNvPr id="13" name="Down Arrow 12"/>
          <p:cNvSpPr/>
          <p:nvPr/>
        </p:nvSpPr>
        <p:spPr>
          <a:xfrm rot="16658532">
            <a:off x="6505631" y="926041"/>
            <a:ext cx="649552" cy="180679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Down Arrow 2"/>
          <p:cNvSpPr/>
          <p:nvPr/>
        </p:nvSpPr>
        <p:spPr>
          <a:xfrm>
            <a:off x="5490723" y="595008"/>
            <a:ext cx="966439" cy="180679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52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Assignment Objective</a:t>
            </a:r>
          </a:p>
        </p:txBody>
      </p:sp>
      <p:sp>
        <p:nvSpPr>
          <p:cNvPr id="3" name="Content Placeholder 2"/>
          <p:cNvSpPr>
            <a:spLocks noGrp="1"/>
          </p:cNvSpPr>
          <p:nvPr>
            <p:ph idx="1"/>
          </p:nvPr>
        </p:nvSpPr>
        <p:spPr>
          <a:xfrm>
            <a:off x="838200" y="1825625"/>
            <a:ext cx="11161734" cy="4351338"/>
          </a:xfrm>
        </p:spPr>
        <p:txBody>
          <a:bodyPr/>
          <a:lstStyle/>
          <a:p>
            <a:pPr marL="0" indent="0">
              <a:buNone/>
            </a:pPr>
            <a:r>
              <a:rPr lang="en-US"/>
              <a:t>To assess student’s ability to appraise and assimilate scientific evidence.</a:t>
            </a:r>
          </a:p>
          <a:p>
            <a:endParaRPr lang="en-US"/>
          </a:p>
        </p:txBody>
      </p:sp>
      <p:pic>
        <p:nvPicPr>
          <p:cNvPr id="4" name="Picture 3"/>
          <p:cNvPicPr>
            <a:picLocks noChangeAspect="1"/>
          </p:cNvPicPr>
          <p:nvPr/>
        </p:nvPicPr>
        <p:blipFill>
          <a:blip r:embed="rId3"/>
          <a:stretch>
            <a:fillRect/>
          </a:stretch>
        </p:blipFill>
        <p:spPr>
          <a:xfrm>
            <a:off x="3681046" y="2729456"/>
            <a:ext cx="4674943" cy="3123389"/>
          </a:xfrm>
          <a:prstGeom prst="rect">
            <a:avLst/>
          </a:prstGeom>
        </p:spPr>
      </p:pic>
      <p:sp>
        <p:nvSpPr>
          <p:cNvPr id="5" name="Slide Number Placeholder 4"/>
          <p:cNvSpPr>
            <a:spLocks noGrp="1"/>
          </p:cNvSpPr>
          <p:nvPr>
            <p:ph type="sldNum" sz="quarter" idx="12"/>
          </p:nvPr>
        </p:nvSpPr>
        <p:spPr/>
        <p:txBody>
          <a:bodyPr/>
          <a:lstStyle/>
          <a:p>
            <a:fld id="{442F3457-E097-4A5A-95BA-1FA6C711BE9C}" type="slidenum">
              <a:rPr lang="en-US" smtClean="0"/>
              <a:t>5</a:t>
            </a:fld>
            <a:endParaRPr lang="en-US"/>
          </a:p>
        </p:txBody>
      </p:sp>
    </p:spTree>
    <p:extLst>
      <p:ext uri="{BB962C8B-B14F-4D97-AF65-F5344CB8AC3E}">
        <p14:creationId xmlns:p14="http://schemas.microsoft.com/office/powerpoint/2010/main" val="125403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29" y="374341"/>
            <a:ext cx="8229600" cy="813816"/>
          </a:xfrm>
        </p:spPr>
        <p:txBody>
          <a:bodyPr>
            <a:normAutofit/>
          </a:bodyPr>
          <a:lstStyle/>
          <a:p>
            <a:r>
              <a:rPr lang="en-US"/>
              <a:t>Assignment Instructions</a:t>
            </a:r>
          </a:p>
        </p:txBody>
      </p:sp>
      <p:sp>
        <p:nvSpPr>
          <p:cNvPr id="3" name="Content Placeholder 2"/>
          <p:cNvSpPr>
            <a:spLocks noGrp="1"/>
          </p:cNvSpPr>
          <p:nvPr>
            <p:ph idx="1"/>
          </p:nvPr>
        </p:nvSpPr>
        <p:spPr>
          <a:xfrm>
            <a:off x="841230" y="1828800"/>
            <a:ext cx="10370110" cy="4459110"/>
          </a:xfrm>
        </p:spPr>
        <p:txBody>
          <a:bodyPr vert="horz" lIns="91440" tIns="45720" rIns="91440" bIns="45720" rtlCol="0" anchor="t">
            <a:noAutofit/>
          </a:bodyPr>
          <a:lstStyle/>
          <a:p>
            <a:pPr marL="457200" indent="-457200">
              <a:buFont typeface="+mj-lt"/>
              <a:buAutoNum type="arabicPeriod"/>
            </a:pPr>
            <a:r>
              <a:rPr lang="en-US" dirty="0"/>
              <a:t>Read the randomized controlled trial article that will be provided with your Standardized Patient session.</a:t>
            </a:r>
            <a:endParaRPr lang="en-US" u="sng" dirty="0"/>
          </a:p>
          <a:p>
            <a:pPr marL="457200" indent="-457200">
              <a:buFont typeface="+mj-lt"/>
              <a:buAutoNum type="arabicPeriod"/>
            </a:pPr>
            <a:r>
              <a:rPr lang="en-US" dirty="0"/>
              <a:t>Each student will use the CASP RCT Checklist to answer the 12 questions posed (See </a:t>
            </a:r>
            <a:r>
              <a:rPr lang="en-US" dirty="0" err="1"/>
              <a:t>OwlMed</a:t>
            </a:r>
            <a:r>
              <a:rPr lang="en-US" dirty="0"/>
              <a:t> for Assignment details &amp; CASP checklist).</a:t>
            </a:r>
          </a:p>
          <a:p>
            <a:pPr marL="457200" indent="-457200">
              <a:buFont typeface="+mj-lt"/>
              <a:buAutoNum type="arabicPeriod"/>
            </a:pPr>
            <a:r>
              <a:rPr lang="en-US" dirty="0"/>
              <a:t>Type your name on the CASP document!</a:t>
            </a:r>
          </a:p>
          <a:p>
            <a:pPr marL="457200" lvl="0" indent="-457200">
              <a:buFont typeface="+mj-lt"/>
              <a:buAutoNum type="arabicPeriod"/>
            </a:pPr>
            <a:r>
              <a:rPr lang="en-US" dirty="0"/>
              <a:t>Answer all questions and be sure to </a:t>
            </a:r>
            <a:r>
              <a:rPr lang="en-US" b="1" u="sng" dirty="0">
                <a:solidFill>
                  <a:srgbClr val="FF0000"/>
                </a:solidFill>
              </a:rPr>
              <a:t>type a narrative</a:t>
            </a:r>
            <a:r>
              <a:rPr lang="en-US" b="1" dirty="0">
                <a:solidFill>
                  <a:srgbClr val="FF0000"/>
                </a:solidFill>
              </a:rPr>
              <a:t> </a:t>
            </a:r>
            <a:r>
              <a:rPr lang="en-US" dirty="0"/>
              <a:t>explanation for all answers. </a:t>
            </a:r>
          </a:p>
          <a:p>
            <a:pPr marL="457200" indent="-457200">
              <a:buFont typeface="+mj-lt"/>
              <a:buAutoNum type="arabicPeriod"/>
            </a:pPr>
            <a:r>
              <a:rPr lang="en-US" dirty="0"/>
              <a:t>Submit completed CASP Checklist to </a:t>
            </a:r>
            <a:r>
              <a:rPr lang="en-US" dirty="0" err="1"/>
              <a:t>OwlMed</a:t>
            </a:r>
            <a:r>
              <a:rPr lang="en-US" dirty="0"/>
              <a:t>. (Check </a:t>
            </a:r>
            <a:r>
              <a:rPr lang="en-US" dirty="0" err="1"/>
              <a:t>OwlMed</a:t>
            </a:r>
            <a:r>
              <a:rPr lang="en-US" dirty="0"/>
              <a:t> for the assignment due date).</a:t>
            </a:r>
          </a:p>
          <a:p>
            <a:pPr marL="457200" indent="-457200">
              <a:buFont typeface="+mj-lt"/>
              <a:buAutoNum type="arabicPeriod"/>
            </a:pPr>
            <a:endParaRPr lang="en-US" sz="2000" dirty="0"/>
          </a:p>
          <a:p>
            <a:pPr marL="514350" indent="-514350">
              <a:buFont typeface="+mj-lt"/>
              <a:buAutoNum type="arabicPeriod"/>
            </a:pPr>
            <a:endParaRPr lang="en-US" sz="2000" dirty="0"/>
          </a:p>
        </p:txBody>
      </p:sp>
    </p:spTree>
    <p:extLst>
      <p:ext uri="{BB962C8B-B14F-4D97-AF65-F5344CB8AC3E}">
        <p14:creationId xmlns:p14="http://schemas.microsoft.com/office/powerpoint/2010/main" val="224297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622" y="335755"/>
            <a:ext cx="8229600" cy="792162"/>
          </a:xfrm>
        </p:spPr>
        <p:txBody>
          <a:bodyPr/>
          <a:lstStyle/>
          <a:p>
            <a:r>
              <a:rPr lang="en-US"/>
              <a:t>Assignment Grading</a:t>
            </a:r>
          </a:p>
        </p:txBody>
      </p:sp>
      <p:sp>
        <p:nvSpPr>
          <p:cNvPr id="3" name="Content Placeholder 2"/>
          <p:cNvSpPr>
            <a:spLocks noGrp="1"/>
          </p:cNvSpPr>
          <p:nvPr>
            <p:ph idx="1"/>
          </p:nvPr>
        </p:nvSpPr>
        <p:spPr>
          <a:xfrm>
            <a:off x="643467" y="1417983"/>
            <a:ext cx="11063111" cy="4708181"/>
          </a:xfrm>
        </p:spPr>
        <p:txBody>
          <a:bodyPr vert="horz" lIns="91440" tIns="45720" rIns="91440" bIns="45720" rtlCol="0" anchor="t">
            <a:noAutofit/>
          </a:bodyPr>
          <a:lstStyle/>
          <a:p>
            <a:r>
              <a:rPr lang="en-US" sz="2400"/>
              <a:t>The assignment will be graded as </a:t>
            </a:r>
            <a:r>
              <a:rPr lang="en-US" sz="2400" b="1"/>
              <a:t>Satisfactory (S), Satisfactory with Concern (SWC), or Unsatisfactory (U)</a:t>
            </a:r>
            <a:r>
              <a:rPr lang="en-US" sz="2400"/>
              <a:t>.</a:t>
            </a:r>
            <a:r>
              <a:rPr lang="en-US"/>
              <a:t>  </a:t>
            </a:r>
            <a:endParaRPr lang="en-US" sz="2400"/>
          </a:p>
          <a:p>
            <a:r>
              <a:rPr lang="en-US" sz="2400"/>
              <a:t>Before you submit, please make sure you:</a:t>
            </a:r>
            <a:endParaRPr lang="en-US" sz="2400">
              <a:cs typeface="Calibri"/>
            </a:endParaRPr>
          </a:p>
          <a:p>
            <a:pPr lvl="1"/>
            <a:r>
              <a:rPr lang="en-US"/>
              <a:t>Successfully followed all assignment instructions.</a:t>
            </a:r>
            <a:endParaRPr lang="en-US">
              <a:cs typeface="Calibri"/>
            </a:endParaRPr>
          </a:p>
          <a:p>
            <a:pPr lvl="1"/>
            <a:r>
              <a:rPr lang="en-US"/>
              <a:t>Submitted the </a:t>
            </a:r>
            <a:r>
              <a:rPr lang="en-US" b="1" u="sng">
                <a:solidFill>
                  <a:srgbClr val="FF0000"/>
                </a:solidFill>
              </a:rPr>
              <a:t>completed</a:t>
            </a:r>
            <a:r>
              <a:rPr lang="en-US">
                <a:solidFill>
                  <a:srgbClr val="FF0000"/>
                </a:solidFill>
              </a:rPr>
              <a:t> </a:t>
            </a:r>
            <a:r>
              <a:rPr lang="en-US"/>
              <a:t>CASP tool  to </a:t>
            </a:r>
            <a:r>
              <a:rPr lang="en-US" err="1"/>
              <a:t>OwlMed</a:t>
            </a:r>
            <a:r>
              <a:rPr lang="en-US"/>
              <a:t> </a:t>
            </a:r>
            <a:r>
              <a:rPr lang="en-US" b="1" u="sng">
                <a:solidFill>
                  <a:srgbClr val="FF0000"/>
                </a:solidFill>
              </a:rPr>
              <a:t>on time.</a:t>
            </a:r>
            <a:r>
              <a:rPr lang="en-US" b="1">
                <a:solidFill>
                  <a:srgbClr val="FF0000"/>
                </a:solidFill>
              </a:rPr>
              <a:t> </a:t>
            </a:r>
            <a:endParaRPr lang="en-US" b="1">
              <a:solidFill>
                <a:srgbClr val="FF0000"/>
              </a:solidFill>
              <a:cs typeface="Calibri"/>
            </a:endParaRPr>
          </a:p>
          <a:p>
            <a:pPr lvl="1"/>
            <a:r>
              <a:rPr lang="en-US"/>
              <a:t>Provided appropriate responses to </a:t>
            </a:r>
            <a:r>
              <a:rPr lang="en-US" b="1" u="sng">
                <a:solidFill>
                  <a:srgbClr val="FF0000"/>
                </a:solidFill>
              </a:rPr>
              <a:t>all</a:t>
            </a:r>
            <a:r>
              <a:rPr lang="en-US">
                <a:solidFill>
                  <a:srgbClr val="FF0000"/>
                </a:solidFill>
              </a:rPr>
              <a:t> </a:t>
            </a:r>
            <a:r>
              <a:rPr lang="en-US"/>
              <a:t>answers of the CASP tool.  </a:t>
            </a:r>
            <a:endParaRPr lang="en-US">
              <a:cs typeface="Calibri"/>
            </a:endParaRPr>
          </a:p>
          <a:p>
            <a:pPr lvl="1"/>
            <a:r>
              <a:rPr lang="en-US"/>
              <a:t>Included a </a:t>
            </a:r>
            <a:r>
              <a:rPr lang="en-US" b="1" u="sng">
                <a:solidFill>
                  <a:srgbClr val="FF0000"/>
                </a:solidFill>
              </a:rPr>
              <a:t>typed narrative</a:t>
            </a:r>
            <a:r>
              <a:rPr lang="en-US" b="1">
                <a:solidFill>
                  <a:srgbClr val="FF0000"/>
                </a:solidFill>
              </a:rPr>
              <a:t> </a:t>
            </a:r>
            <a:r>
              <a:rPr lang="en-US"/>
              <a:t>in addition to typing </a:t>
            </a:r>
            <a:r>
              <a:rPr lang="en-US" b="1" u="sng">
                <a:solidFill>
                  <a:srgbClr val="FF0000"/>
                </a:solidFill>
              </a:rPr>
              <a:t>“Yes” “No” or “Can’t tell</a:t>
            </a:r>
            <a:r>
              <a:rPr lang="en-US" i="1" u="sng">
                <a:solidFill>
                  <a:srgbClr val="FF0000"/>
                </a:solidFill>
              </a:rPr>
              <a:t>”</a:t>
            </a:r>
            <a:r>
              <a:rPr lang="en-US" i="1">
                <a:solidFill>
                  <a:srgbClr val="FFFF00"/>
                </a:solidFill>
              </a:rPr>
              <a:t> </a:t>
            </a:r>
            <a:r>
              <a:rPr lang="en-US"/>
              <a:t>[as appropriate] for each question.</a:t>
            </a:r>
            <a:endParaRPr lang="en-US">
              <a:cs typeface="Calibri"/>
            </a:endParaRPr>
          </a:p>
          <a:p>
            <a:endParaRPr lang="en-US" sz="2400"/>
          </a:p>
        </p:txBody>
      </p:sp>
      <p:sp>
        <p:nvSpPr>
          <p:cNvPr id="4" name="Slide Number Placeholder 3"/>
          <p:cNvSpPr>
            <a:spLocks noGrp="1"/>
          </p:cNvSpPr>
          <p:nvPr>
            <p:ph type="sldNum" sz="quarter" idx="12"/>
          </p:nvPr>
        </p:nvSpPr>
        <p:spPr/>
        <p:txBody>
          <a:bodyPr/>
          <a:lstStyle/>
          <a:p>
            <a:fld id="{442F3457-E097-4A5A-95BA-1FA6C711BE9C}" type="slidenum">
              <a:rPr lang="en-US" smtClean="0"/>
              <a:t>7</a:t>
            </a:fld>
            <a:endParaRPr lang="en-US"/>
          </a:p>
        </p:txBody>
      </p:sp>
      <p:sp>
        <p:nvSpPr>
          <p:cNvPr id="5" name="Rectangle 4"/>
          <p:cNvSpPr/>
          <p:nvPr/>
        </p:nvSpPr>
        <p:spPr>
          <a:xfrm>
            <a:off x="407268" y="4568235"/>
            <a:ext cx="6881446" cy="1673022"/>
          </a:xfrm>
          <a:prstGeom prst="rect">
            <a:avLst/>
          </a:prstGeom>
        </p:spPr>
        <p:txBody>
          <a:bodyPr wrap="square">
            <a:spAutoFit/>
          </a:bodyPr>
          <a:lstStyle/>
          <a:p>
            <a:pPr indent="228600" algn="ctr">
              <a:lnSpc>
                <a:spcPct val="107000"/>
              </a:lnSpc>
              <a:spcAft>
                <a:spcPts val="800"/>
              </a:spcAft>
            </a:pPr>
            <a:r>
              <a:rPr lang="en-US" sz="2400" b="1">
                <a:latin typeface="Calibri" panose="020F0502020204030204" pitchFamily="34" charset="0"/>
                <a:ea typeface="Calibri" panose="020F0502020204030204" pitchFamily="34" charset="0"/>
                <a:cs typeface="Times New Roman" panose="02020603050405020304" pitchFamily="18" charset="0"/>
              </a:rPr>
              <a:t>Grading will be based on the clarity and quality of your rationale for each response with well-supported statements using evidence (data/information/facts)  from the study.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288714" y="4101301"/>
            <a:ext cx="3903429" cy="2580418"/>
          </a:xfrm>
          <a:prstGeom prst="rect">
            <a:avLst/>
          </a:prstGeom>
        </p:spPr>
      </p:pic>
    </p:spTree>
    <p:extLst>
      <p:ext uri="{BB962C8B-B14F-4D97-AF65-F5344CB8AC3E}">
        <p14:creationId xmlns:p14="http://schemas.microsoft.com/office/powerpoint/2010/main" val="286853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13647" y="2381338"/>
            <a:ext cx="4673600" cy="395111"/>
          </a:xfrm>
          <a:prstGeom prst="roundRect">
            <a:avLst/>
          </a:prstGeom>
          <a:solidFill>
            <a:schemeClr val="bg1"/>
          </a:solidFill>
          <a:ln w="38100">
            <a:solidFill>
              <a:srgbClr val="DA1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fontScale="47500" lnSpcReduction="20000"/>
          </a:bodyPr>
          <a:lstStyle/>
          <a:p>
            <a:pPr marL="0" indent="0">
              <a:buNone/>
            </a:pPr>
            <a:endParaRPr lang="en-US">
              <a:effectLst/>
            </a:endParaRPr>
          </a:p>
          <a:p>
            <a:r>
              <a:rPr lang="en-US" sz="4600"/>
              <a:t>Systematic reviews</a:t>
            </a:r>
          </a:p>
          <a:p>
            <a:r>
              <a:rPr lang="en-US" sz="4600"/>
              <a:t>Randomized controlled trials</a:t>
            </a:r>
          </a:p>
          <a:p>
            <a:r>
              <a:rPr lang="en-US" sz="4600"/>
              <a:t>Cohort studies </a:t>
            </a:r>
          </a:p>
          <a:p>
            <a:r>
              <a:rPr lang="en-US" sz="4600"/>
              <a:t>Case control studies</a:t>
            </a:r>
          </a:p>
          <a:p>
            <a:r>
              <a:rPr lang="en-US" sz="4600"/>
              <a:t>Diagnostic test studies</a:t>
            </a:r>
          </a:p>
          <a:p>
            <a:r>
              <a:rPr lang="en-US" sz="4600"/>
              <a:t>Economic evaluation studies</a:t>
            </a:r>
          </a:p>
          <a:p>
            <a:r>
              <a:rPr lang="en-US" sz="4600"/>
              <a:t>Qualitative research studies</a:t>
            </a:r>
          </a:p>
          <a:p>
            <a:pPr marL="0" indent="0">
              <a:buNone/>
            </a:pPr>
            <a:endParaRPr lang="en-US" sz="4800"/>
          </a:p>
          <a:p>
            <a:pPr marL="0" indent="0">
              <a:buNone/>
            </a:pPr>
            <a:r>
              <a:rPr lang="en-US" sz="3300">
                <a:latin typeface="Arial" panose="020B0604020202020204" pitchFamily="34" charset="0"/>
                <a:cs typeface="Arial" panose="020B0604020202020204" pitchFamily="34" charset="0"/>
                <a:hlinkClick r:id="rId3"/>
              </a:rPr>
              <a:t>http://www.casp-uk.net/casp-tools-checklists/</a:t>
            </a:r>
            <a:r>
              <a:rPr lang="en-US" sz="3300">
                <a:latin typeface="Arial" panose="020B0604020202020204" pitchFamily="34" charset="0"/>
                <a:cs typeface="Arial" panose="020B0604020202020204" pitchFamily="34" charset="0"/>
              </a:rPr>
              <a:t> </a:t>
            </a:r>
          </a:p>
          <a:p>
            <a:pPr marL="0" indent="0">
              <a:buNone/>
            </a:pPr>
            <a:endParaRPr lang="en-US" sz="4600">
              <a:hlinkClick r:id="rId4"/>
            </a:endParaRPr>
          </a:p>
          <a:p>
            <a:pPr marL="0" indent="0">
              <a:buNone/>
            </a:pPr>
            <a:r>
              <a:rPr lang="en-US" sz="2900"/>
              <a:t>©Critical Appraisal Skills Programme (CASP)</a:t>
            </a:r>
          </a:p>
        </p:txBody>
      </p:sp>
      <p:sp>
        <p:nvSpPr>
          <p:cNvPr id="2" name="Title 1"/>
          <p:cNvSpPr>
            <a:spLocks noGrp="1"/>
          </p:cNvSpPr>
          <p:nvPr>
            <p:ph type="title"/>
          </p:nvPr>
        </p:nvSpPr>
        <p:spPr/>
        <p:txBody>
          <a:bodyPr>
            <a:normAutofit fontScale="90000"/>
          </a:bodyPr>
          <a:lstStyle/>
          <a:p>
            <a:r>
              <a:rPr lang="en-US" sz="3600"/>
              <a:t>CRITICAL APPRAISAL SKILLS PROGRAMME (CASP) Checklists</a:t>
            </a:r>
          </a:p>
        </p:txBody>
      </p:sp>
      <p:pic>
        <p:nvPicPr>
          <p:cNvPr id="7" name="Picture 6"/>
          <p:cNvPicPr>
            <a:picLocks noChangeAspect="1"/>
          </p:cNvPicPr>
          <p:nvPr/>
        </p:nvPicPr>
        <p:blipFill>
          <a:blip r:embed="rId5"/>
          <a:stretch>
            <a:fillRect/>
          </a:stretch>
        </p:blipFill>
        <p:spPr>
          <a:xfrm>
            <a:off x="6629401" y="1752601"/>
            <a:ext cx="3781425" cy="2600325"/>
          </a:xfrm>
          <a:prstGeom prst="rect">
            <a:avLst/>
          </a:prstGeom>
          <a:ln>
            <a:noFill/>
          </a:ln>
          <a:effectLst>
            <a:softEdge rad="112500"/>
          </a:effectLst>
        </p:spPr>
      </p:pic>
    </p:spTree>
    <p:extLst>
      <p:ext uri="{BB962C8B-B14F-4D97-AF65-F5344CB8AC3E}">
        <p14:creationId xmlns:p14="http://schemas.microsoft.com/office/powerpoint/2010/main" val="368630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0ED5-5AA0-48E0-8825-FF7A1A99DB11}"/>
              </a:ext>
            </a:extLst>
          </p:cNvPr>
          <p:cNvSpPr>
            <a:spLocks noGrp="1"/>
          </p:cNvSpPr>
          <p:nvPr>
            <p:ph type="ctrTitle"/>
          </p:nvPr>
        </p:nvSpPr>
        <p:spPr/>
        <p:txBody>
          <a:bodyPr>
            <a:normAutofit fontScale="90000"/>
          </a:bodyPr>
          <a:lstStyle/>
          <a:p>
            <a:r>
              <a:rPr lang="en-US"/>
              <a:t>Why is Critical Appraisal Important?</a:t>
            </a:r>
          </a:p>
        </p:txBody>
      </p:sp>
      <p:sp>
        <p:nvSpPr>
          <p:cNvPr id="4" name="Subtitle 3">
            <a:extLst>
              <a:ext uri="{FF2B5EF4-FFF2-40B4-BE49-F238E27FC236}">
                <a16:creationId xmlns:a16="http://schemas.microsoft.com/office/drawing/2014/main" id="{2BB4EC3D-8FEA-4FF2-9A6F-B6A298541E1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0480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d27c300-3ebb-4b1c-b042-ddbc85e735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CF62E528B3A1479F864AD8E29FC7CD" ma:contentTypeVersion="15" ma:contentTypeDescription="Create a new document." ma:contentTypeScope="" ma:versionID="737d8efd091c5c5804ce0c5706587320">
  <xsd:schema xmlns:xsd="http://www.w3.org/2001/XMLSchema" xmlns:xs="http://www.w3.org/2001/XMLSchema" xmlns:p="http://schemas.microsoft.com/office/2006/metadata/properties" xmlns:ns3="2d27c300-3ebb-4b1c-b042-ddbc85e73500" xmlns:ns4="1d56124d-a371-4236-b923-a76eb5a18232" targetNamespace="http://schemas.microsoft.com/office/2006/metadata/properties" ma:root="true" ma:fieldsID="2b792a66de1846583354830729fb1850" ns3:_="" ns4:_="">
    <xsd:import namespace="2d27c300-3ebb-4b1c-b042-ddbc85e73500"/>
    <xsd:import namespace="1d56124d-a371-4236-b923-a76eb5a182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7c300-3ebb-4b1c-b042-ddbc85e735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56124d-a371-4236-b923-a76eb5a1823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A2C6C9-8DC4-4C37-A01D-127FBD4E9CC6}">
  <ds:schemaRefs>
    <ds:schemaRef ds:uri="http://schemas.microsoft.com/sharepoint/v3/contenttype/forms"/>
  </ds:schemaRefs>
</ds:datastoreItem>
</file>

<file path=customXml/itemProps2.xml><?xml version="1.0" encoding="utf-8"?>
<ds:datastoreItem xmlns:ds="http://schemas.openxmlformats.org/officeDocument/2006/customXml" ds:itemID="{4407E2C3-33E4-4E37-87A5-CB450E55ED59}">
  <ds:schemaRefs>
    <ds:schemaRef ds:uri="http://www.w3.org/XML/1998/namespace"/>
    <ds:schemaRef ds:uri="http://schemas.openxmlformats.org/package/2006/metadata/core-properties"/>
    <ds:schemaRef ds:uri="1d56124d-a371-4236-b923-a76eb5a18232"/>
    <ds:schemaRef ds:uri="http://schemas.microsoft.com/office/2006/documentManagement/types"/>
    <ds:schemaRef ds:uri="http://purl.org/dc/dcmitype/"/>
    <ds:schemaRef ds:uri="http://schemas.microsoft.com/office/2006/metadata/properties"/>
    <ds:schemaRef ds:uri="2d27c300-3ebb-4b1c-b042-ddbc85e73500"/>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59E930FF-BB4A-45A5-8E97-EB144F327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7c300-3ebb-4b1c-b042-ddbc85e73500"/>
    <ds:schemaRef ds:uri="1d56124d-a371-4236-b923-a76eb5a182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3246</Words>
  <Application>Microsoft Office PowerPoint</Application>
  <PresentationFormat>Widescreen</PresentationFormat>
  <Paragraphs>280</Paragraphs>
  <Slides>39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Avenir Next</vt:lpstr>
      <vt:lpstr>Calibri</vt:lpstr>
      <vt:lpstr>Calibri Light</vt:lpstr>
      <vt:lpstr>Gill Sans MT</vt:lpstr>
      <vt:lpstr>Times New Roman</vt:lpstr>
      <vt:lpstr>Office Theme</vt:lpstr>
      <vt:lpstr>Critical Appraisal of the  Medical Literature</vt:lpstr>
      <vt:lpstr>Agenda </vt:lpstr>
      <vt:lpstr>Evidence-Based Medicine </vt:lpstr>
      <vt:lpstr>5 Steps in EBM</vt:lpstr>
      <vt:lpstr>Assignment Objective</vt:lpstr>
      <vt:lpstr>Assignment Instructions</vt:lpstr>
      <vt:lpstr>Assignment Grading</vt:lpstr>
      <vt:lpstr>CRITICAL APPRAISAL SKILLS PROGRAMME (CASP) Checklists</vt:lpstr>
      <vt:lpstr>Why is Critical Appraisal Important?</vt:lpstr>
      <vt:lpstr>PowerPoint Presentation</vt:lpstr>
      <vt:lpstr>New England Journal of Medicine</vt:lpstr>
      <vt:lpstr>Critical Appraisal</vt:lpstr>
      <vt:lpstr>Critical Appraisal in 3 Steps:</vt:lpstr>
      <vt:lpstr>Are the results of the trial valid?</vt:lpstr>
      <vt:lpstr>1. Did the study address a clearly focused research question?</vt:lpstr>
      <vt:lpstr>2. Was the assignment of patients to interventions randomized?</vt:lpstr>
      <vt:lpstr>3. Were all participants who entered the study accounted for at its conclusion?</vt:lpstr>
      <vt:lpstr>PowerPoint Presentation</vt:lpstr>
      <vt:lpstr>4. Were participants, investigators and people assessing/analyzing outcomes ‘blind’ to the intervention?</vt:lpstr>
      <vt:lpstr>5. Were the study groups similar at the start of the randomized control trial?</vt:lpstr>
      <vt:lpstr>6. Apart from the experimental intervention, did each study group receive the same level of care (that is, were they treated equally)?</vt:lpstr>
      <vt:lpstr>Let’s Practice</vt:lpstr>
      <vt:lpstr>PowerPoint Presentation</vt:lpstr>
      <vt:lpstr>PowerPoint Presentation</vt:lpstr>
      <vt:lpstr>What are the results?</vt:lpstr>
      <vt:lpstr>Treatment Effects</vt:lpstr>
      <vt:lpstr>Statistical vs. Clinical Significance</vt:lpstr>
      <vt:lpstr>P-Values vs. Confidence Intervals</vt:lpstr>
      <vt:lpstr>Forest Plot</vt:lpstr>
      <vt:lpstr>7. Were the effects of the intervention reported comprehensively?</vt:lpstr>
      <vt:lpstr>8. Was the precision of the estimate of the intervention or treatment effect reported?</vt:lpstr>
      <vt:lpstr>9. Do the benefits of the intervention outweigh the harms and costs?</vt:lpstr>
      <vt:lpstr>Can the results be applied to your patient?</vt:lpstr>
      <vt:lpstr>10. Can the results be applied to your local population/in your context?</vt:lpstr>
      <vt:lpstr>11. Would the experimental intervention provide greater value to the people in your care than any of the existing interventions?</vt:lpstr>
      <vt:lpstr>12. Application to Patient Care</vt:lpstr>
      <vt:lpstr>Resources for Additional Critical Appraisal Practice</vt:lpstr>
      <vt:lpstr>Questions?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Clevenger</dc:creator>
  <cp:lastModifiedBy>Michelle Knecht</cp:lastModifiedBy>
  <cp:revision>1</cp:revision>
  <dcterms:created xsi:type="dcterms:W3CDTF">2020-04-13T14:49:35Z</dcterms:created>
  <dcterms:modified xsi:type="dcterms:W3CDTF">2023-05-22T17:06:16Z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0x01010053CF62E528B3A1479F864AD8E29FC7CD</vt:lpwstr>
  </property>
</Properties>
</file>