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9144000" cy="5143500" type="screen16x9"/>
  <p:notesSz cx="6858000" cy="9144000"/>
  <p:embeddedFontLst>
    <p:embeddedFont>
      <p:font typeface="Merriweather" panose="020B0604020202020204"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87c73f0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1087c73f06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6a0587a5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6a0587a5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ddeae73a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ddeae73a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39b15bb6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39b15bb6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44d2b4d7e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44d2b4d7e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451500896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451500896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e99764c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e99764c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087c73f06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087c73f06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8252ce6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08252ce6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7207938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7207938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17bcd1cfb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17bcd1cfb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7bcd1cf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7bcd1cf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7bcd1cfb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7bcd1cfb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6a0587a5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6a0587a5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87c73f064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087c73f064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congress.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upremecourt.gov/"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oyez.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oyez.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www.nypl.org/node/5727"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fordham.libguides.com/La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60700" y="969800"/>
            <a:ext cx="8622600" cy="759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3800" b="1" smtClean="0">
                <a:latin typeface="Merriweather"/>
                <a:ea typeface="Merriweather"/>
                <a:cs typeface="Merriweather"/>
                <a:sym typeface="Merriweather"/>
              </a:rPr>
              <a:t>Introduction to Legal Research</a:t>
            </a:r>
            <a:r>
              <a:rPr lang="en" sz="4000" smtClean="0">
                <a:latin typeface="Verdana"/>
                <a:ea typeface="Verdana"/>
                <a:cs typeface="Verdana"/>
                <a:sym typeface="Verdana"/>
              </a:rPr>
              <a:t> </a:t>
            </a:r>
            <a:endParaRPr sz="4000" dirty="0">
              <a:latin typeface="Verdana"/>
              <a:ea typeface="Verdana"/>
              <a:cs typeface="Verdana"/>
              <a:sym typeface="Verdana"/>
            </a:endParaRPr>
          </a:p>
        </p:txBody>
      </p:sp>
      <p:pic>
        <p:nvPicPr>
          <p:cNvPr id="55" name="Google Shape;55;p13" title="decorative"/>
          <p:cNvPicPr preferRelativeResize="0"/>
          <p:nvPr/>
        </p:nvPicPr>
        <p:blipFill rotWithShape="1">
          <a:blip r:embed="rId3">
            <a:alphaModFix/>
          </a:blip>
          <a:srcRect l="2557" r="2727"/>
          <a:stretch/>
        </p:blipFill>
        <p:spPr>
          <a:xfrm>
            <a:off x="1013708" y="1832625"/>
            <a:ext cx="2418692" cy="2634375"/>
          </a:xfrm>
          <a:prstGeom prst="rect">
            <a:avLst/>
          </a:prstGeom>
          <a:noFill/>
          <a:ln>
            <a:noFill/>
          </a:ln>
        </p:spPr>
      </p:pic>
      <p:pic>
        <p:nvPicPr>
          <p:cNvPr id="56" name="Google Shape;56;p13"/>
          <p:cNvPicPr preferRelativeResize="0"/>
          <p:nvPr/>
        </p:nvPicPr>
        <p:blipFill rotWithShape="1">
          <a:blip r:embed="rId4">
            <a:alphaModFix/>
          </a:blip>
          <a:srcRect r="11253"/>
          <a:stretch/>
        </p:blipFill>
        <p:spPr>
          <a:xfrm>
            <a:off x="1" y="133607"/>
            <a:ext cx="9144001" cy="645762"/>
          </a:xfrm>
          <a:prstGeom prst="rect">
            <a:avLst/>
          </a:prstGeom>
          <a:noFill/>
          <a:ln>
            <a:noFill/>
          </a:ln>
        </p:spPr>
      </p:pic>
      <p:pic>
        <p:nvPicPr>
          <p:cNvPr id="57" name="Google Shape;57;p13"/>
          <p:cNvPicPr preferRelativeResize="0"/>
          <p:nvPr/>
        </p:nvPicPr>
        <p:blipFill>
          <a:blip r:embed="rId5">
            <a:alphaModFix/>
          </a:blip>
          <a:stretch>
            <a:fillRect/>
          </a:stretch>
        </p:blipFill>
        <p:spPr>
          <a:xfrm>
            <a:off x="3855828" y="3137038"/>
            <a:ext cx="2554775" cy="388150"/>
          </a:xfrm>
          <a:prstGeom prst="rect">
            <a:avLst/>
          </a:prstGeom>
          <a:noFill/>
          <a:ln>
            <a:noFill/>
          </a:ln>
        </p:spPr>
      </p:pic>
      <p:pic>
        <p:nvPicPr>
          <p:cNvPr id="58" name="Google Shape;58;p13"/>
          <p:cNvPicPr preferRelativeResize="0"/>
          <p:nvPr/>
        </p:nvPicPr>
        <p:blipFill>
          <a:blip r:embed="rId6">
            <a:alphaModFix/>
          </a:blip>
          <a:stretch>
            <a:fillRect/>
          </a:stretch>
        </p:blipFill>
        <p:spPr>
          <a:xfrm>
            <a:off x="3988700" y="1919833"/>
            <a:ext cx="1892925" cy="863856"/>
          </a:xfrm>
          <a:prstGeom prst="rect">
            <a:avLst/>
          </a:prstGeom>
          <a:noFill/>
          <a:ln>
            <a:noFill/>
          </a:ln>
        </p:spPr>
      </p:pic>
      <p:pic>
        <p:nvPicPr>
          <p:cNvPr id="59" name="Google Shape;59;p13"/>
          <p:cNvPicPr preferRelativeResize="0"/>
          <p:nvPr/>
        </p:nvPicPr>
        <p:blipFill>
          <a:blip r:embed="rId7">
            <a:alphaModFix/>
          </a:blip>
          <a:stretch>
            <a:fillRect/>
          </a:stretch>
        </p:blipFill>
        <p:spPr>
          <a:xfrm>
            <a:off x="6316908" y="2056076"/>
            <a:ext cx="1892916" cy="645775"/>
          </a:xfrm>
          <a:prstGeom prst="rect">
            <a:avLst/>
          </a:prstGeom>
          <a:noFill/>
          <a:ln>
            <a:noFill/>
          </a:ln>
        </p:spPr>
      </p:pic>
      <p:pic>
        <p:nvPicPr>
          <p:cNvPr id="60" name="Google Shape;60;p13" descr="Logo" title="SupremeCourt.gov"/>
          <p:cNvPicPr preferRelativeResize="0"/>
          <p:nvPr/>
        </p:nvPicPr>
        <p:blipFill>
          <a:blip r:embed="rId8">
            <a:alphaModFix/>
          </a:blip>
          <a:stretch>
            <a:fillRect/>
          </a:stretch>
        </p:blipFill>
        <p:spPr>
          <a:xfrm>
            <a:off x="4140775" y="3878525"/>
            <a:ext cx="2119213" cy="698088"/>
          </a:xfrm>
          <a:prstGeom prst="rect">
            <a:avLst/>
          </a:prstGeom>
          <a:noFill/>
          <a:ln>
            <a:noFill/>
          </a:ln>
        </p:spPr>
      </p:pic>
      <p:pic>
        <p:nvPicPr>
          <p:cNvPr id="61" name="Google Shape;61;p13" descr="Logo" title="ProQuest Legislative Insight"/>
          <p:cNvPicPr preferRelativeResize="0"/>
          <p:nvPr/>
        </p:nvPicPr>
        <p:blipFill>
          <a:blip r:embed="rId9">
            <a:alphaModFix/>
          </a:blip>
          <a:stretch>
            <a:fillRect/>
          </a:stretch>
        </p:blipFill>
        <p:spPr>
          <a:xfrm>
            <a:off x="6598600" y="3028300"/>
            <a:ext cx="2052440" cy="510275"/>
          </a:xfrm>
          <a:prstGeom prst="rect">
            <a:avLst/>
          </a:prstGeom>
          <a:noFill/>
          <a:ln>
            <a:noFill/>
          </a:ln>
        </p:spPr>
      </p:pic>
      <p:pic>
        <p:nvPicPr>
          <p:cNvPr id="62" name="Google Shape;62;p13" descr="Logo" title="Oyez"/>
          <p:cNvPicPr preferRelativeResize="0"/>
          <p:nvPr/>
        </p:nvPicPr>
        <p:blipFill>
          <a:blip r:embed="rId10">
            <a:alphaModFix/>
          </a:blip>
          <a:stretch>
            <a:fillRect/>
          </a:stretch>
        </p:blipFill>
        <p:spPr>
          <a:xfrm>
            <a:off x="6764776" y="3978554"/>
            <a:ext cx="1354068" cy="645775"/>
          </a:xfrm>
          <a:prstGeom prst="rect">
            <a:avLst/>
          </a:prstGeom>
          <a:noFill/>
          <a:ln>
            <a:noFill/>
          </a:ln>
        </p:spPr>
      </p:pic>
      <p:sp>
        <p:nvSpPr>
          <p:cNvPr id="4" name="TextBox 3"/>
          <p:cNvSpPr txBox="1"/>
          <p:nvPr/>
        </p:nvSpPr>
        <p:spPr>
          <a:xfrm>
            <a:off x="1" y="4928056"/>
            <a:ext cx="1776760" cy="215444"/>
          </a:xfrm>
          <a:prstGeom prst="rect">
            <a:avLst/>
          </a:prstGeom>
          <a:noFill/>
        </p:spPr>
        <p:txBody>
          <a:bodyPr wrap="square" rtlCol="0">
            <a:spAutoFit/>
          </a:bodyPr>
          <a:lstStyle/>
          <a:p>
            <a:r>
              <a:rPr lang="en-US" sz="800" dirty="0">
                <a:solidFill>
                  <a:schemeClr val="bg1">
                    <a:lumMod val="75000"/>
                  </a:schemeClr>
                </a:solidFill>
              </a:rPr>
              <a:t>Clipart via https://openclipart.org/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311700" y="29726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Finding Primary Sources for Congressional Bills:</a:t>
            </a:r>
            <a:endParaRPr/>
          </a:p>
        </p:txBody>
      </p:sp>
      <p:sp>
        <p:nvSpPr>
          <p:cNvPr id="138" name="Google Shape;138;p22"/>
          <p:cNvSpPr txBox="1">
            <a:spLocks noGrp="1"/>
          </p:cNvSpPr>
          <p:nvPr>
            <p:ph type="body" idx="1"/>
          </p:nvPr>
        </p:nvSpPr>
        <p:spPr>
          <a:xfrm>
            <a:off x="445250" y="1152475"/>
            <a:ext cx="8387100" cy="38220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Char char="➔"/>
            </a:pPr>
            <a:r>
              <a:rPr lang="en">
                <a:solidFill>
                  <a:schemeClr val="dk1"/>
                </a:solidFill>
              </a:rPr>
              <a:t>The jurisdiction of your legal topic will guide where to look for primary sources.</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For example, to find the original text of the </a:t>
            </a:r>
            <a:r>
              <a:rPr lang="en" b="1">
                <a:solidFill>
                  <a:schemeClr val="dk1"/>
                </a:solidFill>
              </a:rPr>
              <a:t>Civil Rights Act of 1964</a:t>
            </a:r>
            <a:r>
              <a:rPr lang="en">
                <a:solidFill>
                  <a:schemeClr val="dk1"/>
                </a:solidFill>
              </a:rPr>
              <a:t>, we will need to look at Congressional resources.</a:t>
            </a:r>
            <a:endParaRPr>
              <a:solidFill>
                <a:schemeClr val="dk1"/>
              </a:solidFill>
            </a:endParaRPr>
          </a:p>
          <a:p>
            <a:pPr marL="0" lvl="0" indent="0" algn="l" rtl="0">
              <a:spcBef>
                <a:spcPts val="0"/>
              </a:spcBef>
              <a:spcAft>
                <a:spcPts val="0"/>
              </a:spcAft>
              <a:buNone/>
            </a:pPr>
            <a:endParaRPr>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Congress.gov</a:t>
            </a:r>
            <a:r>
              <a:rPr lang="en">
                <a:solidFill>
                  <a:schemeClr val="dk1"/>
                </a:solidFill>
              </a:rPr>
              <a:t> (open access) </a:t>
            </a:r>
            <a:r>
              <a:rPr lang="en">
                <a:solidFill>
                  <a:schemeClr val="dk1"/>
                </a:solidFill>
                <a:highlight>
                  <a:srgbClr val="FFFFFF"/>
                </a:highlight>
              </a:rPr>
              <a:t>provides information about bills, schedules, research reports, biographies, historical information, and more.</a:t>
            </a:r>
            <a:endParaRPr>
              <a:solidFill>
                <a:schemeClr val="dk1"/>
              </a:solidFill>
              <a:highlight>
                <a:srgbClr val="FFFFFF"/>
              </a:highlight>
            </a:endParaRPr>
          </a:p>
          <a:p>
            <a:pPr marL="457200" lvl="0" indent="0" algn="l" rtl="0">
              <a:spcBef>
                <a:spcPts val="0"/>
              </a:spcBef>
              <a:spcAft>
                <a:spcPts val="0"/>
              </a:spcAft>
              <a:buNone/>
            </a:pPr>
            <a:endParaRPr>
              <a:solidFill>
                <a:schemeClr val="dk1"/>
              </a:solidFill>
              <a:highlight>
                <a:srgbClr val="FFFFFF"/>
              </a:highlight>
            </a:endParaRPr>
          </a:p>
          <a:p>
            <a:pPr marL="457200" lvl="0" indent="-342900" algn="l" rtl="0">
              <a:spcBef>
                <a:spcPts val="0"/>
              </a:spcBef>
              <a:spcAft>
                <a:spcPts val="0"/>
              </a:spcAft>
              <a:buClr>
                <a:schemeClr val="dk1"/>
              </a:buClr>
              <a:buSzPts val="1800"/>
              <a:buChar char="➔"/>
            </a:pPr>
            <a:r>
              <a:rPr lang="en" b="1">
                <a:solidFill>
                  <a:schemeClr val="dk1"/>
                </a:solidFill>
                <a:highlight>
                  <a:srgbClr val="FFFFFF"/>
                </a:highlight>
              </a:rPr>
              <a:t>ProQuest Legislative Insight</a:t>
            </a:r>
            <a:r>
              <a:rPr lang="en">
                <a:solidFill>
                  <a:schemeClr val="dk1"/>
                </a:solidFill>
                <a:highlight>
                  <a:srgbClr val="FFFFFF"/>
                </a:highlight>
              </a:rPr>
              <a:t> (library database) covers Congressional legislative history including enacted and related bills, Congressional Record excerpts, committee documents, and Presidential signing statements.</a:t>
            </a:r>
            <a:endParaRPr>
              <a:solidFill>
                <a:schemeClr val="dk1"/>
              </a:solidFill>
              <a:highlight>
                <a:srgbClr val="FFFFFF"/>
              </a:highlight>
            </a:endParaRPr>
          </a:p>
        </p:txBody>
      </p:sp>
      <p:sp>
        <p:nvSpPr>
          <p:cNvPr id="139" name="Google Shape;139;p22"/>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311700" y="308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200"/>
              </a:spcAft>
              <a:buClr>
                <a:schemeClr val="dk1"/>
              </a:buClr>
              <a:buSzPct val="44000"/>
              <a:buFont typeface="Arial"/>
              <a:buNone/>
            </a:pPr>
            <a:r>
              <a:rPr lang="en" sz="2500"/>
              <a:t>Let’s collect notes so we can find the Civil Rights Act of 1964:</a:t>
            </a:r>
            <a:endParaRPr/>
          </a:p>
        </p:txBody>
      </p:sp>
      <p:sp>
        <p:nvSpPr>
          <p:cNvPr id="145" name="Google Shape;145;p23"/>
          <p:cNvSpPr txBox="1">
            <a:spLocks noGrp="1"/>
          </p:cNvSpPr>
          <p:nvPr>
            <p:ph type="body" idx="1"/>
          </p:nvPr>
        </p:nvSpPr>
        <p:spPr>
          <a:xfrm>
            <a:off x="5017550" y="1178950"/>
            <a:ext cx="3311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dk1"/>
                </a:solidFill>
              </a:rPr>
              <a:t>What details could we add?</a:t>
            </a:r>
            <a:endParaRPr dirty="0">
              <a:solidFill>
                <a:schemeClr val="dk1"/>
              </a:solidFill>
            </a:endParaRPr>
          </a:p>
          <a:p>
            <a:pPr marL="457200" lvl="0" indent="-342900" algn="l" rtl="0">
              <a:spcBef>
                <a:spcPts val="1200"/>
              </a:spcBef>
              <a:spcAft>
                <a:spcPts val="0"/>
              </a:spcAft>
              <a:buClr>
                <a:schemeClr val="dk1"/>
              </a:buClr>
              <a:buSzPts val="1800"/>
              <a:buChar char="●"/>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342900" algn="l" rtl="0">
              <a:spcBef>
                <a:spcPts val="0"/>
              </a:spcBef>
              <a:spcAft>
                <a:spcPts val="0"/>
              </a:spcAft>
              <a:buClr>
                <a:schemeClr val="dk1"/>
              </a:buClr>
              <a:buSzPts val="1800"/>
              <a:buChar char="●"/>
            </a:pP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42900" algn="l" rtl="0">
              <a:spcBef>
                <a:spcPts val="0"/>
              </a:spcBef>
              <a:spcAft>
                <a:spcPts val="0"/>
              </a:spcAft>
              <a:buClr>
                <a:schemeClr val="dk1"/>
              </a:buClr>
              <a:buSzPts val="1800"/>
              <a:buChar char="●"/>
            </a:pP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42900" algn="l" rtl="0">
              <a:spcBef>
                <a:spcPts val="0"/>
              </a:spcBef>
              <a:spcAft>
                <a:spcPts val="0"/>
              </a:spcAft>
              <a:buClr>
                <a:schemeClr val="dk1"/>
              </a:buClr>
              <a:buSzPts val="1800"/>
              <a:buChar char="●"/>
            </a:pPr>
            <a:endParaRPr dirty="0">
              <a:solidFill>
                <a:schemeClr val="dk1"/>
              </a:solidFill>
            </a:endParaRPr>
          </a:p>
        </p:txBody>
      </p:sp>
      <p:sp>
        <p:nvSpPr>
          <p:cNvPr id="146" name="Google Shape;146;p23"/>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47" name="Google Shape;147;p23"/>
          <p:cNvPicPr preferRelativeResize="0"/>
          <p:nvPr/>
        </p:nvPicPr>
        <p:blipFill>
          <a:blip r:embed="rId3">
            <a:alphaModFix/>
          </a:blip>
          <a:stretch>
            <a:fillRect/>
          </a:stretch>
        </p:blipFill>
        <p:spPr>
          <a:xfrm>
            <a:off x="929375" y="974100"/>
            <a:ext cx="3165960" cy="3957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body" idx="1"/>
          </p:nvPr>
        </p:nvSpPr>
        <p:spPr>
          <a:xfrm>
            <a:off x="311700" y="1015188"/>
            <a:ext cx="8520600" cy="90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solidFill>
                  <a:schemeClr val="dk1"/>
                </a:solidFill>
              </a:rPr>
              <a:t>The details and context we collected in our notes will help our search (the title of the law, when it was passed, the Congressional session number, etc):</a:t>
            </a:r>
            <a:endParaRPr>
              <a:solidFill>
                <a:schemeClr val="dk1"/>
              </a:solidFill>
            </a:endParaRPr>
          </a:p>
        </p:txBody>
      </p:sp>
      <p:sp>
        <p:nvSpPr>
          <p:cNvPr id="153" name="Google Shape;153;p24"/>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54" name="Google Shape;154;p24"/>
          <p:cNvPicPr preferRelativeResize="0"/>
          <p:nvPr/>
        </p:nvPicPr>
        <p:blipFill>
          <a:blip r:embed="rId3">
            <a:alphaModFix/>
          </a:blip>
          <a:stretch>
            <a:fillRect/>
          </a:stretch>
        </p:blipFill>
        <p:spPr>
          <a:xfrm>
            <a:off x="1904200" y="2412475"/>
            <a:ext cx="5467050" cy="2468025"/>
          </a:xfrm>
          <a:prstGeom prst="rect">
            <a:avLst/>
          </a:prstGeom>
          <a:noFill/>
          <a:ln>
            <a:noFill/>
          </a:ln>
        </p:spPr>
      </p:pic>
      <p:sp>
        <p:nvSpPr>
          <p:cNvPr id="155" name="Google Shape;155;p24"/>
          <p:cNvSpPr txBox="1">
            <a:spLocks noGrp="1"/>
          </p:cNvSpPr>
          <p:nvPr>
            <p:ph type="title"/>
          </p:nvPr>
        </p:nvSpPr>
        <p:spPr>
          <a:xfrm>
            <a:off x="261750" y="305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200"/>
              </a:spcAft>
              <a:buNone/>
            </a:pPr>
            <a:r>
              <a:rPr lang="en" sz="2500"/>
              <a:t>Let’s find the Civil Rights Act of 1964 on </a:t>
            </a:r>
            <a:r>
              <a:rPr lang="en" sz="2500" u="sng">
                <a:solidFill>
                  <a:schemeClr val="hlink"/>
                </a:solidFill>
                <a:hlinkClick r:id="rId4"/>
              </a:rPr>
              <a:t>Congress.gov</a:t>
            </a:r>
            <a:r>
              <a:rPr lang="en" sz="2500"/>
              <a:t>:</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311700" y="3027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Finding Primary Sources for Supreme Court Cases</a:t>
            </a:r>
            <a:endParaRPr/>
          </a:p>
        </p:txBody>
      </p:sp>
      <p:sp>
        <p:nvSpPr>
          <p:cNvPr id="161" name="Google Shape;161;p25"/>
          <p:cNvSpPr txBox="1">
            <a:spLocks noGrp="1"/>
          </p:cNvSpPr>
          <p:nvPr>
            <p:ph type="body" idx="1"/>
          </p:nvPr>
        </p:nvSpPr>
        <p:spPr>
          <a:xfrm>
            <a:off x="526325" y="1152475"/>
            <a:ext cx="761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To find primary source documents from Supreme Court cases, we can use:</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42900" algn="l" rtl="0">
              <a:lnSpc>
                <a:spcPct val="105000"/>
              </a:lnSpc>
              <a:spcBef>
                <a:spcPts val="0"/>
              </a:spcBef>
              <a:spcAft>
                <a:spcPts val="0"/>
              </a:spcAft>
              <a:buClr>
                <a:schemeClr val="dk1"/>
              </a:buClr>
              <a:buSzPts val="1800"/>
              <a:buChar char="➔"/>
            </a:pPr>
            <a:r>
              <a:rPr lang="en" u="sng">
                <a:solidFill>
                  <a:schemeClr val="accent5"/>
                </a:solidFill>
                <a:highlight>
                  <a:schemeClr val="lt1"/>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SupremeCourt.gov</a:t>
            </a:r>
            <a:r>
              <a:rPr lang="en">
                <a:solidFill>
                  <a:schemeClr val="dk1"/>
                </a:solidFill>
                <a:highlight>
                  <a:schemeClr val="lt1"/>
                </a:highlight>
              </a:rPr>
              <a:t> offering opinions, oral arguments, case documents, biographies of Supreme Court Justices, and more from 2014-present.</a:t>
            </a:r>
            <a:endParaRPr>
              <a:solidFill>
                <a:schemeClr val="dk1"/>
              </a:solidFill>
              <a:highlight>
                <a:schemeClr val="lt1"/>
              </a:highlight>
            </a:endParaRPr>
          </a:p>
          <a:p>
            <a:pPr marL="457200" lvl="0" indent="0" algn="l" rtl="0">
              <a:lnSpc>
                <a:spcPct val="105000"/>
              </a:lnSpc>
              <a:spcBef>
                <a:spcPts val="0"/>
              </a:spcBef>
              <a:spcAft>
                <a:spcPts val="0"/>
              </a:spcAft>
              <a:buNone/>
            </a:pPr>
            <a:endParaRPr>
              <a:solidFill>
                <a:schemeClr val="dk1"/>
              </a:solidFill>
              <a:highlight>
                <a:schemeClr val="lt1"/>
              </a:highlight>
            </a:endParaRPr>
          </a:p>
          <a:p>
            <a:pPr marL="457200" lvl="0" indent="-342900" algn="l" rtl="0">
              <a:lnSpc>
                <a:spcPct val="105000"/>
              </a:lnSpc>
              <a:spcBef>
                <a:spcPts val="0"/>
              </a:spcBef>
              <a:spcAft>
                <a:spcPts val="0"/>
              </a:spcAft>
              <a:buClr>
                <a:schemeClr val="dk1"/>
              </a:buClr>
              <a:buSzPts val="1800"/>
              <a:buChar char="➔"/>
            </a:pPr>
            <a:r>
              <a:rPr lang="en" u="sng">
                <a:solidFill>
                  <a:schemeClr val="accent5"/>
                </a:solidFill>
                <a:highlight>
                  <a:schemeClr val="lt1"/>
                </a:high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Oyez</a:t>
            </a:r>
            <a:r>
              <a:rPr lang="en">
                <a:solidFill>
                  <a:schemeClr val="accent5"/>
                </a:solidFill>
                <a:highlight>
                  <a:schemeClr val="lt1"/>
                </a:highlight>
              </a:rPr>
              <a:t> </a:t>
            </a:r>
            <a:r>
              <a:rPr lang="en">
                <a:solidFill>
                  <a:schemeClr val="dk1"/>
                </a:solidFill>
                <a:highlight>
                  <a:schemeClr val="lt1"/>
                </a:highlight>
              </a:rPr>
              <a:t>is a multimedia archive offering easy-to-read case summaries, searchable audio when available, illustrated decision information, and full-text Supreme Court opinions from 1789-present.</a:t>
            </a:r>
            <a:endParaRPr>
              <a:solidFill>
                <a:schemeClr val="dk1"/>
              </a:solidFill>
            </a:endParaRPr>
          </a:p>
        </p:txBody>
      </p:sp>
      <p:sp>
        <p:nvSpPr>
          <p:cNvPr id="162" name="Google Shape;162;p25"/>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311700" y="308550"/>
            <a:ext cx="874309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200"/>
              </a:spcAft>
              <a:buClr>
                <a:schemeClr val="dk1"/>
              </a:buClr>
              <a:buSzPct val="44000"/>
              <a:buFont typeface="Arial"/>
              <a:buNone/>
            </a:pPr>
            <a:r>
              <a:rPr lang="en" sz="2500" dirty="0"/>
              <a:t>Let’s collect notes so we can find </a:t>
            </a:r>
            <a:r>
              <a:rPr lang="en" sz="2500" dirty="0" smtClean="0"/>
              <a:t>Jacobson </a:t>
            </a:r>
            <a:r>
              <a:rPr lang="en" sz="2500" dirty="0"/>
              <a:t>v. Massachusetts:</a:t>
            </a:r>
            <a:endParaRPr dirty="0"/>
          </a:p>
        </p:txBody>
      </p:sp>
      <p:sp>
        <p:nvSpPr>
          <p:cNvPr id="168" name="Google Shape;168;p26"/>
          <p:cNvSpPr txBox="1">
            <a:spLocks noGrp="1"/>
          </p:cNvSpPr>
          <p:nvPr>
            <p:ph type="body" idx="1"/>
          </p:nvPr>
        </p:nvSpPr>
        <p:spPr>
          <a:xfrm>
            <a:off x="5017550" y="1178950"/>
            <a:ext cx="3311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dk1"/>
                </a:solidFill>
              </a:rPr>
              <a:t>What details could we add?</a:t>
            </a:r>
            <a:endParaRPr dirty="0">
              <a:solidFill>
                <a:schemeClr val="dk1"/>
              </a:solidFill>
            </a:endParaRPr>
          </a:p>
          <a:p>
            <a:pPr marL="457200" lvl="0" indent="-342900" algn="l" rtl="0">
              <a:spcBef>
                <a:spcPts val="1200"/>
              </a:spcBef>
              <a:spcAft>
                <a:spcPts val="0"/>
              </a:spcAft>
              <a:buClr>
                <a:schemeClr val="dk1"/>
              </a:buClr>
              <a:buSzPts val="1800"/>
              <a:buChar char="●"/>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342900" algn="l" rtl="0">
              <a:spcBef>
                <a:spcPts val="0"/>
              </a:spcBef>
              <a:spcAft>
                <a:spcPts val="0"/>
              </a:spcAft>
              <a:buClr>
                <a:schemeClr val="dk1"/>
              </a:buClr>
              <a:buSzPts val="1800"/>
              <a:buChar char="●"/>
            </a:pP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42900" algn="l" rtl="0">
              <a:spcBef>
                <a:spcPts val="0"/>
              </a:spcBef>
              <a:spcAft>
                <a:spcPts val="0"/>
              </a:spcAft>
              <a:buClr>
                <a:schemeClr val="dk1"/>
              </a:buClr>
              <a:buSzPts val="1800"/>
              <a:buChar char="●"/>
            </a:pP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42900" algn="l" rtl="0">
              <a:spcBef>
                <a:spcPts val="0"/>
              </a:spcBef>
              <a:spcAft>
                <a:spcPts val="0"/>
              </a:spcAft>
              <a:buClr>
                <a:schemeClr val="dk1"/>
              </a:buClr>
              <a:buSzPts val="1800"/>
              <a:buChar char="●"/>
            </a:pPr>
            <a:endParaRPr dirty="0">
              <a:solidFill>
                <a:schemeClr val="dk1"/>
              </a:solidFill>
            </a:endParaRPr>
          </a:p>
        </p:txBody>
      </p:sp>
      <p:sp>
        <p:nvSpPr>
          <p:cNvPr id="169" name="Google Shape;169;p26"/>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 name="Rectangle 2"/>
          <p:cNvSpPr/>
          <p:nvPr/>
        </p:nvSpPr>
        <p:spPr>
          <a:xfrm>
            <a:off x="2817541" y="1737732"/>
            <a:ext cx="141249" cy="107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715562" y="1103447"/>
            <a:ext cx="3272608" cy="39359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236125" y="327225"/>
            <a:ext cx="7866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200"/>
              </a:spcAft>
              <a:buClr>
                <a:schemeClr val="dk1"/>
              </a:buClr>
              <a:buSzPct val="44000"/>
              <a:buFont typeface="Arial"/>
              <a:buNone/>
            </a:pPr>
            <a:r>
              <a:rPr lang="en" sz="2500"/>
              <a:t>Let’s find Jacobson v. Massachusetts on </a:t>
            </a:r>
            <a:r>
              <a:rPr lang="en" sz="2500" u="sng">
                <a:solidFill>
                  <a:schemeClr val="hlink"/>
                </a:solidFill>
                <a:hlinkClick r:id="rId3"/>
              </a:rPr>
              <a:t>Oyez</a:t>
            </a:r>
            <a:r>
              <a:rPr lang="en" sz="2500"/>
              <a:t>:</a:t>
            </a:r>
            <a:endParaRPr/>
          </a:p>
        </p:txBody>
      </p:sp>
      <p:sp>
        <p:nvSpPr>
          <p:cNvPr id="176" name="Google Shape;176;p27"/>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77" name="Google Shape;177;p27"/>
          <p:cNvPicPr preferRelativeResize="0"/>
          <p:nvPr/>
        </p:nvPicPr>
        <p:blipFill>
          <a:blip r:embed="rId4">
            <a:alphaModFix/>
          </a:blip>
          <a:stretch>
            <a:fillRect/>
          </a:stretch>
        </p:blipFill>
        <p:spPr>
          <a:xfrm>
            <a:off x="656675" y="1172250"/>
            <a:ext cx="7939377" cy="384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1704250" y="412675"/>
            <a:ext cx="7016700" cy="74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en" sz="4800" b="1" dirty="0"/>
              <a:t>Questions?</a:t>
            </a:r>
            <a:endParaRPr sz="4800" b="1" dirty="0"/>
          </a:p>
        </p:txBody>
      </p:sp>
      <p:sp>
        <p:nvSpPr>
          <p:cNvPr id="192" name="Google Shape;192;p29"/>
          <p:cNvSpPr txBox="1">
            <a:spLocks noGrp="1"/>
          </p:cNvSpPr>
          <p:nvPr>
            <p:ph type="body" idx="1"/>
          </p:nvPr>
        </p:nvSpPr>
        <p:spPr>
          <a:xfrm>
            <a:off x="429900" y="1414000"/>
            <a:ext cx="8413800" cy="34674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None/>
            </a:pPr>
            <a:r>
              <a:rPr lang="en" dirty="0">
                <a:solidFill>
                  <a:srgbClr val="000000"/>
                </a:solidFill>
              </a:rPr>
              <a:t>Try the following resources for help</a:t>
            </a:r>
            <a:r>
              <a:rPr lang="en" dirty="0" smtClean="0">
                <a:solidFill>
                  <a:srgbClr val="000000"/>
                </a:solidFill>
              </a:rPr>
              <a:t>:</a:t>
            </a:r>
            <a:endParaRPr dirty="0">
              <a:solidFill>
                <a:srgbClr val="000000"/>
              </a:solidFill>
            </a:endParaRPr>
          </a:p>
          <a:p>
            <a:pPr marL="1828800" lvl="1" indent="-342900" algn="l" rtl="0">
              <a:lnSpc>
                <a:spcPct val="100000"/>
              </a:lnSpc>
              <a:spcBef>
                <a:spcPts val="1200"/>
              </a:spcBef>
              <a:spcAft>
                <a:spcPts val="0"/>
              </a:spcAft>
              <a:buClr>
                <a:srgbClr val="000000"/>
              </a:buClr>
              <a:buSzPts val="1800"/>
              <a:buChar char="◆"/>
            </a:pPr>
            <a:r>
              <a:rPr lang="en" sz="1800" dirty="0">
                <a:solidFill>
                  <a:schemeClr val="tx1"/>
                </a:solidFill>
              </a:rPr>
              <a:t>Law Research Guide </a:t>
            </a:r>
            <a:endParaRPr sz="1800" dirty="0">
              <a:solidFill>
                <a:schemeClr val="tx1"/>
              </a:solidFill>
            </a:endParaRPr>
          </a:p>
          <a:p>
            <a:pPr marL="1828800" lvl="0" indent="0" algn="l" rtl="0">
              <a:lnSpc>
                <a:spcPct val="100000"/>
              </a:lnSpc>
              <a:spcBef>
                <a:spcPts val="0"/>
              </a:spcBef>
              <a:spcAft>
                <a:spcPts val="0"/>
              </a:spcAft>
              <a:buNone/>
            </a:pPr>
            <a:endParaRPr sz="1800" dirty="0">
              <a:solidFill>
                <a:schemeClr val="dk1"/>
              </a:solidFill>
            </a:endParaRPr>
          </a:p>
          <a:p>
            <a:pPr marL="1828800" lvl="1" indent="-342900" algn="l" rtl="0">
              <a:lnSpc>
                <a:spcPct val="100000"/>
              </a:lnSpc>
              <a:spcBef>
                <a:spcPts val="0"/>
              </a:spcBef>
              <a:spcAft>
                <a:spcPts val="0"/>
              </a:spcAft>
              <a:buClr>
                <a:srgbClr val="000000"/>
              </a:buClr>
              <a:buSzPts val="1800"/>
              <a:buChar char="◆"/>
            </a:pPr>
            <a:r>
              <a:rPr lang="en" sz="1800" u="sng" dirty="0">
                <a:solidFill>
                  <a:schemeClr val="hlink"/>
                </a:solidFill>
                <a:hlinkClick r:id="rId3"/>
              </a:rPr>
              <a:t>Law and Legal Resources at NYPL</a:t>
            </a:r>
            <a:endParaRPr dirty="0">
              <a:solidFill>
                <a:srgbClr val="000000"/>
              </a:solidFill>
            </a:endParaRPr>
          </a:p>
          <a:p>
            <a:pPr marL="457200" lvl="0" indent="0" algn="l" rtl="0">
              <a:lnSpc>
                <a:spcPct val="100000"/>
              </a:lnSpc>
              <a:spcBef>
                <a:spcPts val="1000"/>
              </a:spcBef>
              <a:spcAft>
                <a:spcPts val="0"/>
              </a:spcAft>
              <a:buNone/>
            </a:pPr>
            <a:endParaRPr sz="600" dirty="0">
              <a:solidFill>
                <a:srgbClr val="000000"/>
              </a:solidFill>
            </a:endParaRPr>
          </a:p>
          <a:p>
            <a:pPr marL="0" lvl="0" indent="0" algn="ctr" rtl="0">
              <a:spcBef>
                <a:spcPts val="1000"/>
              </a:spcBef>
              <a:spcAft>
                <a:spcPts val="0"/>
              </a:spcAft>
              <a:buNone/>
            </a:pPr>
            <a:r>
              <a:rPr lang="en-US" sz="2500" b="1" dirty="0" smtClean="0">
                <a:solidFill>
                  <a:srgbClr val="000000"/>
                </a:solidFill>
              </a:rPr>
              <a:t>Good luck with your research paper!</a:t>
            </a:r>
            <a:endParaRPr sz="2500" b="1" dirty="0">
              <a:solidFill>
                <a:srgbClr val="000000"/>
              </a:solidFill>
            </a:endParaRPr>
          </a:p>
          <a:p>
            <a:pPr marL="0" lvl="0" indent="0" algn="ctr" rtl="0">
              <a:spcBef>
                <a:spcPts val="1200"/>
              </a:spcBef>
              <a:spcAft>
                <a:spcPts val="0"/>
              </a:spcAft>
              <a:buNone/>
            </a:pPr>
            <a:r>
              <a:rPr lang="en" dirty="0">
                <a:solidFill>
                  <a:srgbClr val="000000"/>
                </a:solidFill>
              </a:rPr>
              <a:t>Tierney Gleason, Reference &amp; Digital Humanities Librarian</a:t>
            </a:r>
            <a:endParaRPr dirty="0">
              <a:solidFill>
                <a:srgbClr val="000000"/>
              </a:solidFill>
            </a:endParaRPr>
          </a:p>
          <a:p>
            <a:pPr marL="0" lvl="0" indent="0" algn="ctr" rtl="0">
              <a:spcBef>
                <a:spcPts val="0"/>
              </a:spcBef>
              <a:spcAft>
                <a:spcPts val="0"/>
              </a:spcAft>
              <a:buClr>
                <a:schemeClr val="dk1"/>
              </a:buClr>
              <a:buSzPts val="1100"/>
              <a:buFont typeface="Arial"/>
              <a:buNone/>
            </a:pPr>
            <a:r>
              <a:rPr lang="en-US" dirty="0" smtClean="0">
                <a:solidFill>
                  <a:schemeClr val="dk1"/>
                </a:solidFill>
              </a:rPr>
              <a:t>tgleason11@fordham.edu</a:t>
            </a:r>
            <a:endParaRPr dirty="0">
              <a:solidFill>
                <a:srgbClr val="000000"/>
              </a:solidFill>
            </a:endParaRPr>
          </a:p>
          <a:p>
            <a:pPr marL="0" lvl="0" indent="0" algn="ctr" rtl="0">
              <a:spcBef>
                <a:spcPts val="1200"/>
              </a:spcBef>
              <a:spcAft>
                <a:spcPts val="1200"/>
              </a:spcAft>
              <a:buNone/>
            </a:pPr>
            <a:endParaRPr dirty="0">
              <a:solidFill>
                <a:srgbClr val="000000"/>
              </a:solidFill>
            </a:endParaRPr>
          </a:p>
        </p:txBody>
      </p:sp>
      <p:sp>
        <p:nvSpPr>
          <p:cNvPr id="193" name="Google Shape;193;p29"/>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94" name="Google Shape;194;p29"/>
          <p:cNvPicPr preferRelativeResize="0"/>
          <p:nvPr/>
        </p:nvPicPr>
        <p:blipFill>
          <a:blip r:embed="rId4">
            <a:alphaModFix/>
          </a:blip>
          <a:stretch>
            <a:fillRect/>
          </a:stretch>
        </p:blipFill>
        <p:spPr>
          <a:xfrm>
            <a:off x="338350" y="320575"/>
            <a:ext cx="1279644" cy="1414049"/>
          </a:xfrm>
          <a:prstGeom prst="rect">
            <a:avLst/>
          </a:prstGeom>
          <a:noFill/>
          <a:ln>
            <a:noFill/>
          </a:ln>
        </p:spPr>
      </p:pic>
      <p:sp>
        <p:nvSpPr>
          <p:cNvPr id="6" name="TextBox 5"/>
          <p:cNvSpPr txBox="1"/>
          <p:nvPr/>
        </p:nvSpPr>
        <p:spPr>
          <a:xfrm>
            <a:off x="1" y="4928056"/>
            <a:ext cx="1776760" cy="215444"/>
          </a:xfrm>
          <a:prstGeom prst="rect">
            <a:avLst/>
          </a:prstGeom>
          <a:noFill/>
        </p:spPr>
        <p:txBody>
          <a:bodyPr wrap="square" rtlCol="0">
            <a:spAutoFit/>
          </a:bodyPr>
          <a:lstStyle/>
          <a:p>
            <a:r>
              <a:rPr lang="en-US" sz="800" dirty="0">
                <a:solidFill>
                  <a:schemeClr val="bg1">
                    <a:lumMod val="75000"/>
                  </a:schemeClr>
                </a:solidFill>
              </a:rPr>
              <a:t>Clipart via https://openclipart.org/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305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Welcome to Fordham University Libraries!</a:t>
            </a:r>
            <a:endParaRPr/>
          </a:p>
        </p:txBody>
      </p:sp>
      <p:sp>
        <p:nvSpPr>
          <p:cNvPr id="68" name="Google Shape;68;p14"/>
          <p:cNvSpPr txBox="1">
            <a:spLocks noGrp="1"/>
          </p:cNvSpPr>
          <p:nvPr>
            <p:ph type="body" idx="1"/>
          </p:nvPr>
        </p:nvSpPr>
        <p:spPr>
          <a:xfrm>
            <a:off x="530400" y="1204550"/>
            <a:ext cx="8083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dk1"/>
                </a:solidFill>
              </a:rPr>
              <a:t>Today we are going to cover basic legal research with the following steps:</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2" indent="-342900" algn="l" rtl="0">
              <a:spcBef>
                <a:spcPts val="0"/>
              </a:spcBef>
              <a:spcAft>
                <a:spcPts val="0"/>
              </a:spcAft>
              <a:buClr>
                <a:schemeClr val="dk1"/>
              </a:buClr>
              <a:buSzPts val="1800"/>
              <a:buChar char="●"/>
            </a:pPr>
            <a:r>
              <a:rPr lang="en" sz="1800" dirty="0">
                <a:solidFill>
                  <a:schemeClr val="dk1"/>
                </a:solidFill>
              </a:rPr>
              <a:t>Choosing and refining a research topic</a:t>
            </a:r>
            <a:endParaRPr sz="1800" dirty="0">
              <a:solidFill>
                <a:schemeClr val="dk1"/>
              </a:solidFill>
            </a:endParaRPr>
          </a:p>
          <a:p>
            <a:pPr marL="457200" lvl="0" indent="-228600" algn="l" rtl="0">
              <a:spcBef>
                <a:spcPts val="0"/>
              </a:spcBef>
              <a:spcAft>
                <a:spcPts val="0"/>
              </a:spcAft>
              <a:buNone/>
            </a:pPr>
            <a:endParaRPr sz="1800" dirty="0">
              <a:solidFill>
                <a:schemeClr val="dk1"/>
              </a:solidFill>
            </a:endParaRPr>
          </a:p>
          <a:p>
            <a:pPr marL="457200" lvl="2" indent="-342900" algn="l" rtl="0">
              <a:spcBef>
                <a:spcPts val="0"/>
              </a:spcBef>
              <a:spcAft>
                <a:spcPts val="0"/>
              </a:spcAft>
              <a:buClr>
                <a:schemeClr val="dk1"/>
              </a:buClr>
              <a:buSzPts val="1800"/>
              <a:buChar char="●"/>
            </a:pPr>
            <a:r>
              <a:rPr lang="en" sz="1800" dirty="0">
                <a:solidFill>
                  <a:schemeClr val="dk1"/>
                </a:solidFill>
              </a:rPr>
              <a:t>Performing background research</a:t>
            </a:r>
            <a:endParaRPr sz="1800" dirty="0">
              <a:solidFill>
                <a:schemeClr val="dk1"/>
              </a:solidFill>
            </a:endParaRPr>
          </a:p>
          <a:p>
            <a:pPr marL="457200" lvl="0" indent="0" algn="l" rtl="0">
              <a:spcBef>
                <a:spcPts val="0"/>
              </a:spcBef>
              <a:spcAft>
                <a:spcPts val="0"/>
              </a:spcAft>
              <a:buNone/>
            </a:pPr>
            <a:endParaRPr sz="1800" dirty="0">
              <a:solidFill>
                <a:schemeClr val="dk1"/>
              </a:solidFill>
            </a:endParaRPr>
          </a:p>
          <a:p>
            <a:pPr marL="457200" lvl="2" indent="-342900" algn="l" rtl="0">
              <a:spcBef>
                <a:spcPts val="0"/>
              </a:spcBef>
              <a:spcAft>
                <a:spcPts val="0"/>
              </a:spcAft>
              <a:buClr>
                <a:schemeClr val="dk1"/>
              </a:buClr>
              <a:buSzPts val="1800"/>
              <a:buChar char="●"/>
            </a:pPr>
            <a:r>
              <a:rPr lang="en" sz="1800" dirty="0">
                <a:solidFill>
                  <a:schemeClr val="dk1"/>
                </a:solidFill>
              </a:rPr>
              <a:t>Working with secondary and primary sources</a:t>
            </a:r>
            <a:endParaRPr sz="1800" dirty="0">
              <a:solidFill>
                <a:schemeClr val="dk1"/>
              </a:solidFill>
            </a:endParaRPr>
          </a:p>
          <a:p>
            <a:pPr marL="0" lvl="0" indent="0" algn="l" rtl="0">
              <a:spcBef>
                <a:spcPts val="0"/>
              </a:spcBef>
              <a:spcAft>
                <a:spcPts val="1200"/>
              </a:spcAft>
              <a:buNone/>
            </a:pPr>
            <a:endParaRPr dirty="0"/>
          </a:p>
        </p:txBody>
      </p:sp>
      <p:sp>
        <p:nvSpPr>
          <p:cNvPr id="69" name="Google Shape;69;p14"/>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70" name="Google Shape;70;p14"/>
          <p:cNvPicPr preferRelativeResize="0"/>
          <p:nvPr/>
        </p:nvPicPr>
        <p:blipFill>
          <a:blip r:embed="rId3">
            <a:alphaModFix/>
          </a:blip>
          <a:stretch>
            <a:fillRect/>
          </a:stretch>
        </p:blipFill>
        <p:spPr>
          <a:xfrm>
            <a:off x="6197675" y="2216742"/>
            <a:ext cx="2561200" cy="1655176"/>
          </a:xfrm>
          <a:prstGeom prst="rect">
            <a:avLst/>
          </a:prstGeom>
          <a:noFill/>
          <a:ln>
            <a:noFill/>
          </a:ln>
        </p:spPr>
      </p:pic>
      <p:sp>
        <p:nvSpPr>
          <p:cNvPr id="6" name="TextBox 5"/>
          <p:cNvSpPr txBox="1"/>
          <p:nvPr/>
        </p:nvSpPr>
        <p:spPr>
          <a:xfrm>
            <a:off x="7478275" y="4928056"/>
            <a:ext cx="1776760" cy="215444"/>
          </a:xfrm>
          <a:prstGeom prst="rect">
            <a:avLst/>
          </a:prstGeom>
          <a:noFill/>
        </p:spPr>
        <p:txBody>
          <a:bodyPr wrap="square" rtlCol="0">
            <a:spAutoFit/>
          </a:bodyPr>
          <a:lstStyle/>
          <a:p>
            <a:r>
              <a:rPr lang="en-US" sz="800" dirty="0">
                <a:solidFill>
                  <a:schemeClr val="bg1">
                    <a:lumMod val="75000"/>
                  </a:schemeClr>
                </a:solidFill>
              </a:rPr>
              <a:t>Clipart via https://openclipart.org/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61775" y="31520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Law Research Guide: </a:t>
            </a:r>
            <a:r>
              <a:rPr lang="en" sz="2500">
                <a:solidFill>
                  <a:srgbClr val="1A73E8"/>
                </a:solidFill>
                <a:highlight>
                  <a:srgbClr val="FFFFFF"/>
                </a:highlight>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https://fordham.libguides.com/Law</a:t>
            </a:r>
            <a:endParaRPr sz="2500"/>
          </a:p>
        </p:txBody>
      </p:sp>
      <p:sp>
        <p:nvSpPr>
          <p:cNvPr id="76" name="Google Shape;76;p15"/>
          <p:cNvSpPr txBox="1">
            <a:spLocks noGrp="1"/>
          </p:cNvSpPr>
          <p:nvPr>
            <p:ph type="body" idx="1"/>
          </p:nvPr>
        </p:nvSpPr>
        <p:spPr>
          <a:xfrm>
            <a:off x="311700" y="1294450"/>
            <a:ext cx="4069500" cy="3720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dirty="0">
                <a:solidFill>
                  <a:schemeClr val="dk1"/>
                </a:solidFill>
              </a:rPr>
              <a:t>Throughout this presentation, we will refer to Fordham Libraries' research guide on Law.</a:t>
            </a:r>
            <a:endParaRPr dirty="0">
              <a:solidFill>
                <a:schemeClr val="dk1"/>
              </a:solidFill>
            </a:endParaRPr>
          </a:p>
          <a:p>
            <a:pPr marL="0" lvl="0" indent="0" algn="l" rtl="0">
              <a:spcBef>
                <a:spcPts val="1200"/>
              </a:spcBef>
              <a:spcAft>
                <a:spcPts val="0"/>
              </a:spcAft>
              <a:buNone/>
            </a:pPr>
            <a:endParaRPr dirty="0">
              <a:solidFill>
                <a:schemeClr val="dk1"/>
              </a:solidFill>
            </a:endParaRPr>
          </a:p>
          <a:p>
            <a:pPr marL="457200" lvl="0" indent="-342900" algn="l" rtl="0">
              <a:spcBef>
                <a:spcPts val="1200"/>
              </a:spcBef>
              <a:spcAft>
                <a:spcPts val="0"/>
              </a:spcAft>
              <a:buClr>
                <a:schemeClr val="dk1"/>
              </a:buClr>
              <a:buSzPts val="1800"/>
              <a:buChar char="➔"/>
            </a:pPr>
            <a:r>
              <a:rPr lang="en" dirty="0">
                <a:solidFill>
                  <a:schemeClr val="dk1"/>
                </a:solidFill>
              </a:rPr>
              <a:t>This guide offers an overview of proprietary resources purchased by Fordham &amp; open access resources available to all online.</a:t>
            </a:r>
            <a:endParaRPr sz="2300" dirty="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endParaRPr dirty="0">
              <a:solidFill>
                <a:srgbClr val="1A73E8"/>
              </a:solidFill>
              <a:highlight>
                <a:srgbClr val="FFFFFF"/>
              </a:highlight>
            </a:endParaRPr>
          </a:p>
          <a:p>
            <a:pPr marL="0" lvl="0" indent="0" algn="l" rtl="0">
              <a:spcBef>
                <a:spcPts val="1200"/>
              </a:spcBef>
              <a:spcAft>
                <a:spcPts val="1200"/>
              </a:spcAft>
              <a:buNone/>
            </a:pPr>
            <a:endParaRPr dirty="0"/>
          </a:p>
        </p:txBody>
      </p:sp>
      <p:sp>
        <p:nvSpPr>
          <p:cNvPr id="77" name="Google Shape;77;p15"/>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78" name="Google Shape;78;p15"/>
          <p:cNvPicPr preferRelativeResize="0"/>
          <p:nvPr/>
        </p:nvPicPr>
        <p:blipFill rotWithShape="1">
          <a:blip r:embed="rId4">
            <a:alphaModFix/>
          </a:blip>
          <a:srcRect r="7218"/>
          <a:stretch/>
        </p:blipFill>
        <p:spPr>
          <a:xfrm>
            <a:off x="4488475" y="1294450"/>
            <a:ext cx="4466999" cy="3341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41775" y="294150"/>
            <a:ext cx="8902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Legal research depends on the sources needed:</a:t>
            </a:r>
            <a:endParaRPr dirty="0"/>
          </a:p>
        </p:txBody>
      </p:sp>
      <p:sp>
        <p:nvSpPr>
          <p:cNvPr id="84" name="Google Shape;84;p16"/>
          <p:cNvSpPr txBox="1">
            <a:spLocks noGrp="1"/>
          </p:cNvSpPr>
          <p:nvPr>
            <p:ph type="body" idx="1"/>
          </p:nvPr>
        </p:nvSpPr>
        <p:spPr>
          <a:xfrm>
            <a:off x="589250" y="1052600"/>
            <a:ext cx="8428370" cy="38913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Clr>
                <a:schemeClr val="dk1"/>
              </a:buClr>
              <a:buSzPts val="1800"/>
              <a:buChar char="➔"/>
            </a:pPr>
            <a:r>
              <a:rPr lang="en" sz="1900" b="1" dirty="0">
                <a:solidFill>
                  <a:schemeClr val="dk1"/>
                </a:solidFill>
              </a:rPr>
              <a:t>Primary sources</a:t>
            </a:r>
            <a:r>
              <a:rPr lang="en" sz="1900" dirty="0">
                <a:solidFill>
                  <a:schemeClr val="dk1"/>
                </a:solidFill>
              </a:rPr>
              <a:t> are original sources that are binding such as Constitutions, Cases, Statutes, Regulations, etc</a:t>
            </a:r>
            <a:r>
              <a:rPr lang="en" sz="1900" dirty="0" smtClean="0">
                <a:solidFill>
                  <a:schemeClr val="dk1"/>
                </a:solidFill>
              </a:rPr>
              <a:t>. These items are usually organized by jurisdiction in databases.</a:t>
            </a:r>
            <a:endParaRPr sz="1900" dirty="0">
              <a:solidFill>
                <a:schemeClr val="dk1"/>
              </a:solidFill>
            </a:endParaRPr>
          </a:p>
          <a:p>
            <a:pPr marL="0" lvl="0" indent="0" algn="l" rtl="0">
              <a:spcBef>
                <a:spcPts val="0"/>
              </a:spcBef>
              <a:spcAft>
                <a:spcPts val="0"/>
              </a:spcAft>
              <a:buNone/>
            </a:pPr>
            <a:endParaRPr sz="1900" dirty="0">
              <a:solidFill>
                <a:schemeClr val="dk1"/>
              </a:solidFill>
            </a:endParaRPr>
          </a:p>
          <a:p>
            <a:pPr marL="457200" lvl="0" indent="-342900" algn="l" rtl="0">
              <a:spcBef>
                <a:spcPts val="0"/>
              </a:spcBef>
              <a:spcAft>
                <a:spcPts val="0"/>
              </a:spcAft>
              <a:buClr>
                <a:schemeClr val="dk1"/>
              </a:buClr>
              <a:buSzPts val="1800"/>
              <a:buChar char="➔"/>
            </a:pPr>
            <a:r>
              <a:rPr lang="en" sz="1900" b="1" dirty="0">
                <a:solidFill>
                  <a:schemeClr val="dk1"/>
                </a:solidFill>
              </a:rPr>
              <a:t>Secondary sources</a:t>
            </a:r>
            <a:r>
              <a:rPr lang="en" sz="1900" dirty="0">
                <a:solidFill>
                  <a:schemeClr val="dk1"/>
                </a:solidFill>
              </a:rPr>
              <a:t> </a:t>
            </a:r>
            <a:r>
              <a:rPr lang="en" sz="1900" dirty="0" smtClean="0">
                <a:solidFill>
                  <a:schemeClr val="dk1"/>
                </a:solidFill>
              </a:rPr>
              <a:t>present a point of view or </a:t>
            </a:r>
            <a:r>
              <a:rPr lang="en" sz="1900" dirty="0" smtClean="0">
                <a:solidFill>
                  <a:schemeClr val="dk1"/>
                </a:solidFill>
              </a:rPr>
              <a:t>offer </a:t>
            </a:r>
            <a:r>
              <a:rPr lang="en" sz="1900" dirty="0">
                <a:solidFill>
                  <a:schemeClr val="dk1"/>
                </a:solidFill>
              </a:rPr>
              <a:t>summaries such as Commentaries, Law Reviews, Background Materials, Records, Briefs, etc.</a:t>
            </a:r>
            <a:endParaRPr sz="1900" dirty="0">
              <a:solidFill>
                <a:schemeClr val="dk1"/>
              </a:solidFill>
            </a:endParaRPr>
          </a:p>
          <a:p>
            <a:pPr marL="0" lvl="0" indent="0" algn="l" rtl="0">
              <a:spcBef>
                <a:spcPts val="0"/>
              </a:spcBef>
              <a:spcAft>
                <a:spcPts val="0"/>
              </a:spcAft>
              <a:buNone/>
            </a:pPr>
            <a:endParaRPr sz="1600" dirty="0">
              <a:solidFill>
                <a:schemeClr val="dk1"/>
              </a:solidFill>
            </a:endParaRPr>
          </a:p>
          <a:p>
            <a:pPr marL="1371600" lvl="0" indent="0" algn="l" rtl="0">
              <a:spcBef>
                <a:spcPts val="0"/>
              </a:spcBef>
              <a:spcAft>
                <a:spcPts val="0"/>
              </a:spcAft>
              <a:buNone/>
            </a:pPr>
            <a:endParaRPr dirty="0">
              <a:solidFill>
                <a:schemeClr val="dk1"/>
              </a:solidFill>
            </a:endParaRPr>
          </a:p>
          <a:p>
            <a:pPr marL="1371600" lvl="0" indent="0" algn="l" rtl="0">
              <a:spcBef>
                <a:spcPts val="0"/>
              </a:spcBef>
              <a:spcAft>
                <a:spcPts val="0"/>
              </a:spcAft>
              <a:buNone/>
            </a:pPr>
            <a:r>
              <a:rPr lang="en" sz="1900" dirty="0">
                <a:solidFill>
                  <a:schemeClr val="dk1"/>
                </a:solidFill>
              </a:rPr>
              <a:t>Secondary sources are easier to read and understand than the primary sources. They typically cite sources that will </a:t>
            </a:r>
            <a:r>
              <a:rPr lang="en" sz="1900" dirty="0" smtClean="0">
                <a:solidFill>
                  <a:schemeClr val="dk1"/>
                </a:solidFill>
              </a:rPr>
              <a:t>help you find similar or additional secondary sources, and offer information about primary </a:t>
            </a:r>
            <a:r>
              <a:rPr lang="en" sz="1900" dirty="0">
                <a:solidFill>
                  <a:schemeClr val="dk1"/>
                </a:solidFill>
              </a:rPr>
              <a:t>sources </a:t>
            </a:r>
            <a:r>
              <a:rPr lang="en" sz="1900" dirty="0" smtClean="0">
                <a:solidFill>
                  <a:schemeClr val="dk1"/>
                </a:solidFill>
              </a:rPr>
              <a:t>that will help you find them in an open government or library </a:t>
            </a:r>
            <a:r>
              <a:rPr lang="en" sz="1900" dirty="0">
                <a:solidFill>
                  <a:schemeClr val="dk1"/>
                </a:solidFill>
              </a:rPr>
              <a:t>database.</a:t>
            </a:r>
            <a:endParaRPr sz="1900" dirty="0">
              <a:solidFill>
                <a:schemeClr val="dk1"/>
              </a:solidFill>
            </a:endParaRPr>
          </a:p>
        </p:txBody>
      </p:sp>
      <p:sp>
        <p:nvSpPr>
          <p:cNvPr id="85" name="Google Shape;85;p16"/>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86" name="Google Shape;86;p16"/>
          <p:cNvPicPr preferRelativeResize="0"/>
          <p:nvPr/>
        </p:nvPicPr>
        <p:blipFill>
          <a:blip r:embed="rId3">
            <a:alphaModFix/>
          </a:blip>
          <a:stretch>
            <a:fillRect/>
          </a:stretch>
        </p:blipFill>
        <p:spPr>
          <a:xfrm>
            <a:off x="397050" y="3175975"/>
            <a:ext cx="1613350" cy="1468150"/>
          </a:xfrm>
          <a:prstGeom prst="rect">
            <a:avLst/>
          </a:prstGeom>
          <a:noFill/>
          <a:ln>
            <a:noFill/>
          </a:ln>
        </p:spPr>
      </p:pic>
      <p:sp>
        <p:nvSpPr>
          <p:cNvPr id="6" name="TextBox 5"/>
          <p:cNvSpPr txBox="1"/>
          <p:nvPr/>
        </p:nvSpPr>
        <p:spPr>
          <a:xfrm>
            <a:off x="7463884" y="4914206"/>
            <a:ext cx="1776760" cy="215444"/>
          </a:xfrm>
          <a:prstGeom prst="rect">
            <a:avLst/>
          </a:prstGeom>
          <a:noFill/>
        </p:spPr>
        <p:txBody>
          <a:bodyPr wrap="square" rtlCol="0">
            <a:spAutoFit/>
          </a:bodyPr>
          <a:lstStyle/>
          <a:p>
            <a:r>
              <a:rPr lang="en-US" sz="800" dirty="0">
                <a:solidFill>
                  <a:schemeClr val="bg1">
                    <a:lumMod val="75000"/>
                  </a:schemeClr>
                </a:solidFill>
              </a:rPr>
              <a:t>Clipart via https://openclipart.org/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315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Started with the LegalTrac Database</a:t>
            </a:r>
            <a:endParaRPr/>
          </a:p>
        </p:txBody>
      </p:sp>
      <p:sp>
        <p:nvSpPr>
          <p:cNvPr id="92" name="Google Shape;9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b="1">
                <a:solidFill>
                  <a:schemeClr val="dk1"/>
                </a:solidFill>
              </a:rPr>
              <a:t>LegalTrac</a:t>
            </a:r>
            <a:r>
              <a:rPr lang="en">
                <a:solidFill>
                  <a:schemeClr val="dk1"/>
                </a:solidFill>
              </a:rPr>
              <a:t> </a:t>
            </a:r>
            <a:r>
              <a:rPr lang="en">
                <a:solidFill>
                  <a:schemeClr val="dk1"/>
                </a:solidFill>
                <a:highlight>
                  <a:srgbClr val="FFFFFF"/>
                </a:highlight>
              </a:rPr>
              <a:t>offers selective access to </a:t>
            </a:r>
            <a:r>
              <a:rPr lang="en" b="1">
                <a:solidFill>
                  <a:schemeClr val="dk1"/>
                </a:solidFill>
                <a:highlight>
                  <a:srgbClr val="FFFFFF"/>
                </a:highlight>
              </a:rPr>
              <a:t>secondary sources</a:t>
            </a:r>
            <a:r>
              <a:rPr lang="en">
                <a:solidFill>
                  <a:schemeClr val="dk1"/>
                </a:solidFill>
                <a:highlight>
                  <a:srgbClr val="FFFFFF"/>
                </a:highlight>
              </a:rPr>
              <a:t> including major law reviews, law journals, specialty law and bar association journals and legal newspapers well as coverage of federal and state cases, laws and regulations, legal practice and taxation, and international law.</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457200" lvl="0" indent="-342900" algn="l" rtl="0">
              <a:spcBef>
                <a:spcPts val="0"/>
              </a:spcBef>
              <a:spcAft>
                <a:spcPts val="0"/>
              </a:spcAft>
              <a:buClr>
                <a:schemeClr val="dk1"/>
              </a:buClr>
              <a:buSzPts val="1800"/>
              <a:buChar char="➔"/>
            </a:pPr>
            <a:r>
              <a:rPr lang="en">
                <a:solidFill>
                  <a:schemeClr val="dk1"/>
                </a:solidFill>
                <a:highlight>
                  <a:srgbClr val="FFFFFF"/>
                </a:highlight>
              </a:rPr>
              <a:t>Under </a:t>
            </a:r>
            <a:r>
              <a:rPr lang="en" b="1">
                <a:solidFill>
                  <a:schemeClr val="dk1"/>
                </a:solidFill>
                <a:highlight>
                  <a:srgbClr val="FFFFFF"/>
                </a:highlight>
              </a:rPr>
              <a:t>Search Tools</a:t>
            </a:r>
            <a:r>
              <a:rPr lang="en">
                <a:solidFill>
                  <a:schemeClr val="dk1"/>
                </a:solidFill>
                <a:highlight>
                  <a:srgbClr val="FFFFFF"/>
                </a:highlight>
              </a:rPr>
              <a:t>, let’s start our research using the </a:t>
            </a:r>
            <a:r>
              <a:rPr lang="en" b="1">
                <a:solidFill>
                  <a:schemeClr val="dk1"/>
                </a:solidFill>
                <a:highlight>
                  <a:srgbClr val="FFFFFF"/>
                </a:highlight>
              </a:rPr>
              <a:t>Topic Finder</a:t>
            </a:r>
            <a:r>
              <a:rPr lang="en">
                <a:solidFill>
                  <a:schemeClr val="dk1"/>
                </a:solidFill>
                <a:highlight>
                  <a:srgbClr val="FFFFFF"/>
                </a:highlight>
              </a:rPr>
              <a:t>:</a:t>
            </a:r>
            <a:endParaRPr>
              <a:solidFill>
                <a:schemeClr val="dk1"/>
              </a:solidFill>
              <a:highlight>
                <a:srgbClr val="FFFFFF"/>
              </a:highlight>
            </a:endParaRPr>
          </a:p>
        </p:txBody>
      </p:sp>
      <p:sp>
        <p:nvSpPr>
          <p:cNvPr id="93" name="Google Shape;93;p17"/>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94" name="Google Shape;94;p17"/>
          <p:cNvPicPr preferRelativeResize="0"/>
          <p:nvPr/>
        </p:nvPicPr>
        <p:blipFill>
          <a:blip r:embed="rId3">
            <a:alphaModFix/>
          </a:blip>
          <a:stretch>
            <a:fillRect/>
          </a:stretch>
        </p:blipFill>
        <p:spPr>
          <a:xfrm>
            <a:off x="1435628" y="3320603"/>
            <a:ext cx="6078274" cy="1603175"/>
          </a:xfrm>
          <a:prstGeom prst="rect">
            <a:avLst/>
          </a:prstGeom>
          <a:noFill/>
          <a:ln>
            <a:noFill/>
          </a:ln>
        </p:spPr>
      </p:pic>
      <p:sp>
        <p:nvSpPr>
          <p:cNvPr id="95" name="Google Shape;95;p17"/>
          <p:cNvSpPr/>
          <p:nvPr/>
        </p:nvSpPr>
        <p:spPr>
          <a:xfrm>
            <a:off x="2127300" y="4284575"/>
            <a:ext cx="1837800" cy="379500"/>
          </a:xfrm>
          <a:prstGeom prst="roundRect">
            <a:avLst>
              <a:gd name="adj" fmla="val 16667"/>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2856400" y="4734000"/>
            <a:ext cx="279600" cy="339600"/>
          </a:xfrm>
          <a:prstGeom prst="up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271750" y="285225"/>
            <a:ext cx="5051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Sample search: Civil Rights</a:t>
            </a:r>
            <a:endParaRPr/>
          </a:p>
        </p:txBody>
      </p:sp>
      <p:sp>
        <p:nvSpPr>
          <p:cNvPr id="102" name="Google Shape;102;p18"/>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03" name="Google Shape;103;p18"/>
          <p:cNvPicPr preferRelativeResize="0"/>
          <p:nvPr/>
        </p:nvPicPr>
        <p:blipFill>
          <a:blip r:embed="rId3">
            <a:alphaModFix/>
          </a:blip>
          <a:stretch>
            <a:fillRect/>
          </a:stretch>
        </p:blipFill>
        <p:spPr>
          <a:xfrm>
            <a:off x="3697950" y="964850"/>
            <a:ext cx="5369075" cy="4128699"/>
          </a:xfrm>
          <a:prstGeom prst="rect">
            <a:avLst/>
          </a:prstGeom>
          <a:noFill/>
          <a:ln w="9525" cap="flat" cmpd="sng">
            <a:solidFill>
              <a:srgbClr val="000000"/>
            </a:solidFill>
            <a:prstDash val="solid"/>
            <a:round/>
            <a:headEnd type="none" w="sm" len="sm"/>
            <a:tailEnd type="none" w="sm" len="sm"/>
          </a:ln>
        </p:spPr>
      </p:pic>
      <p:sp>
        <p:nvSpPr>
          <p:cNvPr id="104" name="Google Shape;104;p18"/>
          <p:cNvSpPr txBox="1"/>
          <p:nvPr/>
        </p:nvSpPr>
        <p:spPr>
          <a:xfrm>
            <a:off x="329650" y="2156100"/>
            <a:ext cx="2756400" cy="6156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Click in the bubbles that interest you to focus your search further:</a:t>
            </a:r>
            <a:endParaRPr/>
          </a:p>
        </p:txBody>
      </p:sp>
      <p:cxnSp>
        <p:nvCxnSpPr>
          <p:cNvPr id="105" name="Google Shape;105;p18"/>
          <p:cNvCxnSpPr/>
          <p:nvPr/>
        </p:nvCxnSpPr>
        <p:spPr>
          <a:xfrm>
            <a:off x="3106075" y="2696600"/>
            <a:ext cx="4584000" cy="809100"/>
          </a:xfrm>
          <a:prstGeom prst="straightConnector1">
            <a:avLst/>
          </a:prstGeom>
          <a:noFill/>
          <a:ln w="38100" cap="flat" cmpd="sng">
            <a:solidFill>
              <a:srgbClr val="000000"/>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5483075" y="874675"/>
            <a:ext cx="2017500" cy="543600"/>
          </a:xfrm>
          <a:prstGeom prst="rect">
            <a:avLst/>
          </a:prstGeom>
          <a:solidFill>
            <a:srgbClr val="FFF2CC"/>
          </a:solidFill>
        </p:spPr>
        <p:txBody>
          <a:bodyPr spcFirstLastPara="1" wrap="square" lIns="91425" tIns="91425" rIns="91425" bIns="91425" anchor="t" anchorCtr="0">
            <a:normAutofit/>
          </a:bodyPr>
          <a:lstStyle/>
          <a:p>
            <a:pPr marL="0" lvl="0" indent="0" algn="l" rtl="0">
              <a:spcBef>
                <a:spcPts val="0"/>
              </a:spcBef>
              <a:spcAft>
                <a:spcPts val="0"/>
              </a:spcAft>
              <a:buNone/>
            </a:pPr>
            <a:r>
              <a:rPr lang="en" sz="1800"/>
              <a:t>View Results </a:t>
            </a:r>
            <a:endParaRPr sz="1800"/>
          </a:p>
        </p:txBody>
      </p:sp>
      <p:sp>
        <p:nvSpPr>
          <p:cNvPr id="111" name="Google Shape;111;p19"/>
          <p:cNvSpPr txBox="1">
            <a:spLocks noGrp="1"/>
          </p:cNvSpPr>
          <p:nvPr>
            <p:ph type="body" idx="1"/>
          </p:nvPr>
        </p:nvSpPr>
        <p:spPr>
          <a:xfrm>
            <a:off x="311700" y="649175"/>
            <a:ext cx="2844300" cy="769200"/>
          </a:xfrm>
          <a:prstGeom prst="rect">
            <a:avLst/>
          </a:prstGeom>
          <a:solidFill>
            <a:srgbClr val="FFF2CC"/>
          </a:solidFill>
        </p:spPr>
        <p:txBody>
          <a:bodyPr spcFirstLastPara="1" wrap="square" lIns="91425" tIns="91425" rIns="91425" bIns="91425" anchor="t" anchorCtr="0">
            <a:noAutofit/>
          </a:bodyPr>
          <a:lstStyle/>
          <a:p>
            <a:pPr marL="0" lvl="0" indent="0" algn="l" rtl="0">
              <a:spcBef>
                <a:spcPts val="0"/>
              </a:spcBef>
              <a:spcAft>
                <a:spcPts val="1200"/>
              </a:spcAft>
              <a:buNone/>
            </a:pPr>
            <a:r>
              <a:rPr lang="en">
                <a:solidFill>
                  <a:schemeClr val="dk1"/>
                </a:solidFill>
              </a:rPr>
              <a:t>Keep clicking on bubbles to drill down further:</a:t>
            </a:r>
            <a:endParaRPr>
              <a:solidFill>
                <a:schemeClr val="dk1"/>
              </a:solidFill>
            </a:endParaRPr>
          </a:p>
        </p:txBody>
      </p:sp>
      <p:sp>
        <p:nvSpPr>
          <p:cNvPr id="112" name="Google Shape;112;p19"/>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13" name="Google Shape;113;p19"/>
          <p:cNvPicPr preferRelativeResize="0"/>
          <p:nvPr/>
        </p:nvPicPr>
        <p:blipFill>
          <a:blip r:embed="rId3">
            <a:alphaModFix/>
          </a:blip>
          <a:stretch>
            <a:fillRect/>
          </a:stretch>
        </p:blipFill>
        <p:spPr>
          <a:xfrm>
            <a:off x="311700" y="1533100"/>
            <a:ext cx="8738352" cy="3517925"/>
          </a:xfrm>
          <a:prstGeom prst="rect">
            <a:avLst/>
          </a:prstGeom>
          <a:noFill/>
          <a:ln>
            <a:noFill/>
          </a:ln>
        </p:spPr>
      </p:pic>
      <p:sp>
        <p:nvSpPr>
          <p:cNvPr id="114" name="Google Shape;114;p19"/>
          <p:cNvSpPr/>
          <p:nvPr/>
        </p:nvSpPr>
        <p:spPr>
          <a:xfrm>
            <a:off x="6991200" y="1001275"/>
            <a:ext cx="229800" cy="3195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 name="Google Shape;115;p19"/>
          <p:cNvCxnSpPr/>
          <p:nvPr/>
        </p:nvCxnSpPr>
        <p:spPr>
          <a:xfrm flipH="1">
            <a:off x="1987550" y="1148550"/>
            <a:ext cx="589200" cy="1892700"/>
          </a:xfrm>
          <a:prstGeom prst="straightConnector1">
            <a:avLst/>
          </a:prstGeom>
          <a:noFill/>
          <a:ln w="38100" cap="flat" cmpd="sng">
            <a:solidFill>
              <a:srgbClr val="000000"/>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231800" y="305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Searching by Keyword</a:t>
            </a:r>
            <a:endParaRPr/>
          </a:p>
        </p:txBody>
      </p:sp>
      <p:sp>
        <p:nvSpPr>
          <p:cNvPr id="121" name="Google Shape;121;p20"/>
          <p:cNvSpPr txBox="1">
            <a:spLocks noGrp="1"/>
          </p:cNvSpPr>
          <p:nvPr>
            <p:ph type="body" idx="1"/>
          </p:nvPr>
        </p:nvSpPr>
        <p:spPr>
          <a:xfrm>
            <a:off x="311700" y="1014800"/>
            <a:ext cx="8520600" cy="7263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Clr>
                <a:schemeClr val="dk1"/>
              </a:buClr>
              <a:buSzPts val="1800"/>
              <a:buChar char="●"/>
            </a:pPr>
            <a:r>
              <a:rPr lang="en">
                <a:solidFill>
                  <a:schemeClr val="dk1"/>
                </a:solidFill>
              </a:rPr>
              <a:t>If the image based format in Topic Finder does not suit your learning style, search by keyword instead:</a:t>
            </a:r>
            <a:endParaRPr>
              <a:solidFill>
                <a:schemeClr val="dk1"/>
              </a:solidFill>
            </a:endParaRPr>
          </a:p>
        </p:txBody>
      </p:sp>
      <p:sp>
        <p:nvSpPr>
          <p:cNvPr id="122" name="Google Shape;122;p20"/>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23" name="Google Shape;123;p20"/>
          <p:cNvPicPr preferRelativeResize="0"/>
          <p:nvPr/>
        </p:nvPicPr>
        <p:blipFill>
          <a:blip r:embed="rId3">
            <a:alphaModFix/>
          </a:blip>
          <a:stretch>
            <a:fillRect/>
          </a:stretch>
        </p:blipFill>
        <p:spPr>
          <a:xfrm>
            <a:off x="649175" y="1878000"/>
            <a:ext cx="4309000" cy="2674000"/>
          </a:xfrm>
          <a:prstGeom prst="rect">
            <a:avLst/>
          </a:prstGeom>
          <a:noFill/>
          <a:ln>
            <a:noFill/>
          </a:ln>
        </p:spPr>
      </p:pic>
      <p:sp>
        <p:nvSpPr>
          <p:cNvPr id="124" name="Google Shape;124;p20"/>
          <p:cNvSpPr txBox="1"/>
          <p:nvPr/>
        </p:nvSpPr>
        <p:spPr>
          <a:xfrm>
            <a:off x="5123525" y="1634100"/>
            <a:ext cx="3885300" cy="3509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 sz="1800"/>
              <a:t>As you type in your search terms, the database may suggest variations. </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If one of the suggestions fits what you want to research, select those terms.</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Once you press search and examine your results, you can refine from there with additional or different terms.</a:t>
            </a:r>
            <a:endParaRPr sz="1800"/>
          </a:p>
        </p:txBody>
      </p:sp>
      <p:sp>
        <p:nvSpPr>
          <p:cNvPr id="125" name="Google Shape;125;p20"/>
          <p:cNvSpPr/>
          <p:nvPr/>
        </p:nvSpPr>
        <p:spPr>
          <a:xfrm>
            <a:off x="739075" y="3126050"/>
            <a:ext cx="1368000" cy="249600"/>
          </a:xfrm>
          <a:prstGeom prst="roundRect">
            <a:avLst>
              <a:gd name="adj" fmla="val 16667"/>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11700" y="326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smtClean="0"/>
              <a:t>Additional tips for refining </a:t>
            </a:r>
            <a:r>
              <a:rPr lang="en" dirty="0"/>
              <a:t>your legal topic:</a:t>
            </a:r>
            <a:endParaRPr dirty="0"/>
          </a:p>
        </p:txBody>
      </p:sp>
      <p:sp>
        <p:nvSpPr>
          <p:cNvPr id="131" name="Google Shape;131;p21"/>
          <p:cNvSpPr txBox="1">
            <a:spLocks noGrp="1"/>
          </p:cNvSpPr>
          <p:nvPr>
            <p:ph type="body" idx="1"/>
          </p:nvPr>
        </p:nvSpPr>
        <p:spPr>
          <a:xfrm>
            <a:off x="461700" y="1189645"/>
            <a:ext cx="8370600" cy="34164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Clr>
                <a:schemeClr val="dk1"/>
              </a:buClr>
              <a:buSzPts val="1800"/>
              <a:buChar char="➔"/>
            </a:pPr>
            <a:r>
              <a:rPr lang="en" b="1" dirty="0">
                <a:solidFill>
                  <a:schemeClr val="dk1"/>
                </a:solidFill>
              </a:rPr>
              <a:t>Understand the facts</a:t>
            </a:r>
            <a:r>
              <a:rPr lang="en" dirty="0">
                <a:solidFill>
                  <a:schemeClr val="dk1"/>
                </a:solidFill>
              </a:rPr>
              <a:t> – Examine the events and environments that required legal intervention. Online encyclopedias like Credo Reference </a:t>
            </a:r>
            <a:r>
              <a:rPr lang="en" dirty="0" smtClean="0">
                <a:solidFill>
                  <a:schemeClr val="dk1"/>
                </a:solidFill>
              </a:rPr>
              <a:t>or newspapers can </a:t>
            </a:r>
            <a:r>
              <a:rPr lang="en" dirty="0">
                <a:solidFill>
                  <a:schemeClr val="dk1"/>
                </a:solidFill>
              </a:rPr>
              <a:t>help with background research</a:t>
            </a:r>
            <a:r>
              <a:rPr lang="en" dirty="0" smtClean="0">
                <a:solidFill>
                  <a:schemeClr val="dk1"/>
                </a:solidFill>
              </a:rPr>
              <a:t>.</a:t>
            </a:r>
          </a:p>
          <a:p>
            <a:pPr marL="114300" lvl="0" indent="0" algn="l" rtl="0">
              <a:spcBef>
                <a:spcPts val="0"/>
              </a:spcBef>
              <a:spcAft>
                <a:spcPts val="0"/>
              </a:spcAft>
              <a:buClr>
                <a:schemeClr val="dk1"/>
              </a:buClr>
              <a:buSzPts val="1800"/>
              <a:buNone/>
            </a:pPr>
            <a:endParaRPr dirty="0">
              <a:solidFill>
                <a:schemeClr val="dk1"/>
              </a:solidFill>
            </a:endParaRPr>
          </a:p>
          <a:p>
            <a:pPr marL="457200" lvl="0" indent="-342900" algn="l" rtl="0">
              <a:spcBef>
                <a:spcPts val="1000"/>
              </a:spcBef>
              <a:spcAft>
                <a:spcPts val="0"/>
              </a:spcAft>
              <a:buClr>
                <a:schemeClr val="dk1"/>
              </a:buClr>
              <a:buSzPts val="1800"/>
              <a:buChar char="➔"/>
            </a:pPr>
            <a:r>
              <a:rPr lang="en" b="1" dirty="0">
                <a:solidFill>
                  <a:schemeClr val="dk1"/>
                </a:solidFill>
              </a:rPr>
              <a:t>Understand the context </a:t>
            </a:r>
            <a:r>
              <a:rPr lang="en" dirty="0">
                <a:solidFill>
                  <a:schemeClr val="dk1"/>
                </a:solidFill>
              </a:rPr>
              <a:t>– Consider how </a:t>
            </a:r>
            <a:r>
              <a:rPr lang="en" dirty="0" smtClean="0">
                <a:solidFill>
                  <a:schemeClr val="dk1"/>
                </a:solidFill>
              </a:rPr>
              <a:t>and when a law was created, as well as </a:t>
            </a:r>
            <a:r>
              <a:rPr lang="en" dirty="0">
                <a:solidFill>
                  <a:schemeClr val="dk1"/>
                </a:solidFill>
              </a:rPr>
              <a:t>its </a:t>
            </a:r>
            <a:r>
              <a:rPr lang="en" dirty="0" smtClean="0">
                <a:solidFill>
                  <a:schemeClr val="dk1"/>
                </a:solidFill>
              </a:rPr>
              <a:t>jurisdiction.</a:t>
            </a:r>
          </a:p>
          <a:p>
            <a:pPr marL="114300" lvl="0" indent="0" algn="l" rtl="0">
              <a:spcBef>
                <a:spcPts val="1000"/>
              </a:spcBef>
              <a:spcAft>
                <a:spcPts val="0"/>
              </a:spcAft>
              <a:buClr>
                <a:schemeClr val="dk1"/>
              </a:buClr>
              <a:buSzPts val="1800"/>
              <a:buNone/>
            </a:pPr>
            <a:endParaRPr dirty="0">
              <a:solidFill>
                <a:schemeClr val="dk1"/>
              </a:solidFill>
            </a:endParaRPr>
          </a:p>
          <a:p>
            <a:pPr marL="457200" lvl="0" indent="-342900" algn="l" rtl="0">
              <a:spcBef>
                <a:spcPts val="1200"/>
              </a:spcBef>
              <a:spcAft>
                <a:spcPts val="1200"/>
              </a:spcAft>
              <a:buClr>
                <a:schemeClr val="dk1"/>
              </a:buClr>
              <a:buSzPts val="1800"/>
              <a:buChar char="➔"/>
            </a:pPr>
            <a:r>
              <a:rPr lang="en" b="1" dirty="0">
                <a:solidFill>
                  <a:schemeClr val="dk1"/>
                </a:solidFill>
              </a:rPr>
              <a:t>Understand the impact</a:t>
            </a:r>
            <a:r>
              <a:rPr lang="en" dirty="0">
                <a:solidFill>
                  <a:schemeClr val="dk1"/>
                </a:solidFill>
              </a:rPr>
              <a:t> – Focus on how a law impacts </a:t>
            </a:r>
            <a:r>
              <a:rPr lang="en" dirty="0" smtClean="0">
                <a:solidFill>
                  <a:schemeClr val="dk1"/>
                </a:solidFill>
              </a:rPr>
              <a:t>an </a:t>
            </a:r>
            <a:r>
              <a:rPr lang="en" dirty="0" smtClean="0">
                <a:solidFill>
                  <a:schemeClr val="dk1"/>
                </a:solidFill>
              </a:rPr>
              <a:t>individual</a:t>
            </a:r>
            <a:r>
              <a:rPr lang="en" dirty="0">
                <a:solidFill>
                  <a:schemeClr val="dk1"/>
                </a:solidFill>
              </a:rPr>
              <a:t>, class or group of people, event, place, </a:t>
            </a:r>
            <a:r>
              <a:rPr lang="en" dirty="0" smtClean="0">
                <a:solidFill>
                  <a:schemeClr val="dk1"/>
                </a:solidFill>
              </a:rPr>
              <a:t>etc.</a:t>
            </a:r>
            <a:endParaRPr dirty="0">
              <a:solidFill>
                <a:schemeClr val="dk1"/>
              </a:solidFill>
            </a:endParaRPr>
          </a:p>
        </p:txBody>
      </p:sp>
      <p:sp>
        <p:nvSpPr>
          <p:cNvPr id="132" name="Google Shape;132;p21"/>
          <p:cNvSpPr/>
          <p:nvPr/>
        </p:nvSpPr>
        <p:spPr>
          <a:xfrm>
            <a:off x="0" y="0"/>
            <a:ext cx="9144000" cy="168300"/>
          </a:xfrm>
          <a:prstGeom prst="rect">
            <a:avLst/>
          </a:prstGeom>
          <a:solidFill>
            <a:srgbClr val="900027"/>
          </a:solidFill>
          <a:ln w="25400" cap="flat" cmpd="sng">
            <a:solidFill>
              <a:srgbClr val="9000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756</Words>
  <Application>Microsoft Office PowerPoint</Application>
  <PresentationFormat>On-screen Show (16:9)</PresentationFormat>
  <Paragraphs>85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Merriweather</vt:lpstr>
      <vt:lpstr>Verdana</vt:lpstr>
      <vt:lpstr>Arial</vt:lpstr>
      <vt:lpstr>Simple Light</vt:lpstr>
      <vt:lpstr>Introduction to Legal Research </vt:lpstr>
      <vt:lpstr>Welcome to Fordham University Libraries!</vt:lpstr>
      <vt:lpstr>Law Research Guide: https://fordham.libguides.com/Law</vt:lpstr>
      <vt:lpstr>Legal research depends on the sources needed:</vt:lpstr>
      <vt:lpstr>Getting Started with the LegalTrac Database</vt:lpstr>
      <vt:lpstr>Sample search: Civil Rights</vt:lpstr>
      <vt:lpstr>View Results </vt:lpstr>
      <vt:lpstr>Searching by Keyword</vt:lpstr>
      <vt:lpstr>Additional tips for refining your legal topic:</vt:lpstr>
      <vt:lpstr>Finding Primary Sources for Congressional Bills:</vt:lpstr>
      <vt:lpstr>Let’s collect notes so we can find the Civil Rights Act of 1964:</vt:lpstr>
      <vt:lpstr>Let’s find the Civil Rights Act of 1964 on Congress.gov:</vt:lpstr>
      <vt:lpstr>Finding Primary Sources for Supreme Court Cases</vt:lpstr>
      <vt:lpstr>Let’s collect notes so we can find Jacobson v. Massachusetts:</vt:lpstr>
      <vt:lpstr>Let’s find Jacobson v. Massachusetts on Oyez:</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Legal Research</dc:title>
  <dc:creator>Library</dc:creator>
  <cp:lastModifiedBy>Tierney B. Gleason</cp:lastModifiedBy>
  <cp:revision>5</cp:revision>
  <dcterms:modified xsi:type="dcterms:W3CDTF">2023-05-16T20:23:02Z</dcterms:modified>
</cp:coreProperties>
</file>