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2" r:id="rId2"/>
    <p:sldId id="260" r:id="rId3"/>
    <p:sldId id="261" r:id="rId4"/>
    <p:sldId id="268" r:id="rId5"/>
    <p:sldId id="269" r:id="rId6"/>
    <p:sldId id="273" r:id="rId7"/>
    <p:sldId id="274" r:id="rId8"/>
    <p:sldId id="275" r:id="rId9"/>
    <p:sldId id="266" r:id="rId10"/>
    <p:sldId id="276" r:id="rId11"/>
    <p:sldId id="277" r:id="rId12"/>
    <p:sldId id="278" r:id="rId13"/>
    <p:sldId id="279" r:id="rId14"/>
    <p:sldId id="280" r:id="rId15"/>
    <p:sldId id="281"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CE0E19"/>
    <a:srgbClr val="9FC23A"/>
    <a:srgbClr val="ED217C"/>
    <a:srgbClr val="F3D157"/>
    <a:srgbClr val="0070C0"/>
    <a:srgbClr val="FDBA37"/>
    <a:srgbClr val="DAAC27"/>
    <a:srgbClr val="7F3F98"/>
    <a:srgbClr val="996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139" autoAdjust="0"/>
  </p:normalViewPr>
  <p:slideViewPr>
    <p:cSldViewPr snapToGrid="0">
      <p:cViewPr varScale="1">
        <p:scale>
          <a:sx n="55" d="100"/>
          <a:sy n="55" d="100"/>
        </p:scale>
        <p:origin x="10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5F772-4D78-4AA4-AFC0-9C29EC503974}"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0D40B-8F03-47B3-8138-F3C8F3E25739}" type="slidenum">
              <a:rPr lang="en-US" smtClean="0"/>
              <a:t>‹#›</a:t>
            </a:fld>
            <a:endParaRPr lang="en-US"/>
          </a:p>
        </p:txBody>
      </p:sp>
    </p:spTree>
    <p:extLst>
      <p:ext uri="{BB962C8B-B14F-4D97-AF65-F5344CB8AC3E}">
        <p14:creationId xmlns:p14="http://schemas.microsoft.com/office/powerpoint/2010/main" val="308510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5EBAAD-C050-4EBC-9572-A97E000CA4AF}"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1C425-51C3-447A-BCC7-2C4CF1C0391F}" type="slidenum">
              <a:rPr lang="en-US" smtClean="0"/>
              <a:t>‹#›</a:t>
            </a:fld>
            <a:endParaRPr lang="en-US"/>
          </a:p>
        </p:txBody>
      </p:sp>
    </p:spTree>
    <p:extLst>
      <p:ext uri="{BB962C8B-B14F-4D97-AF65-F5344CB8AC3E}">
        <p14:creationId xmlns:p14="http://schemas.microsoft.com/office/powerpoint/2010/main" val="1819163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EBAAD-C050-4EBC-9572-A97E000CA4AF}"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1C425-51C3-447A-BCC7-2C4CF1C0391F}" type="slidenum">
              <a:rPr lang="en-US" smtClean="0"/>
              <a:t>‹#›</a:t>
            </a:fld>
            <a:endParaRPr lang="en-US"/>
          </a:p>
        </p:txBody>
      </p:sp>
    </p:spTree>
    <p:extLst>
      <p:ext uri="{BB962C8B-B14F-4D97-AF65-F5344CB8AC3E}">
        <p14:creationId xmlns:p14="http://schemas.microsoft.com/office/powerpoint/2010/main" val="88439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EBAAD-C050-4EBC-9572-A97E000CA4AF}"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1C425-51C3-447A-BCC7-2C4CF1C0391F}" type="slidenum">
              <a:rPr lang="en-US" smtClean="0"/>
              <a:t>‹#›</a:t>
            </a:fld>
            <a:endParaRPr lang="en-US"/>
          </a:p>
        </p:txBody>
      </p:sp>
    </p:spTree>
    <p:extLst>
      <p:ext uri="{BB962C8B-B14F-4D97-AF65-F5344CB8AC3E}">
        <p14:creationId xmlns:p14="http://schemas.microsoft.com/office/powerpoint/2010/main" val="230598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EBAAD-C050-4EBC-9572-A97E000CA4AF}"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1C425-51C3-447A-BCC7-2C4CF1C0391F}" type="slidenum">
              <a:rPr lang="en-US" smtClean="0"/>
              <a:t>‹#›</a:t>
            </a:fld>
            <a:endParaRPr lang="en-US"/>
          </a:p>
        </p:txBody>
      </p:sp>
    </p:spTree>
    <p:extLst>
      <p:ext uri="{BB962C8B-B14F-4D97-AF65-F5344CB8AC3E}">
        <p14:creationId xmlns:p14="http://schemas.microsoft.com/office/powerpoint/2010/main" val="193018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5EBAAD-C050-4EBC-9572-A97E000CA4AF}"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1C425-51C3-447A-BCC7-2C4CF1C0391F}" type="slidenum">
              <a:rPr lang="en-US" smtClean="0"/>
              <a:t>‹#›</a:t>
            </a:fld>
            <a:endParaRPr lang="en-US"/>
          </a:p>
        </p:txBody>
      </p:sp>
    </p:spTree>
    <p:extLst>
      <p:ext uri="{BB962C8B-B14F-4D97-AF65-F5344CB8AC3E}">
        <p14:creationId xmlns:p14="http://schemas.microsoft.com/office/powerpoint/2010/main" val="14025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5EBAAD-C050-4EBC-9572-A97E000CA4AF}"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1C425-51C3-447A-BCC7-2C4CF1C0391F}" type="slidenum">
              <a:rPr lang="en-US" smtClean="0"/>
              <a:t>‹#›</a:t>
            </a:fld>
            <a:endParaRPr lang="en-US"/>
          </a:p>
        </p:txBody>
      </p:sp>
    </p:spTree>
    <p:extLst>
      <p:ext uri="{BB962C8B-B14F-4D97-AF65-F5344CB8AC3E}">
        <p14:creationId xmlns:p14="http://schemas.microsoft.com/office/powerpoint/2010/main" val="87935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5EBAAD-C050-4EBC-9572-A97E000CA4AF}"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1C425-51C3-447A-BCC7-2C4CF1C0391F}" type="slidenum">
              <a:rPr lang="en-US" smtClean="0"/>
              <a:t>‹#›</a:t>
            </a:fld>
            <a:endParaRPr lang="en-US"/>
          </a:p>
        </p:txBody>
      </p:sp>
    </p:spTree>
    <p:extLst>
      <p:ext uri="{BB962C8B-B14F-4D97-AF65-F5344CB8AC3E}">
        <p14:creationId xmlns:p14="http://schemas.microsoft.com/office/powerpoint/2010/main" val="14495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5EBAAD-C050-4EBC-9572-A97E000CA4AF}"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1C425-51C3-447A-BCC7-2C4CF1C0391F}" type="slidenum">
              <a:rPr lang="en-US" smtClean="0"/>
              <a:t>‹#›</a:t>
            </a:fld>
            <a:endParaRPr lang="en-US"/>
          </a:p>
        </p:txBody>
      </p:sp>
    </p:spTree>
    <p:extLst>
      <p:ext uri="{BB962C8B-B14F-4D97-AF65-F5344CB8AC3E}">
        <p14:creationId xmlns:p14="http://schemas.microsoft.com/office/powerpoint/2010/main" val="162592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EBAAD-C050-4EBC-9572-A97E000CA4AF}"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1C425-51C3-447A-BCC7-2C4CF1C0391F}" type="slidenum">
              <a:rPr lang="en-US" smtClean="0"/>
              <a:t>‹#›</a:t>
            </a:fld>
            <a:endParaRPr lang="en-US"/>
          </a:p>
        </p:txBody>
      </p:sp>
    </p:spTree>
    <p:extLst>
      <p:ext uri="{BB962C8B-B14F-4D97-AF65-F5344CB8AC3E}">
        <p14:creationId xmlns:p14="http://schemas.microsoft.com/office/powerpoint/2010/main" val="3965711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5EBAAD-C050-4EBC-9572-A97E000CA4AF}"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1C425-51C3-447A-BCC7-2C4CF1C0391F}" type="slidenum">
              <a:rPr lang="en-US" smtClean="0"/>
              <a:t>‹#›</a:t>
            </a:fld>
            <a:endParaRPr lang="en-US"/>
          </a:p>
        </p:txBody>
      </p:sp>
    </p:spTree>
    <p:extLst>
      <p:ext uri="{BB962C8B-B14F-4D97-AF65-F5344CB8AC3E}">
        <p14:creationId xmlns:p14="http://schemas.microsoft.com/office/powerpoint/2010/main" val="257246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5EBAAD-C050-4EBC-9572-A97E000CA4AF}"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1C425-51C3-447A-BCC7-2C4CF1C0391F}" type="slidenum">
              <a:rPr lang="en-US" smtClean="0"/>
              <a:t>‹#›</a:t>
            </a:fld>
            <a:endParaRPr lang="en-US"/>
          </a:p>
        </p:txBody>
      </p:sp>
    </p:spTree>
    <p:extLst>
      <p:ext uri="{BB962C8B-B14F-4D97-AF65-F5344CB8AC3E}">
        <p14:creationId xmlns:p14="http://schemas.microsoft.com/office/powerpoint/2010/main" val="89154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EBAAD-C050-4EBC-9572-A97E000CA4AF}" type="datetimeFigureOut">
              <a:rPr lang="en-US" smtClean="0"/>
              <a:t>4/21/2020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1C425-51C3-447A-BCC7-2C4CF1C0391F}" type="slidenum">
              <a:rPr lang="en-US" smtClean="0"/>
              <a:t>‹#›</a:t>
            </a:fld>
            <a:endParaRPr lang="en-US"/>
          </a:p>
        </p:txBody>
      </p:sp>
    </p:spTree>
    <p:extLst>
      <p:ext uri="{BB962C8B-B14F-4D97-AF65-F5344CB8AC3E}">
        <p14:creationId xmlns:p14="http://schemas.microsoft.com/office/powerpoint/2010/main" val="2471869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5.xml"/><Relationship Id="rId3" Type="http://schemas.openxmlformats.org/officeDocument/2006/relationships/slide" Target="slide6.xml"/><Relationship Id="rId7" Type="http://schemas.openxmlformats.org/officeDocument/2006/relationships/slide" Target="slide7.xml"/><Relationship Id="rId12"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8.xml"/><Relationship Id="rId5" Type="http://schemas.openxmlformats.org/officeDocument/2006/relationships/slide" Target="slide13.xml"/><Relationship Id="rId10" Type="http://schemas.openxmlformats.org/officeDocument/2006/relationships/slide" Target="slide5.xml"/><Relationship Id="rId4" Type="http://schemas.openxmlformats.org/officeDocument/2006/relationships/slide" Target="slide10.xml"/><Relationship Id="rId9" Type="http://schemas.openxmlformats.org/officeDocument/2006/relationships/slide" Target="slide14.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36327"/>
            <a:ext cx="12192000" cy="2216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Jeopar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19250" y="1260762"/>
            <a:ext cx="7966363" cy="1107996"/>
          </a:xfrm>
          <a:prstGeom prst="rect">
            <a:avLst/>
          </a:prstGeom>
          <a:noFill/>
        </p:spPr>
        <p:txBody>
          <a:bodyPr wrap="square" rtlCol="0">
            <a:spAutoFit/>
            <a:scene3d>
              <a:camera prst="orthographicFront"/>
              <a:lightRig rig="threePt" dir="t"/>
            </a:scene3d>
            <a:sp3d extrusionH="57150">
              <a:bevelT w="38100" h="38100" prst="relaxedInset"/>
            </a:sp3d>
          </a:bodyPr>
          <a:lstStyle/>
          <a:p>
            <a:r>
              <a:rPr lang="en-US" sz="6600" dirty="0">
                <a:ln w="28575">
                  <a:solidFill>
                    <a:srgbClr val="A07358"/>
                  </a:solidFill>
                </a:ln>
                <a:solidFill>
                  <a:srgbClr val="FFFDFD"/>
                </a:solidFill>
                <a:latin typeface="Arial Black" panose="020B0A04020102020204" pitchFamily="34" charset="0"/>
              </a:rPr>
              <a:t>LIBRARY</a:t>
            </a:r>
            <a:r>
              <a:rPr lang="en-US" sz="2000" dirty="0">
                <a:ln w="28575">
                  <a:solidFill>
                    <a:srgbClr val="A07358"/>
                  </a:solidFill>
                </a:ln>
                <a:solidFill>
                  <a:srgbClr val="FFFDFD"/>
                </a:solidFill>
                <a:latin typeface="Arial Black" panose="020B0A04020102020204" pitchFamily="34" charset="0"/>
              </a:rPr>
              <a:t> </a:t>
            </a:r>
          </a:p>
        </p:txBody>
      </p:sp>
    </p:spTree>
    <p:extLst>
      <p:ext uri="{BB962C8B-B14F-4D97-AF65-F5344CB8AC3E}">
        <p14:creationId xmlns:p14="http://schemas.microsoft.com/office/powerpoint/2010/main" val="3221821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514A5"/>
        </a:solidFill>
        <a:effectLst/>
      </p:bgPr>
    </p:bg>
    <p:spTree>
      <p:nvGrpSpPr>
        <p:cNvPr id="1" name=""/>
        <p:cNvGrpSpPr/>
        <p:nvPr/>
      </p:nvGrpSpPr>
      <p:grpSpPr>
        <a:xfrm>
          <a:off x="0" y="0"/>
          <a:ext cx="0" cy="0"/>
          <a:chOff x="0" y="0"/>
          <a:chExt cx="0" cy="0"/>
        </a:xfrm>
      </p:grpSpPr>
      <p:sp>
        <p:nvSpPr>
          <p:cNvPr id="3" name="TextBox 2"/>
          <p:cNvSpPr txBox="1"/>
          <p:nvPr/>
        </p:nvSpPr>
        <p:spPr>
          <a:xfrm>
            <a:off x="678873" y="471051"/>
            <a:ext cx="10945092" cy="5909310"/>
          </a:xfrm>
          <a:prstGeom prst="rect">
            <a:avLst/>
          </a:prstGeom>
          <a:noFill/>
        </p:spPr>
        <p:txBody>
          <a:bodyPr wrap="square" rtlCol="0">
            <a:spAutoFit/>
          </a:bodyPr>
          <a:lstStyle/>
          <a:p>
            <a:pPr algn="ctr"/>
            <a:r>
              <a:rPr lang="en-US" sz="5400" dirty="0">
                <a:solidFill>
                  <a:schemeClr val="bg1"/>
                </a:solidFill>
                <a:effectLst>
                  <a:outerShdw blurRad="50800" dist="38100" dir="2700000" algn="tl" rotWithShape="0">
                    <a:prstClr val="black">
                      <a:alpha val="40000"/>
                    </a:prstClr>
                  </a:outerShdw>
                </a:effectLst>
                <a:latin typeface="Arial Black" panose="020B0A04020102020204" pitchFamily="34" charset="0"/>
              </a:rPr>
              <a:t>This controlled vocabulary groups articles and other resources together by theme or topic. Many databases allow you to search for them using a thesaurus.  </a:t>
            </a:r>
          </a:p>
        </p:txBody>
      </p:sp>
      <p:sp>
        <p:nvSpPr>
          <p:cNvPr id="5" name="Left Arrow 4">
            <a:hlinkClick r:id="rId2" action="ppaction://hlinksldjump"/>
          </p:cNvPr>
          <p:cNvSpPr/>
          <p:nvPr/>
        </p:nvSpPr>
        <p:spPr>
          <a:xfrm>
            <a:off x="401782" y="5999018"/>
            <a:ext cx="651163" cy="554182"/>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043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514A5"/>
        </a:solidFill>
        <a:effectLst/>
      </p:bgPr>
    </p:bg>
    <p:spTree>
      <p:nvGrpSpPr>
        <p:cNvPr id="1" name=""/>
        <p:cNvGrpSpPr/>
        <p:nvPr/>
      </p:nvGrpSpPr>
      <p:grpSpPr>
        <a:xfrm>
          <a:off x="0" y="0"/>
          <a:ext cx="0" cy="0"/>
          <a:chOff x="0" y="0"/>
          <a:chExt cx="0" cy="0"/>
        </a:xfrm>
      </p:grpSpPr>
      <p:sp>
        <p:nvSpPr>
          <p:cNvPr id="3" name="TextBox 2"/>
          <p:cNvSpPr txBox="1"/>
          <p:nvPr/>
        </p:nvSpPr>
        <p:spPr>
          <a:xfrm>
            <a:off x="706582" y="817415"/>
            <a:ext cx="10834254" cy="5078313"/>
          </a:xfrm>
          <a:prstGeom prst="rect">
            <a:avLst/>
          </a:prstGeom>
          <a:noFill/>
        </p:spPr>
        <p:txBody>
          <a:bodyPr wrap="square" rtlCol="0">
            <a:spAutoFit/>
          </a:bodyPr>
          <a:lstStyle/>
          <a:p>
            <a:pPr algn="ctr"/>
            <a:r>
              <a:rPr lang="en-US" sz="5400" dirty="0">
                <a:solidFill>
                  <a:schemeClr val="bg1"/>
                </a:solidFill>
                <a:effectLst>
                  <a:outerShdw blurRad="50800" dist="38100" dir="2700000" algn="tl" rotWithShape="0">
                    <a:prstClr val="black">
                      <a:alpha val="40000"/>
                    </a:prstClr>
                  </a:outerShdw>
                </a:effectLst>
                <a:latin typeface="Arial Black" panose="020B0A04020102020204" pitchFamily="34" charset="0"/>
              </a:rPr>
              <a:t>These search operators (AND, OR, NOT) allow you to combine and exclude keywords in a search, which may help narrow or broaden your results. </a:t>
            </a:r>
          </a:p>
        </p:txBody>
      </p:sp>
      <p:sp>
        <p:nvSpPr>
          <p:cNvPr id="5" name="Left Arrow 4">
            <a:hlinkClick r:id="rId2" action="ppaction://hlinksldjump"/>
          </p:cNvPr>
          <p:cNvSpPr/>
          <p:nvPr/>
        </p:nvSpPr>
        <p:spPr>
          <a:xfrm>
            <a:off x="401782" y="5999018"/>
            <a:ext cx="651163" cy="554182"/>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872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514A5"/>
        </a:solidFill>
        <a:effectLst/>
      </p:bgPr>
    </p:bg>
    <p:spTree>
      <p:nvGrpSpPr>
        <p:cNvPr id="1" name=""/>
        <p:cNvGrpSpPr/>
        <p:nvPr/>
      </p:nvGrpSpPr>
      <p:grpSpPr>
        <a:xfrm>
          <a:off x="0" y="0"/>
          <a:ext cx="0" cy="0"/>
          <a:chOff x="0" y="0"/>
          <a:chExt cx="0" cy="0"/>
        </a:xfrm>
      </p:grpSpPr>
      <p:sp>
        <p:nvSpPr>
          <p:cNvPr id="3" name="TextBox 2"/>
          <p:cNvSpPr txBox="1"/>
          <p:nvPr/>
        </p:nvSpPr>
        <p:spPr>
          <a:xfrm>
            <a:off x="692728" y="540324"/>
            <a:ext cx="10945092" cy="5262979"/>
          </a:xfrm>
          <a:prstGeom prst="rect">
            <a:avLst/>
          </a:prstGeom>
          <a:noFill/>
        </p:spPr>
        <p:txBody>
          <a:bodyPr wrap="square" rtlCol="0">
            <a:spAutoFit/>
          </a:bodyPr>
          <a:lstStyle/>
          <a:p>
            <a:pPr algn="ctr"/>
            <a:r>
              <a:rPr lang="en-US" sz="4800" dirty="0">
                <a:solidFill>
                  <a:schemeClr val="bg1"/>
                </a:solidFill>
                <a:effectLst>
                  <a:outerShdw blurRad="50800" dist="38100" dir="2700000" algn="tl" rotWithShape="0">
                    <a:prstClr val="black">
                      <a:alpha val="40000"/>
                    </a:prstClr>
                  </a:outerShdw>
                </a:effectLst>
                <a:latin typeface="Arial Black" panose="020B0A04020102020204" pitchFamily="34" charset="0"/>
              </a:rPr>
              <a:t>This search technique allows you to specify how close words appear near each other, which may improve the relevancy of your search.  In EBSCO hosted databases, you use the letter “N” followed by a number. </a:t>
            </a:r>
          </a:p>
        </p:txBody>
      </p:sp>
      <p:sp>
        <p:nvSpPr>
          <p:cNvPr id="5" name="Left Arrow 4">
            <a:hlinkClick r:id="rId2" action="ppaction://hlinksldjump"/>
          </p:cNvPr>
          <p:cNvSpPr/>
          <p:nvPr/>
        </p:nvSpPr>
        <p:spPr>
          <a:xfrm>
            <a:off x="401782" y="5999018"/>
            <a:ext cx="651163" cy="554182"/>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215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514A5"/>
        </a:solidFill>
        <a:effectLst/>
      </p:bgPr>
    </p:bg>
    <p:spTree>
      <p:nvGrpSpPr>
        <p:cNvPr id="1" name=""/>
        <p:cNvGrpSpPr/>
        <p:nvPr/>
      </p:nvGrpSpPr>
      <p:grpSpPr>
        <a:xfrm>
          <a:off x="0" y="0"/>
          <a:ext cx="0" cy="0"/>
          <a:chOff x="0" y="0"/>
          <a:chExt cx="0" cy="0"/>
        </a:xfrm>
      </p:grpSpPr>
      <p:sp>
        <p:nvSpPr>
          <p:cNvPr id="3" name="TextBox 2"/>
          <p:cNvSpPr txBox="1"/>
          <p:nvPr/>
        </p:nvSpPr>
        <p:spPr>
          <a:xfrm>
            <a:off x="706582" y="1274615"/>
            <a:ext cx="10945092" cy="3785652"/>
          </a:xfrm>
          <a:prstGeom prst="rect">
            <a:avLst/>
          </a:prstGeom>
          <a:noFill/>
        </p:spPr>
        <p:txBody>
          <a:bodyPr wrap="square" rtlCol="0">
            <a:spAutoFit/>
          </a:bodyPr>
          <a:lstStyle/>
          <a:p>
            <a:pPr algn="ctr"/>
            <a:r>
              <a:rPr lang="en-US" sz="4800" dirty="0">
                <a:solidFill>
                  <a:schemeClr val="bg1"/>
                </a:solidFill>
                <a:effectLst>
                  <a:outerShdw blurRad="50800" dist="38100" dir="2700000" algn="tl" rotWithShape="0">
                    <a:prstClr val="black">
                      <a:alpha val="40000"/>
                    </a:prstClr>
                  </a:outerShdw>
                </a:effectLst>
                <a:latin typeface="Arial Black" panose="020B0A04020102020204" pitchFamily="34" charset="0"/>
              </a:rPr>
              <a:t>This list of sources is often found at the end of a scholarly article or book, and provides evidence that supports an authors argument. </a:t>
            </a:r>
          </a:p>
        </p:txBody>
      </p:sp>
      <p:sp>
        <p:nvSpPr>
          <p:cNvPr id="5" name="Left Arrow 4">
            <a:hlinkClick r:id="rId2" action="ppaction://hlinksldjump"/>
          </p:cNvPr>
          <p:cNvSpPr/>
          <p:nvPr/>
        </p:nvSpPr>
        <p:spPr>
          <a:xfrm>
            <a:off x="401782" y="5999018"/>
            <a:ext cx="651163" cy="554182"/>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950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514A5"/>
        </a:solidFill>
        <a:effectLst/>
      </p:bgPr>
    </p:bg>
    <p:spTree>
      <p:nvGrpSpPr>
        <p:cNvPr id="1" name=""/>
        <p:cNvGrpSpPr/>
        <p:nvPr/>
      </p:nvGrpSpPr>
      <p:grpSpPr>
        <a:xfrm>
          <a:off x="0" y="0"/>
          <a:ext cx="0" cy="0"/>
          <a:chOff x="0" y="0"/>
          <a:chExt cx="0" cy="0"/>
        </a:xfrm>
      </p:grpSpPr>
      <p:sp>
        <p:nvSpPr>
          <p:cNvPr id="3" name="TextBox 2"/>
          <p:cNvSpPr txBox="1"/>
          <p:nvPr/>
        </p:nvSpPr>
        <p:spPr>
          <a:xfrm>
            <a:off x="706582" y="1274615"/>
            <a:ext cx="10945092" cy="3785652"/>
          </a:xfrm>
          <a:prstGeom prst="rect">
            <a:avLst/>
          </a:prstGeom>
          <a:noFill/>
        </p:spPr>
        <p:txBody>
          <a:bodyPr wrap="square" rtlCol="0">
            <a:spAutoFit/>
          </a:bodyPr>
          <a:lstStyle/>
          <a:p>
            <a:pPr algn="ctr"/>
            <a:r>
              <a:rPr lang="en-US" sz="4800" dirty="0">
                <a:solidFill>
                  <a:schemeClr val="bg1"/>
                </a:solidFill>
                <a:effectLst>
                  <a:outerShdw blurRad="50800" dist="38100" dir="2700000" algn="tl" rotWithShape="0">
                    <a:prstClr val="black">
                      <a:alpha val="40000"/>
                    </a:prstClr>
                  </a:outerShdw>
                </a:effectLst>
                <a:latin typeface="Arial Black" panose="020B0A04020102020204" pitchFamily="34" charset="0"/>
              </a:rPr>
              <a:t>Scholarly articles often include this section to highlight current knowledge, including relevant and significant publications regarding a topic.  </a:t>
            </a:r>
          </a:p>
        </p:txBody>
      </p:sp>
      <p:sp>
        <p:nvSpPr>
          <p:cNvPr id="5" name="Left Arrow 4">
            <a:hlinkClick r:id="rId2" action="ppaction://hlinksldjump"/>
          </p:cNvPr>
          <p:cNvSpPr/>
          <p:nvPr/>
        </p:nvSpPr>
        <p:spPr>
          <a:xfrm>
            <a:off x="401782" y="5999018"/>
            <a:ext cx="651163" cy="554182"/>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901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514A5"/>
        </a:solidFill>
        <a:effectLst/>
      </p:bgPr>
    </p:bg>
    <p:spTree>
      <p:nvGrpSpPr>
        <p:cNvPr id="1" name=""/>
        <p:cNvGrpSpPr/>
        <p:nvPr/>
      </p:nvGrpSpPr>
      <p:grpSpPr>
        <a:xfrm>
          <a:off x="0" y="0"/>
          <a:ext cx="0" cy="0"/>
          <a:chOff x="0" y="0"/>
          <a:chExt cx="0" cy="0"/>
        </a:xfrm>
      </p:grpSpPr>
      <p:sp>
        <p:nvSpPr>
          <p:cNvPr id="3" name="TextBox 2"/>
          <p:cNvSpPr txBox="1"/>
          <p:nvPr/>
        </p:nvSpPr>
        <p:spPr>
          <a:xfrm>
            <a:off x="643520" y="1116960"/>
            <a:ext cx="10945092" cy="4524315"/>
          </a:xfrm>
          <a:prstGeom prst="rect">
            <a:avLst/>
          </a:prstGeom>
          <a:noFill/>
        </p:spPr>
        <p:txBody>
          <a:bodyPr wrap="square" rtlCol="0">
            <a:spAutoFit/>
          </a:bodyPr>
          <a:lstStyle/>
          <a:p>
            <a:pPr algn="ctr"/>
            <a:r>
              <a:rPr lang="en-US" sz="4800" dirty="0">
                <a:solidFill>
                  <a:schemeClr val="bg1"/>
                </a:solidFill>
                <a:effectLst>
                  <a:outerShdw blurRad="50800" dist="38100" dir="2700000" algn="tl" rotWithShape="0">
                    <a:prstClr val="black">
                      <a:alpha val="40000"/>
                    </a:prstClr>
                  </a:outerShdw>
                </a:effectLst>
                <a:latin typeface="Arial Black" panose="020B0A04020102020204" pitchFamily="34" charset="0"/>
              </a:rPr>
              <a:t>This section describes the system of methods used to collect and analyze data in a research study.  It provides readers with a hint that the study is empirical. </a:t>
            </a:r>
          </a:p>
        </p:txBody>
      </p:sp>
      <p:sp>
        <p:nvSpPr>
          <p:cNvPr id="4" name="Left Arrow 3">
            <a:hlinkClick r:id="rId2" action="ppaction://hlinksldjump"/>
          </p:cNvPr>
          <p:cNvSpPr/>
          <p:nvPr/>
        </p:nvSpPr>
        <p:spPr>
          <a:xfrm>
            <a:off x="401782" y="5999018"/>
            <a:ext cx="651163" cy="554182"/>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368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77906674"/>
              </p:ext>
            </p:extLst>
          </p:nvPr>
        </p:nvGraphicFramePr>
        <p:xfrm>
          <a:off x="0" y="1"/>
          <a:ext cx="12192000" cy="685799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48000">
                  <a:extLst>
                    <a:ext uri="{9D8B030D-6E8A-4147-A177-3AD203B41FA5}">
                      <a16:colId xmlns:a16="http://schemas.microsoft.com/office/drawing/2014/main" val="889947574"/>
                    </a:ext>
                  </a:extLst>
                </a:gridCol>
                <a:gridCol w="3048000">
                  <a:extLst>
                    <a:ext uri="{9D8B030D-6E8A-4147-A177-3AD203B41FA5}">
                      <a16:colId xmlns:a16="http://schemas.microsoft.com/office/drawing/2014/main" val="2576437198"/>
                    </a:ext>
                  </a:extLst>
                </a:gridCol>
                <a:gridCol w="3048000">
                  <a:extLst>
                    <a:ext uri="{9D8B030D-6E8A-4147-A177-3AD203B41FA5}">
                      <a16:colId xmlns:a16="http://schemas.microsoft.com/office/drawing/2014/main" val="1130174271"/>
                    </a:ext>
                  </a:extLst>
                </a:gridCol>
                <a:gridCol w="3048000">
                  <a:extLst>
                    <a:ext uri="{9D8B030D-6E8A-4147-A177-3AD203B41FA5}">
                      <a16:colId xmlns:a16="http://schemas.microsoft.com/office/drawing/2014/main" val="121833942"/>
                    </a:ext>
                  </a:extLst>
                </a:gridCol>
              </a:tblGrid>
              <a:tr h="1716290">
                <a:tc>
                  <a:txBody>
                    <a:bodyPr/>
                    <a:lstStyle/>
                    <a:p>
                      <a:endParaRPr lang="en-US"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RESOURCE</a:t>
                      </a:r>
                      <a:r>
                        <a:rPr lang="en-US" sz="2800" baseline="0" dirty="0">
                          <a:latin typeface="Arial" panose="020B0604020202020204" pitchFamily="34" charset="0"/>
                          <a:cs typeface="Arial" panose="020B0604020202020204" pitchFamily="34" charset="0"/>
                        </a:rPr>
                        <a:t> TYPES</a:t>
                      </a:r>
                      <a:endParaRPr lang="en-US" sz="2800" dirty="0">
                        <a:latin typeface="Arial" panose="020B0604020202020204" pitchFamily="34" charset="0"/>
                        <a:cs typeface="Arial" panose="020B0604020202020204" pitchFamily="34"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rgbClr val="0514A5"/>
                    </a:solidFill>
                  </a:tcPr>
                </a:tc>
                <a:tc>
                  <a:txBody>
                    <a:bodyPr/>
                    <a:lstStyle/>
                    <a:p>
                      <a:endParaRPr lang="en-US"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FINDING</a:t>
                      </a:r>
                      <a:r>
                        <a:rPr lang="en-US" sz="2800" baseline="0" dirty="0">
                          <a:latin typeface="Arial" panose="020B0604020202020204" pitchFamily="34" charset="0"/>
                          <a:cs typeface="Arial" panose="020B0604020202020204" pitchFamily="34" charset="0"/>
                        </a:rPr>
                        <a:t> </a:t>
                      </a:r>
                    </a:p>
                    <a:p>
                      <a:pPr algn="ctr"/>
                      <a:r>
                        <a:rPr lang="en-US" sz="2800" baseline="0" dirty="0">
                          <a:latin typeface="Arial" panose="020B0604020202020204" pitchFamily="34" charset="0"/>
                          <a:cs typeface="Arial" panose="020B0604020202020204" pitchFamily="34" charset="0"/>
                        </a:rPr>
                        <a:t>BOOKS</a:t>
                      </a:r>
                      <a:endParaRPr lang="en-US" sz="2800" dirty="0">
                        <a:latin typeface="Arial" panose="020B0604020202020204" pitchFamily="34" charset="0"/>
                        <a:cs typeface="Arial" panose="020B0604020202020204" pitchFamily="34"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FINDING</a:t>
                      </a:r>
                      <a:r>
                        <a:rPr lang="en-US" sz="2800" baseline="0" dirty="0">
                          <a:latin typeface="Arial" panose="020B0604020202020204" pitchFamily="34" charset="0"/>
                          <a:cs typeface="Arial" panose="020B0604020202020204" pitchFamily="34" charset="0"/>
                        </a:rPr>
                        <a:t> ARTICLES</a:t>
                      </a:r>
                      <a:endParaRPr lang="en-US" sz="2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pPr algn="ctr"/>
                      <a:endParaRPr lang="en-US" sz="2000" dirty="0"/>
                    </a:p>
                    <a:p>
                      <a:pPr algn="ctr"/>
                      <a:r>
                        <a:rPr lang="en-US" sz="2800" dirty="0">
                          <a:latin typeface="Arial" panose="020B0604020202020204" pitchFamily="34" charset="0"/>
                          <a:cs typeface="Arial" panose="020B0604020202020204" pitchFamily="34" charset="0"/>
                        </a:rPr>
                        <a:t>ELEMENTS OF </a:t>
                      </a:r>
                    </a:p>
                    <a:p>
                      <a:pPr algn="ctr"/>
                      <a:r>
                        <a:rPr lang="en-US" sz="2800" dirty="0">
                          <a:latin typeface="Arial" panose="020B0604020202020204" pitchFamily="34" charset="0"/>
                          <a:cs typeface="Arial" panose="020B0604020202020204" pitchFamily="34" charset="0"/>
                        </a:rPr>
                        <a:t>AN</a:t>
                      </a:r>
                      <a:r>
                        <a:rPr lang="en-US" sz="2800" baseline="0" dirty="0">
                          <a:latin typeface="Arial" panose="020B0604020202020204" pitchFamily="34" charset="0"/>
                          <a:cs typeface="Arial" panose="020B0604020202020204" pitchFamily="34" charset="0"/>
                        </a:rPr>
                        <a:t> ARTICLE</a:t>
                      </a:r>
                      <a:endParaRPr lang="en-US" sz="2800" dirty="0">
                        <a:latin typeface="Arial" panose="020B0604020202020204" pitchFamily="34" charset="0"/>
                        <a:cs typeface="Arial" panose="020B0604020202020204" pitchFamily="34"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extLst>
                  <a:ext uri="{0D108BD9-81ED-4DB2-BD59-A6C34878D82A}">
                    <a16:rowId xmlns:a16="http://schemas.microsoft.com/office/drawing/2014/main" val="417346612"/>
                  </a:ext>
                </a:extLst>
              </a:tr>
              <a:tr h="1487351">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solidFill>
                            <a:schemeClr val="bg1"/>
                          </a:solidFill>
                          <a:latin typeface="Arial" panose="020B0604020202020204" pitchFamily="34" charset="0"/>
                          <a:cs typeface="Arial" panose="020B0604020202020204" pitchFamily="34" charset="0"/>
                        </a:rPr>
                        <a:t>What is a popular magazine? </a:t>
                      </a: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pPr algn="ctr"/>
                      <a:endParaRPr lang="en-US" sz="20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a catalog?</a:t>
                      </a: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pPr algn="ctr"/>
                      <a:endParaRPr lang="en-US" sz="20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a subject heading?</a:t>
                      </a: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pPr algn="ctr"/>
                      <a:endParaRPr lang="en-US" sz="20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a bibliography? </a:t>
                      </a: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extLst>
                  <a:ext uri="{0D108BD9-81ED-4DB2-BD59-A6C34878D82A}">
                    <a16:rowId xmlns:a16="http://schemas.microsoft.com/office/drawing/2014/main" val="3713715847"/>
                  </a:ext>
                </a:extLst>
              </a:tr>
              <a:tr h="17321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panose="020B0604020202020204" pitchFamily="34" charset="0"/>
                          <a:cs typeface="Arial" panose="020B0604020202020204" pitchFamily="34" charset="0"/>
                        </a:rPr>
                        <a:t>What is a scholarly publication?</a:t>
                      </a:r>
                    </a:p>
                    <a:p>
                      <a:endParaRPr lang="en-US" sz="2000" dirty="0">
                        <a:solidFill>
                          <a:srgbClr val="F0A352"/>
                        </a:solidFill>
                        <a:latin typeface="Arial" panose="020B0604020202020204" pitchFamily="34" charset="0"/>
                        <a:cs typeface="Arial" panose="020B0604020202020204" pitchFamily="34"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endParaRPr lang="en-US" sz="2000" dirty="0">
                        <a:solidFill>
                          <a:srgbClr val="F0A352"/>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a call number?</a:t>
                      </a: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are Boolean operators?</a:t>
                      </a: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endParaRPr lang="en-US" sz="2000" dirty="0">
                        <a:solidFill>
                          <a:srgbClr val="F0A352"/>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a literature review?</a:t>
                      </a: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extLst>
                  <a:ext uri="{0D108BD9-81ED-4DB2-BD59-A6C34878D82A}">
                    <a16:rowId xmlns:a16="http://schemas.microsoft.com/office/drawing/2014/main" val="2923776012"/>
                  </a:ext>
                </a:extLst>
              </a:tr>
              <a:tr h="1922176">
                <a:tc>
                  <a:txBody>
                    <a:bodyPr/>
                    <a:lstStyle/>
                    <a:p>
                      <a:endParaRPr lang="en-US" sz="2000" dirty="0">
                        <a:solidFill>
                          <a:srgbClr val="F0A352"/>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panose="020B0604020202020204" pitchFamily="34" charset="0"/>
                          <a:cs typeface="Arial" panose="020B0604020202020204" pitchFamily="34" charset="0"/>
                        </a:rPr>
                        <a:t>What is a trade publication?</a:t>
                      </a: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endParaRPr lang="en-US" sz="2000" dirty="0">
                        <a:ln w="38100">
                          <a:solidFill>
                            <a:srgbClr val="F0A352"/>
                          </a:solidFill>
                        </a:ln>
                        <a:solidFill>
                          <a:srgbClr val="F0A352"/>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the library of congress classification system?</a:t>
                      </a: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proximity searching?</a:t>
                      </a: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endParaRPr lang="en-US" sz="2000" dirty="0">
                        <a:solidFill>
                          <a:srgbClr val="F0A352"/>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a methodologies section? </a:t>
                      </a: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extLst>
                  <a:ext uri="{0D108BD9-81ED-4DB2-BD59-A6C34878D82A}">
                    <a16:rowId xmlns:a16="http://schemas.microsoft.com/office/drawing/2014/main" val="325083483"/>
                  </a:ext>
                </a:extLst>
              </a:tr>
            </a:tbl>
          </a:graphicData>
        </a:graphic>
      </p:graphicFrame>
      <p:sp>
        <p:nvSpPr>
          <p:cNvPr id="5" name="Rectangle 4"/>
          <p:cNvSpPr/>
          <p:nvPr/>
        </p:nvSpPr>
        <p:spPr>
          <a:xfrm>
            <a:off x="0" y="1579418"/>
            <a:ext cx="12192000" cy="2078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787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01089809"/>
              </p:ext>
            </p:extLst>
          </p:nvPr>
        </p:nvGraphicFramePr>
        <p:xfrm>
          <a:off x="0" y="0"/>
          <a:ext cx="12192000" cy="6858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48000">
                  <a:extLst>
                    <a:ext uri="{9D8B030D-6E8A-4147-A177-3AD203B41FA5}">
                      <a16:colId xmlns:a16="http://schemas.microsoft.com/office/drawing/2014/main" val="889947574"/>
                    </a:ext>
                  </a:extLst>
                </a:gridCol>
                <a:gridCol w="3048000">
                  <a:extLst>
                    <a:ext uri="{9D8B030D-6E8A-4147-A177-3AD203B41FA5}">
                      <a16:colId xmlns:a16="http://schemas.microsoft.com/office/drawing/2014/main" val="2576437198"/>
                    </a:ext>
                  </a:extLst>
                </a:gridCol>
                <a:gridCol w="3048000">
                  <a:extLst>
                    <a:ext uri="{9D8B030D-6E8A-4147-A177-3AD203B41FA5}">
                      <a16:colId xmlns:a16="http://schemas.microsoft.com/office/drawing/2014/main" val="1130174271"/>
                    </a:ext>
                  </a:extLst>
                </a:gridCol>
                <a:gridCol w="3048000">
                  <a:extLst>
                    <a:ext uri="{9D8B030D-6E8A-4147-A177-3AD203B41FA5}">
                      <a16:colId xmlns:a16="http://schemas.microsoft.com/office/drawing/2014/main" val="121833942"/>
                    </a:ext>
                  </a:extLst>
                </a:gridCol>
              </a:tblGrid>
              <a:tr h="1714500">
                <a:tc>
                  <a:txBody>
                    <a:bodyPr/>
                    <a:lstStyle/>
                    <a:p>
                      <a:endParaRPr lang="en-US"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RESOURCE</a:t>
                      </a:r>
                      <a:r>
                        <a:rPr lang="en-US" sz="2800" baseline="0" dirty="0">
                          <a:latin typeface="Arial" panose="020B0604020202020204" pitchFamily="34" charset="0"/>
                          <a:cs typeface="Arial" panose="020B0604020202020204" pitchFamily="34" charset="0"/>
                        </a:rPr>
                        <a:t> TYPES</a:t>
                      </a:r>
                      <a:endParaRPr lang="en-US" sz="2800" dirty="0">
                        <a:latin typeface="Arial" panose="020B0604020202020204" pitchFamily="34" charset="0"/>
                        <a:cs typeface="Arial" panose="020B0604020202020204" pitchFamily="34"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solidFill>
                      <a:srgbClr val="0514A5"/>
                    </a:solidFill>
                  </a:tcPr>
                </a:tc>
                <a:tc>
                  <a:txBody>
                    <a:bodyPr/>
                    <a:lstStyle/>
                    <a:p>
                      <a:endParaRPr lang="en-US"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FINDING</a:t>
                      </a:r>
                      <a:r>
                        <a:rPr lang="en-US" sz="2800" baseline="0" dirty="0">
                          <a:latin typeface="Arial" panose="020B0604020202020204" pitchFamily="34" charset="0"/>
                          <a:cs typeface="Arial" panose="020B0604020202020204" pitchFamily="34" charset="0"/>
                        </a:rPr>
                        <a:t> </a:t>
                      </a:r>
                    </a:p>
                    <a:p>
                      <a:pPr algn="ctr"/>
                      <a:r>
                        <a:rPr lang="en-US" sz="2800" baseline="0" dirty="0">
                          <a:latin typeface="Arial" panose="020B0604020202020204" pitchFamily="34" charset="0"/>
                          <a:cs typeface="Arial" panose="020B0604020202020204" pitchFamily="34" charset="0"/>
                        </a:rPr>
                        <a:t>BOOKS</a:t>
                      </a:r>
                      <a:endParaRPr lang="en-US" sz="2800" dirty="0">
                        <a:latin typeface="Arial" panose="020B0604020202020204" pitchFamily="34" charset="0"/>
                        <a:cs typeface="Arial" panose="020B0604020202020204" pitchFamily="34"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FINDING</a:t>
                      </a:r>
                      <a:r>
                        <a:rPr lang="en-US" sz="2800" baseline="0" dirty="0">
                          <a:latin typeface="Arial" panose="020B0604020202020204" pitchFamily="34" charset="0"/>
                          <a:cs typeface="Arial" panose="020B0604020202020204" pitchFamily="34" charset="0"/>
                        </a:rPr>
                        <a:t> ARTICLES</a:t>
                      </a:r>
                      <a:endParaRPr lang="en-US" sz="2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pPr algn="ctr"/>
                      <a:endParaRPr lang="en-US" sz="2000" dirty="0"/>
                    </a:p>
                    <a:p>
                      <a:pPr algn="ctr"/>
                      <a:r>
                        <a:rPr lang="en-US" sz="2800" dirty="0">
                          <a:latin typeface="Arial" panose="020B0604020202020204" pitchFamily="34" charset="0"/>
                          <a:cs typeface="Arial" panose="020B0604020202020204" pitchFamily="34" charset="0"/>
                        </a:rPr>
                        <a:t>ELEMENTS OF </a:t>
                      </a:r>
                    </a:p>
                    <a:p>
                      <a:pPr algn="ctr"/>
                      <a:r>
                        <a:rPr lang="en-US" sz="2800" dirty="0">
                          <a:latin typeface="Arial" panose="020B0604020202020204" pitchFamily="34" charset="0"/>
                          <a:cs typeface="Arial" panose="020B0604020202020204" pitchFamily="34" charset="0"/>
                        </a:rPr>
                        <a:t>AN</a:t>
                      </a:r>
                      <a:r>
                        <a:rPr lang="en-US" sz="2800" baseline="0" dirty="0">
                          <a:latin typeface="Arial" panose="020B0604020202020204" pitchFamily="34" charset="0"/>
                          <a:cs typeface="Arial" panose="020B0604020202020204" pitchFamily="34" charset="0"/>
                        </a:rPr>
                        <a:t> ARTICLE</a:t>
                      </a:r>
                      <a:endParaRPr lang="en-US" sz="2800" dirty="0">
                        <a:latin typeface="Arial" panose="020B0604020202020204" pitchFamily="34" charset="0"/>
                        <a:cs typeface="Arial" panose="020B0604020202020204" pitchFamily="34"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extLst>
                  <a:ext uri="{0D108BD9-81ED-4DB2-BD59-A6C34878D82A}">
                    <a16:rowId xmlns:a16="http://schemas.microsoft.com/office/drawing/2014/main" val="417346612"/>
                  </a:ext>
                </a:extLst>
              </a:tr>
              <a:tr h="1714500">
                <a:tc>
                  <a:txBody>
                    <a:bodyPr/>
                    <a:lstStyle/>
                    <a:p>
                      <a:pPr algn="ctr"/>
                      <a:endParaRPr lang="en-US" sz="2400" dirty="0"/>
                    </a:p>
                    <a:p>
                      <a:pPr algn="ctr"/>
                      <a:r>
                        <a:rPr lang="en-US" sz="5400" u="none"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hlinkClick r:id="rId2" action="ppaction://hlinksldjump"/>
                        </a:rPr>
                        <a:t>100</a:t>
                      </a:r>
                      <a:endParaRPr lang="en-US" sz="5400" u="none"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pPr algn="ctr"/>
                      <a:endParaRPr lang="en-US" sz="2400" dirty="0"/>
                    </a:p>
                    <a:p>
                      <a:pPr algn="ctr"/>
                      <a:r>
                        <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hlinkClick r:id="rId3" action="ppaction://hlinksldjump"/>
                        </a:rPr>
                        <a:t>100</a:t>
                      </a:r>
                      <a:endPar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pPr algn="ctr"/>
                      <a:endParaRPr lang="en-US" sz="2400" dirty="0"/>
                    </a:p>
                    <a:p>
                      <a:pPr algn="ctr"/>
                      <a:r>
                        <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hlinkClick r:id="rId4" action="ppaction://hlinksldjump"/>
                        </a:rPr>
                        <a:t>100</a:t>
                      </a:r>
                      <a:endPar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pPr algn="ctr"/>
                      <a:endParaRPr lang="en-US" sz="2400" dirty="0"/>
                    </a:p>
                    <a:p>
                      <a:pPr algn="ctr"/>
                      <a:r>
                        <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hlinkClick r:id="rId5" action="ppaction://hlinksldjump"/>
                        </a:rPr>
                        <a:t>100</a:t>
                      </a:r>
                      <a:endPar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extLst>
                  <a:ext uri="{0D108BD9-81ED-4DB2-BD59-A6C34878D82A}">
                    <a16:rowId xmlns:a16="http://schemas.microsoft.com/office/drawing/2014/main" val="3713715847"/>
                  </a:ext>
                </a:extLst>
              </a:tr>
              <a:tr h="1714500">
                <a:tc>
                  <a:txBody>
                    <a:bodyPr/>
                    <a:lstStyle/>
                    <a:p>
                      <a:endParaRPr lang="en-US" sz="2800" dirty="0">
                        <a:solidFill>
                          <a:srgbClr val="F0A352"/>
                        </a:solidFill>
                        <a:latin typeface="Arial Black" panose="020B0A04020102020204" pitchFamily="34" charset="0"/>
                      </a:endParaRPr>
                    </a:p>
                    <a:p>
                      <a:pPr algn="ctr"/>
                      <a:r>
                        <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hlinkClick r:id="rId6" action="ppaction://hlinksldjump"/>
                        </a:rPr>
                        <a:t>200</a:t>
                      </a:r>
                      <a:endParaRPr lang="en-US" sz="5400" dirty="0">
                        <a:ln w="38100">
                          <a:solidFill>
                            <a:srgbClr val="F0A352"/>
                          </a:solidFill>
                        </a:ln>
                        <a:effectLst>
                          <a:outerShdw blurRad="50800" dist="38100" dir="2700000" algn="tl" rotWithShape="0">
                            <a:prstClr val="black">
                              <a:alpha val="40000"/>
                            </a:prstClr>
                          </a:outerShdw>
                        </a:effectLst>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endParaRPr lang="en-US" sz="2800" dirty="0">
                        <a:solidFill>
                          <a:srgbClr val="F0A352"/>
                        </a:solidFill>
                        <a:latin typeface="Arial Black" panose="020B0A04020102020204" pitchFamily="34" charset="0"/>
                      </a:endParaRPr>
                    </a:p>
                    <a:p>
                      <a:pPr algn="ctr"/>
                      <a:r>
                        <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hlinkClick r:id="rId7" action="ppaction://hlinksldjump"/>
                        </a:rPr>
                        <a:t>200</a:t>
                      </a:r>
                      <a:endParaRPr lang="en-US" sz="5400" dirty="0">
                        <a:ln w="38100">
                          <a:solidFill>
                            <a:srgbClr val="F0A352"/>
                          </a:solidFill>
                        </a:ln>
                        <a:effectLst>
                          <a:outerShdw blurRad="50800" dist="38100" dir="2700000" algn="tl" rotWithShape="0">
                            <a:prstClr val="black">
                              <a:alpha val="40000"/>
                            </a:prstClr>
                          </a:outerShdw>
                        </a:effectLst>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endParaRPr lang="en-US" sz="2800" dirty="0">
                        <a:solidFill>
                          <a:srgbClr val="F0A352"/>
                        </a:solidFill>
                        <a:latin typeface="Arial Black" panose="020B0A04020102020204" pitchFamily="34" charset="0"/>
                      </a:endParaRPr>
                    </a:p>
                    <a:p>
                      <a:pPr algn="ctr"/>
                      <a:r>
                        <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hlinkClick r:id="rId8" action="ppaction://hlinksldjump"/>
                        </a:rPr>
                        <a:t>200</a:t>
                      </a:r>
                      <a:endParaRPr lang="en-US" sz="5400" dirty="0">
                        <a:ln w="38100">
                          <a:solidFill>
                            <a:srgbClr val="F0A352"/>
                          </a:solidFill>
                        </a:ln>
                        <a:effectLst>
                          <a:outerShdw blurRad="50800" dist="38100" dir="2700000" algn="tl" rotWithShape="0">
                            <a:prstClr val="black">
                              <a:alpha val="40000"/>
                            </a:prstClr>
                          </a:outerShdw>
                        </a:effectLst>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endParaRPr lang="en-US" sz="2800" dirty="0">
                        <a:solidFill>
                          <a:srgbClr val="F0A352"/>
                        </a:solidFill>
                        <a:latin typeface="Arial Black" panose="020B0A04020102020204" pitchFamily="34" charset="0"/>
                      </a:endParaRPr>
                    </a:p>
                    <a:p>
                      <a:pPr algn="ctr"/>
                      <a:r>
                        <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hlinkClick r:id="rId9" action="ppaction://hlinksldjump"/>
                        </a:rPr>
                        <a:t>200</a:t>
                      </a:r>
                      <a:endParaRPr lang="en-US" sz="5400" dirty="0">
                        <a:ln w="38100">
                          <a:solidFill>
                            <a:srgbClr val="F0A352"/>
                          </a:solidFill>
                        </a:ln>
                        <a:effectLst>
                          <a:outerShdw blurRad="50800" dist="38100" dir="2700000" algn="tl" rotWithShape="0">
                            <a:prstClr val="black">
                              <a:alpha val="40000"/>
                            </a:prstClr>
                          </a:outerShdw>
                        </a:effectLst>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extLst>
                  <a:ext uri="{0D108BD9-81ED-4DB2-BD59-A6C34878D82A}">
                    <a16:rowId xmlns:a16="http://schemas.microsoft.com/office/drawing/2014/main" val="2923776012"/>
                  </a:ext>
                </a:extLst>
              </a:tr>
              <a:tr h="1714500">
                <a:tc>
                  <a:txBody>
                    <a:bodyPr/>
                    <a:lstStyle/>
                    <a:p>
                      <a:endParaRPr lang="en-US" sz="2800" dirty="0">
                        <a:solidFill>
                          <a:srgbClr val="F0A352"/>
                        </a:solidFill>
                        <a:latin typeface="Arial Black" panose="020B0A04020102020204" pitchFamily="34" charset="0"/>
                      </a:endParaRPr>
                    </a:p>
                    <a:p>
                      <a:pPr algn="ctr"/>
                      <a:r>
                        <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hlinkClick r:id="rId10" action="ppaction://hlinksldjump"/>
                        </a:rPr>
                        <a:t>300</a:t>
                      </a:r>
                      <a:endPar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endParaRPr lang="en-US" sz="2800" dirty="0">
                        <a:ln w="38100">
                          <a:solidFill>
                            <a:srgbClr val="F0A352"/>
                          </a:solidFill>
                        </a:ln>
                        <a:solidFill>
                          <a:srgbClr val="F0A352"/>
                        </a:solidFill>
                        <a:latin typeface="Arial Black" panose="020B0A04020102020204" pitchFamily="34" charset="0"/>
                      </a:endParaRPr>
                    </a:p>
                    <a:p>
                      <a:pPr algn="ctr"/>
                      <a:r>
                        <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hlinkClick r:id="rId11" action="ppaction://hlinksldjump"/>
                        </a:rPr>
                        <a:t>300</a:t>
                      </a:r>
                      <a:endPar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endParaRPr lang="en-US" sz="2800" dirty="0">
                        <a:ln w="38100">
                          <a:solidFill>
                            <a:srgbClr val="F0A352"/>
                          </a:solidFill>
                        </a:ln>
                        <a:solidFill>
                          <a:srgbClr val="F0A352"/>
                        </a:solidFill>
                        <a:latin typeface="Arial Black" panose="020B0A04020102020204" pitchFamily="34" charset="0"/>
                      </a:endParaRPr>
                    </a:p>
                    <a:p>
                      <a:pPr algn="ctr"/>
                      <a:r>
                        <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hlinkClick r:id="rId12" action="ppaction://hlinksldjump"/>
                        </a:rPr>
                        <a:t>300</a:t>
                      </a:r>
                      <a:endPar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tc>
                  <a:txBody>
                    <a:bodyPr/>
                    <a:lstStyle/>
                    <a:p>
                      <a:endParaRPr lang="en-US" sz="2800" dirty="0">
                        <a:solidFill>
                          <a:srgbClr val="F0A352"/>
                        </a:solidFill>
                        <a:latin typeface="Arial Black" panose="020B0A04020102020204" pitchFamily="34" charset="0"/>
                      </a:endParaRPr>
                    </a:p>
                    <a:p>
                      <a:pPr algn="ctr"/>
                      <a:r>
                        <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hlinkClick r:id="rId13" action="ppaction://hlinksldjump"/>
                        </a:rPr>
                        <a:t>300</a:t>
                      </a:r>
                      <a:endParaRPr lang="en-US" sz="5400" dirty="0">
                        <a:ln w="38100">
                          <a:solidFill>
                            <a:srgbClr val="F0A352"/>
                          </a:solidFill>
                        </a:ln>
                        <a:solidFill>
                          <a:srgbClr val="F0A352"/>
                        </a:solidFill>
                        <a:effectLst>
                          <a:outerShdw blurRad="50800" dist="38100" dir="2700000" algn="tl" rotWithShape="0">
                            <a:prstClr val="black">
                              <a:alpha val="40000"/>
                            </a:prstClr>
                          </a:outerShdw>
                        </a:effectLst>
                        <a:latin typeface="Arial Black" panose="020B0A04020102020204" pitchFamily="34" charset="0"/>
                      </a:endParaRPr>
                    </a:p>
                  </a:txBody>
                  <a:tcP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rgbClr val="0514A5"/>
                    </a:solidFill>
                  </a:tcPr>
                </a:tc>
                <a:extLst>
                  <a:ext uri="{0D108BD9-81ED-4DB2-BD59-A6C34878D82A}">
                    <a16:rowId xmlns:a16="http://schemas.microsoft.com/office/drawing/2014/main" val="325083483"/>
                  </a:ext>
                </a:extLst>
              </a:tr>
            </a:tbl>
          </a:graphicData>
        </a:graphic>
      </p:graphicFrame>
      <p:sp>
        <p:nvSpPr>
          <p:cNvPr id="5" name="Rectangle 4"/>
          <p:cNvSpPr/>
          <p:nvPr/>
        </p:nvSpPr>
        <p:spPr>
          <a:xfrm>
            <a:off x="0" y="1579418"/>
            <a:ext cx="12192000" cy="2078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50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14A5"/>
        </a:solidFill>
        <a:effectLst/>
      </p:bgPr>
    </p:bg>
    <p:spTree>
      <p:nvGrpSpPr>
        <p:cNvPr id="1" name=""/>
        <p:cNvGrpSpPr/>
        <p:nvPr/>
      </p:nvGrpSpPr>
      <p:grpSpPr>
        <a:xfrm>
          <a:off x="0" y="0"/>
          <a:ext cx="0" cy="0"/>
          <a:chOff x="0" y="0"/>
          <a:chExt cx="0" cy="0"/>
        </a:xfrm>
      </p:grpSpPr>
      <p:sp>
        <p:nvSpPr>
          <p:cNvPr id="5" name="TextBox 4"/>
          <p:cNvSpPr txBox="1"/>
          <p:nvPr/>
        </p:nvSpPr>
        <p:spPr>
          <a:xfrm>
            <a:off x="886691" y="526471"/>
            <a:ext cx="10280073" cy="5632311"/>
          </a:xfrm>
          <a:prstGeom prst="rect">
            <a:avLst/>
          </a:prstGeom>
          <a:noFill/>
        </p:spPr>
        <p:txBody>
          <a:bodyPr wrap="square" rtlCol="0">
            <a:spAutoFit/>
          </a:bodyPr>
          <a:lstStyle/>
          <a:p>
            <a:pPr algn="ctr"/>
            <a:r>
              <a:rPr lang="en-US" sz="6000" dirty="0">
                <a:solidFill>
                  <a:schemeClr val="bg1"/>
                </a:solidFill>
                <a:effectLst>
                  <a:outerShdw blurRad="50800" dist="38100" dir="2700000" algn="tl" rotWithShape="0">
                    <a:prstClr val="black">
                      <a:alpha val="40000"/>
                    </a:prstClr>
                  </a:outerShdw>
                </a:effectLst>
                <a:latin typeface="Arial Black" panose="020B0A04020102020204" pitchFamily="34" charset="0"/>
              </a:rPr>
              <a:t>This resource is intended for a general audience of readers, and is typically written to entertain, inform, or persuade.  </a:t>
            </a:r>
          </a:p>
        </p:txBody>
      </p:sp>
      <p:sp>
        <p:nvSpPr>
          <p:cNvPr id="8" name="Left Arrow 7">
            <a:hlinkClick r:id="rId2" action="ppaction://hlinksldjump"/>
          </p:cNvPr>
          <p:cNvSpPr/>
          <p:nvPr/>
        </p:nvSpPr>
        <p:spPr>
          <a:xfrm>
            <a:off x="401782" y="5999018"/>
            <a:ext cx="651163" cy="554182"/>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83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514A5"/>
        </a:solidFill>
        <a:effectLst/>
      </p:bgPr>
    </p:bg>
    <p:spTree>
      <p:nvGrpSpPr>
        <p:cNvPr id="1" name=""/>
        <p:cNvGrpSpPr/>
        <p:nvPr/>
      </p:nvGrpSpPr>
      <p:grpSpPr>
        <a:xfrm>
          <a:off x="0" y="0"/>
          <a:ext cx="0" cy="0"/>
          <a:chOff x="0" y="0"/>
          <a:chExt cx="0" cy="0"/>
        </a:xfrm>
      </p:grpSpPr>
      <p:sp>
        <p:nvSpPr>
          <p:cNvPr id="5" name="TextBox 4"/>
          <p:cNvSpPr txBox="1"/>
          <p:nvPr/>
        </p:nvSpPr>
        <p:spPr>
          <a:xfrm>
            <a:off x="720436" y="526469"/>
            <a:ext cx="10945092" cy="5909310"/>
          </a:xfrm>
          <a:prstGeom prst="rect">
            <a:avLst/>
          </a:prstGeom>
          <a:noFill/>
        </p:spPr>
        <p:txBody>
          <a:bodyPr wrap="square" rtlCol="0">
            <a:spAutoFit/>
          </a:bodyPr>
          <a:lstStyle/>
          <a:p>
            <a:pPr algn="ctr"/>
            <a:r>
              <a:rPr lang="en-US" sz="5400" dirty="0">
                <a:solidFill>
                  <a:schemeClr val="bg1"/>
                </a:solidFill>
                <a:effectLst>
                  <a:outerShdw blurRad="50800" dist="38100" dir="2700000" algn="tl" rotWithShape="0">
                    <a:prstClr val="black">
                      <a:alpha val="40000"/>
                    </a:prstClr>
                  </a:outerShdw>
                </a:effectLst>
                <a:latin typeface="Arial Black" panose="020B0A04020102020204" pitchFamily="34" charset="0"/>
              </a:rPr>
              <a:t>This resource is intended for researchers, scientists, and students, and is typically written to present research findings and expand knowledge in a discipline or field. </a:t>
            </a:r>
          </a:p>
        </p:txBody>
      </p:sp>
      <p:sp>
        <p:nvSpPr>
          <p:cNvPr id="4" name="Left Arrow 3">
            <a:hlinkClick r:id="rId2" action="ppaction://hlinksldjump"/>
          </p:cNvPr>
          <p:cNvSpPr/>
          <p:nvPr/>
        </p:nvSpPr>
        <p:spPr>
          <a:xfrm>
            <a:off x="401782" y="5999018"/>
            <a:ext cx="651163" cy="554182"/>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69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514A5"/>
        </a:solidFill>
        <a:effectLst/>
      </p:bgPr>
    </p:bg>
    <p:spTree>
      <p:nvGrpSpPr>
        <p:cNvPr id="1" name=""/>
        <p:cNvGrpSpPr/>
        <p:nvPr/>
      </p:nvGrpSpPr>
      <p:grpSpPr>
        <a:xfrm>
          <a:off x="0" y="0"/>
          <a:ext cx="0" cy="0"/>
          <a:chOff x="0" y="0"/>
          <a:chExt cx="0" cy="0"/>
        </a:xfrm>
      </p:grpSpPr>
      <p:sp>
        <p:nvSpPr>
          <p:cNvPr id="3" name="TextBox 2"/>
          <p:cNvSpPr txBox="1"/>
          <p:nvPr/>
        </p:nvSpPr>
        <p:spPr>
          <a:xfrm>
            <a:off x="692727" y="457196"/>
            <a:ext cx="10945092" cy="6001643"/>
          </a:xfrm>
          <a:prstGeom prst="rect">
            <a:avLst/>
          </a:prstGeom>
          <a:noFill/>
        </p:spPr>
        <p:txBody>
          <a:bodyPr wrap="square" rtlCol="0">
            <a:spAutoFit/>
          </a:bodyPr>
          <a:lstStyle/>
          <a:p>
            <a:pPr algn="ctr"/>
            <a:r>
              <a:rPr lang="en-US" sz="4800" dirty="0">
                <a:solidFill>
                  <a:schemeClr val="bg1"/>
                </a:solidFill>
                <a:effectLst>
                  <a:outerShdw blurRad="50800" dist="38100" dir="2700000" algn="tl" rotWithShape="0">
                    <a:prstClr val="black">
                      <a:alpha val="40000"/>
                    </a:prstClr>
                  </a:outerShdw>
                </a:effectLst>
                <a:latin typeface="Arial Black" panose="020B0A04020102020204" pitchFamily="34" charset="0"/>
              </a:rPr>
              <a:t>This resource is intended for industry professionals, and is typically written to share general news, trends, and opinions relating to a certain profession. They are written by experts, but are not peer-reviewed.  </a:t>
            </a:r>
          </a:p>
        </p:txBody>
      </p:sp>
      <p:sp>
        <p:nvSpPr>
          <p:cNvPr id="6" name="Left Arrow 5">
            <a:hlinkClick r:id="rId2" action="ppaction://hlinksldjump"/>
          </p:cNvPr>
          <p:cNvSpPr/>
          <p:nvPr/>
        </p:nvSpPr>
        <p:spPr>
          <a:xfrm>
            <a:off x="401782" y="5999018"/>
            <a:ext cx="651163" cy="554182"/>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134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14A5"/>
        </a:solidFill>
        <a:effectLst/>
      </p:bgPr>
    </p:bg>
    <p:spTree>
      <p:nvGrpSpPr>
        <p:cNvPr id="1" name=""/>
        <p:cNvGrpSpPr/>
        <p:nvPr/>
      </p:nvGrpSpPr>
      <p:grpSpPr>
        <a:xfrm>
          <a:off x="0" y="0"/>
          <a:ext cx="0" cy="0"/>
          <a:chOff x="0" y="0"/>
          <a:chExt cx="0" cy="0"/>
        </a:xfrm>
      </p:grpSpPr>
      <p:sp>
        <p:nvSpPr>
          <p:cNvPr id="3" name="TextBox 2"/>
          <p:cNvSpPr txBox="1"/>
          <p:nvPr/>
        </p:nvSpPr>
        <p:spPr>
          <a:xfrm>
            <a:off x="727363" y="1881740"/>
            <a:ext cx="10945092" cy="2585323"/>
          </a:xfrm>
          <a:prstGeom prst="rect">
            <a:avLst/>
          </a:prstGeom>
          <a:noFill/>
        </p:spPr>
        <p:txBody>
          <a:bodyPr wrap="square" rtlCol="0">
            <a:spAutoFit/>
          </a:bodyPr>
          <a:lstStyle/>
          <a:p>
            <a:pPr algn="ctr"/>
            <a:r>
              <a:rPr lang="en-US" sz="5400" dirty="0">
                <a:solidFill>
                  <a:schemeClr val="bg1"/>
                </a:solidFill>
                <a:effectLst>
                  <a:outerShdw blurRad="50800" dist="38100" dir="2700000" algn="tl" rotWithShape="0">
                    <a:prstClr val="black">
                      <a:alpha val="40000"/>
                    </a:prstClr>
                  </a:outerShdw>
                </a:effectLst>
                <a:latin typeface="Arial Black" panose="020B0A04020102020204" pitchFamily="34" charset="0"/>
              </a:rPr>
              <a:t>This search tool helps you search for books available at our library. </a:t>
            </a:r>
          </a:p>
        </p:txBody>
      </p:sp>
      <p:sp>
        <p:nvSpPr>
          <p:cNvPr id="5" name="Left Arrow 4">
            <a:hlinkClick r:id="rId2" action="ppaction://hlinksldjump"/>
          </p:cNvPr>
          <p:cNvSpPr/>
          <p:nvPr/>
        </p:nvSpPr>
        <p:spPr>
          <a:xfrm>
            <a:off x="401782" y="5999018"/>
            <a:ext cx="651163" cy="554182"/>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499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14A5"/>
        </a:solidFill>
        <a:effectLst/>
      </p:bgPr>
    </p:bg>
    <p:spTree>
      <p:nvGrpSpPr>
        <p:cNvPr id="1" name=""/>
        <p:cNvGrpSpPr/>
        <p:nvPr/>
      </p:nvGrpSpPr>
      <p:grpSpPr>
        <a:xfrm>
          <a:off x="0" y="0"/>
          <a:ext cx="0" cy="0"/>
          <a:chOff x="0" y="0"/>
          <a:chExt cx="0" cy="0"/>
        </a:xfrm>
      </p:grpSpPr>
      <p:sp>
        <p:nvSpPr>
          <p:cNvPr id="3" name="TextBox 2"/>
          <p:cNvSpPr txBox="1"/>
          <p:nvPr/>
        </p:nvSpPr>
        <p:spPr>
          <a:xfrm>
            <a:off x="706582" y="526469"/>
            <a:ext cx="10945092" cy="4247317"/>
          </a:xfrm>
          <a:prstGeom prst="rect">
            <a:avLst/>
          </a:prstGeom>
          <a:noFill/>
        </p:spPr>
        <p:txBody>
          <a:bodyPr wrap="square" rtlCol="0">
            <a:spAutoFit/>
          </a:bodyPr>
          <a:lstStyle/>
          <a:p>
            <a:pPr algn="ctr"/>
            <a:r>
              <a:rPr lang="en-US" sz="5400" dirty="0">
                <a:solidFill>
                  <a:schemeClr val="bg1"/>
                </a:solidFill>
                <a:effectLst>
                  <a:outerShdw blurRad="50800" dist="38100" dir="2700000" algn="tl" rotWithShape="0">
                    <a:prstClr val="black">
                      <a:alpha val="40000"/>
                    </a:prstClr>
                  </a:outerShdw>
                </a:effectLst>
                <a:latin typeface="Arial Black" panose="020B0A04020102020204" pitchFamily="34" charset="0"/>
              </a:rPr>
              <a:t>A series of letters and numbers located on the spine of a library book that indicate the books location in the library. </a:t>
            </a:r>
          </a:p>
        </p:txBody>
      </p:sp>
      <p:sp>
        <p:nvSpPr>
          <p:cNvPr id="4" name="Rectangle 3"/>
          <p:cNvSpPr/>
          <p:nvPr/>
        </p:nvSpPr>
        <p:spPr>
          <a:xfrm>
            <a:off x="9767456" y="4599709"/>
            <a:ext cx="1884218" cy="2258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058401" y="4773787"/>
            <a:ext cx="1330037" cy="2084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058402" y="4892564"/>
            <a:ext cx="1330036" cy="2215991"/>
          </a:xfrm>
          <a:prstGeom prst="rect">
            <a:avLst/>
          </a:prstGeom>
          <a:noFill/>
        </p:spPr>
        <p:txBody>
          <a:bodyPr wrap="square" rtlCol="0">
            <a:spAutoFit/>
          </a:bodyPr>
          <a:lstStyle/>
          <a:p>
            <a:pPr algn="ctr"/>
            <a:r>
              <a:rPr lang="en-US" sz="3600" dirty="0"/>
              <a:t>SB</a:t>
            </a:r>
          </a:p>
          <a:p>
            <a:pPr algn="ctr"/>
            <a:r>
              <a:rPr lang="en-US" sz="2800" dirty="0"/>
              <a:t>123.57</a:t>
            </a:r>
          </a:p>
          <a:p>
            <a:pPr algn="ctr"/>
            <a:r>
              <a:rPr lang="en-US" sz="2800" dirty="0"/>
              <a:t>.G479</a:t>
            </a:r>
          </a:p>
          <a:p>
            <a:pPr algn="ctr"/>
            <a:r>
              <a:rPr lang="en-US" sz="2800" dirty="0"/>
              <a:t>2004</a:t>
            </a:r>
          </a:p>
          <a:p>
            <a:endParaRPr lang="en-US" dirty="0"/>
          </a:p>
        </p:txBody>
      </p:sp>
      <p:sp>
        <p:nvSpPr>
          <p:cNvPr id="9" name="Left Arrow 8">
            <a:hlinkClick r:id="rId2" action="ppaction://hlinksldjump"/>
          </p:cNvPr>
          <p:cNvSpPr/>
          <p:nvPr/>
        </p:nvSpPr>
        <p:spPr>
          <a:xfrm>
            <a:off x="401782" y="5999018"/>
            <a:ext cx="651163" cy="554182"/>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87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14A5"/>
        </a:solidFill>
        <a:effectLst/>
      </p:bgPr>
    </p:bg>
    <p:spTree>
      <p:nvGrpSpPr>
        <p:cNvPr id="1" name=""/>
        <p:cNvGrpSpPr/>
        <p:nvPr/>
      </p:nvGrpSpPr>
      <p:grpSpPr>
        <a:xfrm>
          <a:off x="0" y="0"/>
          <a:ext cx="0" cy="0"/>
          <a:chOff x="0" y="0"/>
          <a:chExt cx="0" cy="0"/>
        </a:xfrm>
      </p:grpSpPr>
      <p:sp>
        <p:nvSpPr>
          <p:cNvPr id="3" name="TextBox 2"/>
          <p:cNvSpPr txBox="1"/>
          <p:nvPr/>
        </p:nvSpPr>
        <p:spPr>
          <a:xfrm>
            <a:off x="678873" y="401776"/>
            <a:ext cx="10945092" cy="5078313"/>
          </a:xfrm>
          <a:prstGeom prst="rect">
            <a:avLst/>
          </a:prstGeom>
          <a:noFill/>
        </p:spPr>
        <p:txBody>
          <a:bodyPr wrap="square" rtlCol="0">
            <a:spAutoFit/>
          </a:bodyPr>
          <a:lstStyle/>
          <a:p>
            <a:pPr algn="ctr"/>
            <a:r>
              <a:rPr lang="en-US" sz="5400" dirty="0">
                <a:solidFill>
                  <a:schemeClr val="bg1"/>
                </a:solidFill>
                <a:effectLst>
                  <a:outerShdw blurRad="50800" dist="38100" dir="2700000" algn="tl" rotWithShape="0">
                    <a:prstClr val="black">
                      <a:alpha val="40000"/>
                    </a:prstClr>
                  </a:outerShdw>
                </a:effectLst>
                <a:latin typeface="Arial Black" panose="020B0A04020102020204" pitchFamily="34" charset="0"/>
              </a:rPr>
              <a:t>The classification system that assigns and organizes materials by subject headings. It was also developed by </a:t>
            </a:r>
            <a:r>
              <a:rPr lang="en-US" sz="5400" u="sng" dirty="0">
                <a:solidFill>
                  <a:schemeClr val="bg1"/>
                </a:solidFill>
                <a:effectLst>
                  <a:outerShdw blurRad="50800" dist="38100" dir="2700000" algn="tl" rotWithShape="0">
                    <a:prstClr val="black">
                      <a:alpha val="40000"/>
                    </a:prstClr>
                  </a:outerShdw>
                </a:effectLst>
                <a:latin typeface="Arial Black" panose="020B0A04020102020204" pitchFamily="34" charset="0"/>
              </a:rPr>
              <a:t>this</a:t>
            </a:r>
            <a:r>
              <a:rPr lang="en-US" sz="5400" dirty="0">
                <a:solidFill>
                  <a:schemeClr val="bg1"/>
                </a:solidFill>
                <a:effectLst>
                  <a:outerShdw blurRad="50800" dist="38100" dir="2700000" algn="tl" rotWithShape="0">
                    <a:prstClr val="black">
                      <a:alpha val="40000"/>
                    </a:prstClr>
                  </a:outerShdw>
                </a:effectLst>
                <a:latin typeface="Arial Black" panose="020B0A04020102020204" pitchFamily="34" charset="0"/>
              </a:rPr>
              <a:t> famous U.S. Government Library.</a:t>
            </a:r>
          </a:p>
        </p:txBody>
      </p:sp>
      <p:sp>
        <p:nvSpPr>
          <p:cNvPr id="4" name="Left Arrow 3">
            <a:hlinkClick r:id="rId2" action="ppaction://hlinksldjump"/>
          </p:cNvPr>
          <p:cNvSpPr/>
          <p:nvPr/>
        </p:nvSpPr>
        <p:spPr>
          <a:xfrm>
            <a:off x="401782" y="5999018"/>
            <a:ext cx="651163" cy="5541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hlinkClick r:id="rId3" action="ppaction://hlinksldjump"/>
            <a:extLst>
              <a:ext uri="{FF2B5EF4-FFF2-40B4-BE49-F238E27FC236}">
                <a16:creationId xmlns:a16="http://schemas.microsoft.com/office/drawing/2014/main" id="{7084ABB3-B3A9-4AF0-9129-3394FBBBCF59}"/>
              </a:ext>
            </a:extLst>
          </p:cNvPr>
          <p:cNvSpPr/>
          <p:nvPr/>
        </p:nvSpPr>
        <p:spPr>
          <a:xfrm>
            <a:off x="11263030" y="6098170"/>
            <a:ext cx="651164" cy="554182"/>
          </a:xfrm>
          <a:prstGeom prst="rightArrow">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63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Image result for trebek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a:hlinkClick r:id="rId3" action="ppaction://hlinksldjump"/>
          </p:cNvPr>
          <p:cNvSpPr/>
          <p:nvPr/>
        </p:nvSpPr>
        <p:spPr>
          <a:xfrm>
            <a:off x="235528" y="5537489"/>
            <a:ext cx="651163" cy="554182"/>
          </a:xfrm>
          <a:prstGeom prst="lef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956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2250</TotalTime>
  <Words>434</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Mayhook</dc:creator>
  <cp:lastModifiedBy>Zoe Mayhook</cp:lastModifiedBy>
  <cp:revision>92</cp:revision>
  <dcterms:created xsi:type="dcterms:W3CDTF">2020-03-10T13:37:45Z</dcterms:created>
  <dcterms:modified xsi:type="dcterms:W3CDTF">2020-04-21T21:36:38Z</dcterms:modified>
</cp:coreProperties>
</file>