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5" r:id="rId7"/>
    <p:sldId id="264" r:id="rId8"/>
    <p:sldId id="263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4632"/>
  </p:normalViewPr>
  <p:slideViewPr>
    <p:cSldViewPr snapToGrid="0" snapToObjects="1">
      <p:cViewPr varScale="1">
        <p:scale>
          <a:sx n="108" d="100"/>
          <a:sy n="108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uides.lib.jmu.edu/c.php?g=321727&amp;p=529823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869C9-FA64-0B40-92E6-11DA48B132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NUTR 495: </a:t>
            </a:r>
            <a:br>
              <a:rPr lang="en-US" dirty="0"/>
            </a:br>
            <a:r>
              <a:rPr lang="en-US" dirty="0"/>
              <a:t>Critical reading 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8F867-F3E3-BC4D-A92D-22838F528B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Carolyn Schubert</a:t>
            </a:r>
          </a:p>
        </p:txBody>
      </p:sp>
    </p:spTree>
    <p:extLst>
      <p:ext uri="{BB962C8B-B14F-4D97-AF65-F5344CB8AC3E}">
        <p14:creationId xmlns:p14="http://schemas.microsoft.com/office/powerpoint/2010/main" val="901204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0497A-B10E-C84E-ACE2-D4A26C429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summary example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C422E9-B144-6343-888E-FCD2778EAB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237388"/>
              </p:ext>
            </p:extLst>
          </p:nvPr>
        </p:nvGraphicFramePr>
        <p:xfrm>
          <a:off x="1023937" y="2286000"/>
          <a:ext cx="10210120" cy="3891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024">
                  <a:extLst>
                    <a:ext uri="{9D8B030D-6E8A-4147-A177-3AD203B41FA5}">
                      <a16:colId xmlns:a16="http://schemas.microsoft.com/office/drawing/2014/main" val="3815342537"/>
                    </a:ext>
                  </a:extLst>
                </a:gridCol>
                <a:gridCol w="2042024">
                  <a:extLst>
                    <a:ext uri="{9D8B030D-6E8A-4147-A177-3AD203B41FA5}">
                      <a16:colId xmlns:a16="http://schemas.microsoft.com/office/drawing/2014/main" val="467074903"/>
                    </a:ext>
                  </a:extLst>
                </a:gridCol>
                <a:gridCol w="2042024">
                  <a:extLst>
                    <a:ext uri="{9D8B030D-6E8A-4147-A177-3AD203B41FA5}">
                      <a16:colId xmlns:a16="http://schemas.microsoft.com/office/drawing/2014/main" val="3497492634"/>
                    </a:ext>
                  </a:extLst>
                </a:gridCol>
                <a:gridCol w="2042024">
                  <a:extLst>
                    <a:ext uri="{9D8B030D-6E8A-4147-A177-3AD203B41FA5}">
                      <a16:colId xmlns:a16="http://schemas.microsoft.com/office/drawing/2014/main" val="3340554790"/>
                    </a:ext>
                  </a:extLst>
                </a:gridCol>
                <a:gridCol w="2042024">
                  <a:extLst>
                    <a:ext uri="{9D8B030D-6E8A-4147-A177-3AD203B41FA5}">
                      <a16:colId xmlns:a16="http://schemas.microsoft.com/office/drawing/2014/main" val="931406894"/>
                    </a:ext>
                  </a:extLst>
                </a:gridCol>
              </a:tblGrid>
              <a:tr h="8287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 of Measurements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Dependent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Independent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6473"/>
                  </a:ext>
                </a:extLst>
              </a:tr>
              <a:tr h="8287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 of measurements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Things affected by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Things making a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Things consistent across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93550"/>
                  </a:ext>
                </a:extLst>
              </a:tr>
              <a:tr h="925343">
                <a:tc>
                  <a:txBody>
                    <a:bodyPr/>
                    <a:lstStyle/>
                    <a:p>
                      <a:r>
                        <a:rPr lang="en-US" dirty="0"/>
                        <a:t>Intervention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Cumulative interest over 6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Response to recruitment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Recruitment </a:t>
                      </a:r>
                    </a:p>
                    <a:p>
                      <a:r>
                        <a:rPr lang="en-US" dirty="0"/>
                        <a:t>(Email, Flyer, In-Person)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316293"/>
                  </a:ext>
                </a:extLst>
              </a:tr>
              <a:tr h="828770">
                <a:tc>
                  <a:txBody>
                    <a:bodyPr/>
                    <a:lstStyle/>
                    <a:p>
                      <a:r>
                        <a:rPr lang="en-US" dirty="0"/>
                        <a:t>Adherence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weekly posts x </a:t>
                      </a:r>
                    </a:p>
                    <a:p>
                      <a:r>
                        <a:rPr lang="en-US" dirty="0"/>
                        <a:t>12 </a:t>
                      </a:r>
                      <a:r>
                        <a:rPr lang="en-US" dirty="0" err="1"/>
                        <a:t>wks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Like and Seen by responses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 Education posts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Facebook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300748"/>
                  </a:ext>
                </a:extLst>
              </a:tr>
              <a:tr h="480160">
                <a:tc>
                  <a:txBody>
                    <a:bodyPr/>
                    <a:lstStyle/>
                    <a:p>
                      <a:r>
                        <a:rPr lang="en-US" dirty="0"/>
                        <a:t>Retention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+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of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Study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Length of study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307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579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0497A-B10E-C84E-ACE2-D4A26C429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 Activity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A2CA17-BC2F-474F-932E-9D3DC29B5890}"/>
              </a:ext>
            </a:extLst>
          </p:cNvPr>
          <p:cNvSpPr txBox="1"/>
          <p:nvPr/>
        </p:nvSpPr>
        <p:spPr>
          <a:xfrm>
            <a:off x="1023941" y="2084832"/>
            <a:ext cx="102576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Focus on Dietary Behaviors to answer the following:</a:t>
            </a:r>
          </a:p>
          <a:p>
            <a:pPr marL="742950" indent="-742950">
              <a:buAutoNum type="arabicPeriod"/>
            </a:pPr>
            <a:r>
              <a:rPr lang="en-US" sz="2800" dirty="0"/>
              <a:t>Find the variables</a:t>
            </a:r>
          </a:p>
          <a:p>
            <a:pPr marL="742950" indent="-742950">
              <a:buAutoNum type="arabicPeriod"/>
            </a:pPr>
            <a:r>
              <a:rPr lang="en-US" sz="2800" dirty="0"/>
              <a:t>Describe the timing for data collection</a:t>
            </a:r>
          </a:p>
          <a:p>
            <a:pPr marL="742950" indent="-742950">
              <a:buAutoNum type="arabicPeriod"/>
            </a:pPr>
            <a:r>
              <a:rPr lang="en-US" sz="2800" dirty="0"/>
              <a:t>Choose the most accurate research design description</a:t>
            </a:r>
          </a:p>
          <a:p>
            <a:pPr marL="742950" indent="-742950">
              <a:buAutoNum type="arabicPeriod"/>
            </a:pPr>
            <a:r>
              <a:rPr lang="en-US" sz="2800" dirty="0"/>
              <a:t>Identify the Statistical Analysis plan</a:t>
            </a:r>
          </a:p>
          <a:p>
            <a:pPr marL="742950" indent="-742950">
              <a:buAutoNum type="arabicPeriod"/>
            </a:pPr>
            <a:r>
              <a:rPr lang="en-US" sz="2800" dirty="0"/>
              <a:t>Review results to see if the independent variable caused change</a:t>
            </a:r>
          </a:p>
          <a:p>
            <a:endParaRPr lang="en-US" sz="2800" dirty="0"/>
          </a:p>
          <a:p>
            <a:r>
              <a:rPr lang="en-US" sz="2800" dirty="0"/>
              <a:t>*If stuck, consult resources on Dietetics Research Guide &gt; </a:t>
            </a:r>
            <a:r>
              <a:rPr lang="en-US" sz="2800" dirty="0">
                <a:hlinkClick r:id="rId2"/>
              </a:rPr>
              <a:t>Evaluate Sources page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5417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FB0D-A8C9-FD4C-99EE-ABBFB01C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 activity answers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A5EDF029-B3DE-CD49-80D8-75B43416C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889283"/>
              </p:ext>
            </p:extLst>
          </p:nvPr>
        </p:nvGraphicFramePr>
        <p:xfrm>
          <a:off x="1024128" y="1989117"/>
          <a:ext cx="972026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65">
                  <a:extLst>
                    <a:ext uri="{9D8B030D-6E8A-4147-A177-3AD203B41FA5}">
                      <a16:colId xmlns:a16="http://schemas.microsoft.com/office/drawing/2014/main" val="467074903"/>
                    </a:ext>
                  </a:extLst>
                </a:gridCol>
                <a:gridCol w="2430065">
                  <a:extLst>
                    <a:ext uri="{9D8B030D-6E8A-4147-A177-3AD203B41FA5}">
                      <a16:colId xmlns:a16="http://schemas.microsoft.com/office/drawing/2014/main" val="3497492634"/>
                    </a:ext>
                  </a:extLst>
                </a:gridCol>
                <a:gridCol w="2430065">
                  <a:extLst>
                    <a:ext uri="{9D8B030D-6E8A-4147-A177-3AD203B41FA5}">
                      <a16:colId xmlns:a16="http://schemas.microsoft.com/office/drawing/2014/main" val="3340554790"/>
                    </a:ext>
                  </a:extLst>
                </a:gridCol>
                <a:gridCol w="2430065">
                  <a:extLst>
                    <a:ext uri="{9D8B030D-6E8A-4147-A177-3AD203B41FA5}">
                      <a16:colId xmlns:a16="http://schemas.microsoft.com/office/drawing/2014/main" val="931406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Timing of Measurements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Dependent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Independent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Baseline: 3x</a:t>
                      </a:r>
                    </a:p>
                    <a:p>
                      <a:r>
                        <a:rPr lang="en-US" dirty="0"/>
                        <a:t>6-wk: 3x</a:t>
                      </a:r>
                    </a:p>
                    <a:p>
                      <a:r>
                        <a:rPr lang="en-US" dirty="0"/>
                        <a:t>12-wk: 3x</a:t>
                      </a:r>
                    </a:p>
                    <a:p>
                      <a:r>
                        <a:rPr lang="en-US" dirty="0"/>
                        <a:t>Total: 9 recalls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Dietary behaviors as measured with ASA24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Social media posts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93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18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FB0D-A8C9-FD4C-99EE-ABBFB01CE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5"/>
            <a:ext cx="3274740" cy="4568675"/>
          </a:xfrm>
        </p:spPr>
        <p:txBody>
          <a:bodyPr/>
          <a:lstStyle/>
          <a:p>
            <a:r>
              <a:rPr lang="en-US" dirty="0"/>
              <a:t>Interventions activity answers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0824EC3-834D-3E4D-BD4C-FCAF2A2B49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1309" y="133596"/>
            <a:ext cx="7590691" cy="6590805"/>
          </a:xfrm>
        </p:spPr>
      </p:pic>
      <p:sp>
        <p:nvSpPr>
          <p:cNvPr id="9" name="5-Point Star 8">
            <a:extLst>
              <a:ext uri="{FF2B5EF4-FFF2-40B4-BE49-F238E27FC236}">
                <a16:creationId xmlns:a16="http://schemas.microsoft.com/office/drawing/2014/main" id="{9E1FCD78-F1CE-2349-893F-240F40DEA40B}"/>
              </a:ext>
            </a:extLst>
          </p:cNvPr>
          <p:cNvSpPr/>
          <p:nvPr/>
        </p:nvSpPr>
        <p:spPr>
          <a:xfrm>
            <a:off x="5915514" y="4203866"/>
            <a:ext cx="360972" cy="3087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8FFFBAFC-BD1D-E145-A970-A221479AD0FC}"/>
              </a:ext>
            </a:extLst>
          </p:cNvPr>
          <p:cNvSpPr/>
          <p:nvPr/>
        </p:nvSpPr>
        <p:spPr>
          <a:xfrm>
            <a:off x="5806280" y="3120241"/>
            <a:ext cx="360972" cy="3087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D8058A9E-5ADB-B04D-86F6-2355786419DF}"/>
              </a:ext>
            </a:extLst>
          </p:cNvPr>
          <p:cNvSpPr/>
          <p:nvPr/>
        </p:nvSpPr>
        <p:spPr>
          <a:xfrm>
            <a:off x="4565309" y="1874323"/>
            <a:ext cx="360972" cy="3087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>
            <a:extLst>
              <a:ext uri="{FF2B5EF4-FFF2-40B4-BE49-F238E27FC236}">
                <a16:creationId xmlns:a16="http://schemas.microsoft.com/office/drawing/2014/main" id="{B68CFC48-55CA-A246-B5E8-967A510232F8}"/>
              </a:ext>
            </a:extLst>
          </p:cNvPr>
          <p:cNvSpPr/>
          <p:nvPr/>
        </p:nvSpPr>
        <p:spPr>
          <a:xfrm>
            <a:off x="6032289" y="5743699"/>
            <a:ext cx="360972" cy="3087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95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FB0D-A8C9-FD4C-99EE-ABBFB01C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 activity answers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362335-C90C-E946-908C-EDD0DA4B138D}"/>
              </a:ext>
            </a:extLst>
          </p:cNvPr>
          <p:cNvSpPr txBox="1"/>
          <p:nvPr/>
        </p:nvSpPr>
        <p:spPr>
          <a:xfrm>
            <a:off x="1331355" y="2086031"/>
            <a:ext cx="35563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Descriptive Statistics, NOT Inferential</a:t>
            </a:r>
          </a:p>
          <a:p>
            <a:r>
              <a:rPr lang="en-US" dirty="0"/>
              <a:t>Change in mean percent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Table 3 - Means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7DCD3A-C2A2-D042-B874-49C9E7237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098976"/>
              </p:ext>
            </p:extLst>
          </p:nvPr>
        </p:nvGraphicFramePr>
        <p:xfrm>
          <a:off x="1331355" y="3878503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97571820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407917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78313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632456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08657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weeks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550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Daily </a:t>
                      </a:r>
                      <a:r>
                        <a:rPr lang="en-US" dirty="0" err="1"/>
                        <a:t>Kcaloric</a:t>
                      </a:r>
                      <a:r>
                        <a:rPr lang="en-US" dirty="0"/>
                        <a:t> consumption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1986.1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1971.7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1945.1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01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1953.4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1935.3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1810.1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42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Daily Vegetable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307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73964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6A090FF-242E-3448-B610-4353A416A426}"/>
              </a:ext>
            </a:extLst>
          </p:cNvPr>
          <p:cNvCxnSpPr>
            <a:cxnSpLocks/>
          </p:cNvCxnSpPr>
          <p:nvPr/>
        </p:nvCxnSpPr>
        <p:spPr>
          <a:xfrm>
            <a:off x="9543800" y="5545776"/>
            <a:ext cx="906485" cy="83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>
            <a:extLst>
              <a:ext uri="{FF2B5EF4-FFF2-40B4-BE49-F238E27FC236}">
                <a16:creationId xmlns:a16="http://schemas.microsoft.com/office/drawing/2014/main" id="{2880DBEA-61C2-B24C-B5D6-854888F41299}"/>
              </a:ext>
            </a:extLst>
          </p:cNvPr>
          <p:cNvSpPr/>
          <p:nvPr/>
        </p:nvSpPr>
        <p:spPr>
          <a:xfrm>
            <a:off x="9543800" y="5998050"/>
            <a:ext cx="906485" cy="273133"/>
          </a:xfrm>
          <a:custGeom>
            <a:avLst/>
            <a:gdLst>
              <a:gd name="connsiteX0" fmla="*/ 0 w 1107378"/>
              <a:gd name="connsiteY0" fmla="*/ 155516 h 504017"/>
              <a:gd name="connsiteX1" fmla="*/ 380010 w 1107378"/>
              <a:gd name="connsiteY1" fmla="*/ 1137 h 504017"/>
              <a:gd name="connsiteX2" fmla="*/ 961901 w 1107378"/>
              <a:gd name="connsiteY2" fmla="*/ 226768 h 504017"/>
              <a:gd name="connsiteX3" fmla="*/ 1021278 w 1107378"/>
              <a:gd name="connsiteY3" fmla="*/ 286144 h 50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7378" h="504017">
                <a:moveTo>
                  <a:pt x="0" y="155516"/>
                </a:moveTo>
                <a:cubicBezTo>
                  <a:pt x="109846" y="72389"/>
                  <a:pt x="219693" y="-10738"/>
                  <a:pt x="380010" y="1137"/>
                </a:cubicBezTo>
                <a:cubicBezTo>
                  <a:pt x="540327" y="13012"/>
                  <a:pt x="855023" y="179267"/>
                  <a:pt x="961901" y="226768"/>
                </a:cubicBezTo>
                <a:cubicBezTo>
                  <a:pt x="1068779" y="274269"/>
                  <a:pt x="1195449" y="786887"/>
                  <a:pt x="1021278" y="286144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86DA50E-A6BC-4248-807F-9C339B543D8C}"/>
              </a:ext>
            </a:extLst>
          </p:cNvPr>
          <p:cNvCxnSpPr>
            <a:cxnSpLocks/>
          </p:cNvCxnSpPr>
          <p:nvPr/>
        </p:nvCxnSpPr>
        <p:spPr>
          <a:xfrm>
            <a:off x="9543800" y="5093502"/>
            <a:ext cx="906485" cy="83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B5952F7-A1C0-ED47-A6B2-CE4F348918DE}"/>
              </a:ext>
            </a:extLst>
          </p:cNvPr>
          <p:cNvCxnSpPr>
            <a:cxnSpLocks/>
          </p:cNvCxnSpPr>
          <p:nvPr/>
        </p:nvCxnSpPr>
        <p:spPr>
          <a:xfrm>
            <a:off x="9543800" y="4641228"/>
            <a:ext cx="906485" cy="83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BDA2D1A2-AE70-9B4D-90CA-D958309C5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44200" y="4440837"/>
            <a:ext cx="914400" cy="914400"/>
          </a:xfrm>
          <a:prstGeom prst="rect">
            <a:avLst/>
          </a:prstGeom>
        </p:spPr>
      </p:pic>
      <p:pic>
        <p:nvPicPr>
          <p:cNvPr id="15" name="Graphic 14" descr="Close">
            <a:extLst>
              <a:ext uri="{FF2B5EF4-FFF2-40B4-BE49-F238E27FC236}">
                <a16:creationId xmlns:a16="http://schemas.microsoft.com/office/drawing/2014/main" id="{DB842457-0099-EF45-9790-D9A8E8F86D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44200" y="538167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49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B904-ED26-9A47-9836-5A0FB04C0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Re-thinking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E418B-0B14-FA48-81C1-D4D86B619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Step 1</a:t>
            </a:r>
          </a:p>
          <a:p>
            <a:r>
              <a:rPr lang="en-US" sz="2800" dirty="0"/>
              <a:t>Read + dissect the pieces </a:t>
            </a:r>
            <a:r>
              <a:rPr lang="en-US" sz="2800" dirty="0">
                <a:sym typeface="Wingdings" pitchFamily="2" charset="2"/>
              </a:rPr>
              <a:t> Worksheet Template</a:t>
            </a:r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Step 2 </a:t>
            </a:r>
          </a:p>
          <a:p>
            <a:r>
              <a:rPr lang="en-US" sz="2800" dirty="0"/>
              <a:t>Read + critique </a:t>
            </a:r>
            <a:r>
              <a:rPr lang="en-US" sz="2800" dirty="0">
                <a:sym typeface="Wingdings" pitchFamily="2" charset="2"/>
              </a:rPr>
              <a:t> Quality Criteria Checklist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943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C1EE-A7C5-3D44-98A3-B85D2B3E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Re-thinking reading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42510-69A5-3C48-9865-11E68A9D0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333500"/>
            <a:ext cx="9720073" cy="4023360"/>
          </a:xfrm>
        </p:spPr>
        <p:txBody>
          <a:bodyPr>
            <a:normAutofit/>
          </a:bodyPr>
          <a:lstStyle/>
          <a:p>
            <a:r>
              <a:rPr lang="en-US" sz="3600" dirty="0"/>
              <a:t>Read out of order</a:t>
            </a:r>
          </a:p>
          <a:p>
            <a:r>
              <a:rPr lang="en-US" sz="2600" dirty="0"/>
              <a:t>Abstract &gt; Introduction &gt; Conclusions &gt; Methods &gt; Results &gt; Discussion</a:t>
            </a:r>
          </a:p>
          <a:p>
            <a:endParaRPr lang="en-US" sz="2600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EB01D079-0CAD-D841-AD1F-8D602AC8A62C}"/>
              </a:ext>
            </a:extLst>
          </p:cNvPr>
          <p:cNvSpPr/>
          <p:nvPr/>
        </p:nvSpPr>
        <p:spPr>
          <a:xfrm rot="5400000">
            <a:off x="3974273" y="2099595"/>
            <a:ext cx="807523" cy="343592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BE254A-C809-7D4A-B98F-94315C3B70C2}"/>
              </a:ext>
            </a:extLst>
          </p:cNvPr>
          <p:cNvSpPr txBox="1"/>
          <p:nvPr/>
        </p:nvSpPr>
        <p:spPr>
          <a:xfrm>
            <a:off x="2784617" y="4356821"/>
            <a:ext cx="318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Purpose &amp; Relevance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42E170C2-A1D8-C345-9BE2-AFA321ABF513}"/>
              </a:ext>
            </a:extLst>
          </p:cNvPr>
          <p:cNvSpPr/>
          <p:nvPr/>
        </p:nvSpPr>
        <p:spPr>
          <a:xfrm rot="5400000">
            <a:off x="7219207" y="2557787"/>
            <a:ext cx="807523" cy="251954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74DFB8-9D54-344B-A21E-2E981F552D4C}"/>
              </a:ext>
            </a:extLst>
          </p:cNvPr>
          <p:cNvSpPr txBox="1"/>
          <p:nvPr/>
        </p:nvSpPr>
        <p:spPr>
          <a:xfrm>
            <a:off x="6413727" y="4356821"/>
            <a:ext cx="24184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Check for bias, </a:t>
            </a:r>
          </a:p>
          <a:p>
            <a:pPr algn="ctr"/>
            <a:r>
              <a:rPr lang="en-US" sz="2800" dirty="0"/>
              <a:t>gaps, or flaws</a:t>
            </a:r>
          </a:p>
        </p:txBody>
      </p:sp>
    </p:spTree>
    <p:extLst>
      <p:ext uri="{BB962C8B-B14F-4D97-AF65-F5344CB8AC3E}">
        <p14:creationId xmlns:p14="http://schemas.microsoft.com/office/powerpoint/2010/main" val="96284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1FC97-B980-F144-AEC4-3FD006A0F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Re-thinking reading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85FB8-AEC7-FC45-A580-A3CC8BCB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364182"/>
          </a:xfrm>
        </p:spPr>
        <p:txBody>
          <a:bodyPr>
            <a:normAutofit/>
          </a:bodyPr>
          <a:lstStyle/>
          <a:p>
            <a:r>
              <a:rPr lang="en-US" sz="2800" dirty="0"/>
              <a:t>Identify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 Research purpose(s)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 Author conclusion(s)</a:t>
            </a:r>
          </a:p>
          <a:p>
            <a:pPr marL="310896" lvl="2" indent="0">
              <a:buNone/>
            </a:pPr>
            <a:endParaRPr lang="en-US" sz="2600" dirty="0"/>
          </a:p>
          <a:p>
            <a:pPr marL="128016" lvl="1" indent="0">
              <a:buNone/>
            </a:pPr>
            <a:r>
              <a:rPr lang="en-US" sz="3000" dirty="0"/>
              <a:t>Discuss your perspectives about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 Would implementing the intervention result in improved outcomes?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 Did the authors study a topic that patients would care about?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 Is the focus a common issue of concern to dietetics practice?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 Is the intervention feasible?</a:t>
            </a:r>
          </a:p>
        </p:txBody>
      </p:sp>
    </p:spTree>
    <p:extLst>
      <p:ext uri="{BB962C8B-B14F-4D97-AF65-F5344CB8AC3E}">
        <p14:creationId xmlns:p14="http://schemas.microsoft.com/office/powerpoint/2010/main" val="327963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F17E9-02A6-CE41-8C8A-02180B1EB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Examining the evidence about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6F3C3-991C-B043-A880-2C307F03D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14" y="3239950"/>
            <a:ext cx="3203487" cy="288760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Research Plans (Methods)</a:t>
            </a:r>
            <a:r>
              <a:rPr lang="en-US" dirty="0"/>
              <a:t>			</a:t>
            </a:r>
          </a:p>
          <a:p>
            <a:r>
              <a:rPr lang="en-US" dirty="0"/>
              <a:t>Inclusion Criteria</a:t>
            </a:r>
          </a:p>
          <a:p>
            <a:r>
              <a:rPr lang="en-US" dirty="0"/>
              <a:t>Exclusion Criteria</a:t>
            </a:r>
          </a:p>
          <a:p>
            <a:r>
              <a:rPr lang="en-US" dirty="0"/>
              <a:t>Recruitment (# asked)</a:t>
            </a:r>
          </a:p>
          <a:p>
            <a:r>
              <a:rPr lang="en-US" dirty="0"/>
              <a:t>Blinding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C7BB8F-7AB8-4548-A858-CE79D892F3CC}"/>
              </a:ext>
            </a:extLst>
          </p:cNvPr>
          <p:cNvSpPr txBox="1">
            <a:spLocks/>
          </p:cNvSpPr>
          <p:nvPr/>
        </p:nvSpPr>
        <p:spPr>
          <a:xfrm>
            <a:off x="4359117" y="3239000"/>
            <a:ext cx="3203488" cy="28876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Research Reality (Results)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Sex, Ethnicity, Age</a:t>
            </a:r>
          </a:p>
          <a:p>
            <a:pPr marL="0" indent="0">
              <a:buNone/>
            </a:pPr>
            <a:r>
              <a:rPr lang="en-US" dirty="0"/>
              <a:t>Other Demographics</a:t>
            </a:r>
          </a:p>
          <a:p>
            <a:pPr marL="0" indent="0">
              <a:buNone/>
            </a:pPr>
            <a:r>
              <a:rPr lang="en-US" dirty="0"/>
              <a:t>Attrition (# participated)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0799E8-543A-0547-9B29-38A973395232}"/>
              </a:ext>
            </a:extLst>
          </p:cNvPr>
          <p:cNvSpPr txBox="1">
            <a:spLocks/>
          </p:cNvSpPr>
          <p:nvPr/>
        </p:nvSpPr>
        <p:spPr>
          <a:xfrm>
            <a:off x="8216621" y="3239000"/>
            <a:ext cx="3203488" cy="28876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Research Evaluation 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Selection Bias (#2)</a:t>
            </a:r>
          </a:p>
          <a:p>
            <a:pPr marL="0" indent="0">
              <a:buNone/>
            </a:pPr>
            <a:r>
              <a:rPr lang="en-US" dirty="0"/>
              <a:t>Comparable Groups (#3)</a:t>
            </a:r>
          </a:p>
          <a:p>
            <a:pPr marL="0" indent="0">
              <a:buNone/>
            </a:pPr>
            <a:r>
              <a:rPr lang="en-US" dirty="0"/>
              <a:t>Withdrawals (#4)</a:t>
            </a:r>
          </a:p>
          <a:p>
            <a:pPr marL="0" indent="0">
              <a:buNone/>
            </a:pPr>
            <a:r>
              <a:rPr lang="en-US" dirty="0"/>
              <a:t>Blinding (#5)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5A28D-8646-0A42-BEE6-4E26E64DD2C4}"/>
              </a:ext>
            </a:extLst>
          </p:cNvPr>
          <p:cNvSpPr txBox="1"/>
          <p:nvPr/>
        </p:nvSpPr>
        <p:spPr>
          <a:xfrm>
            <a:off x="1947553" y="2243276"/>
            <a:ext cx="3944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Worksheet Template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15321-412A-6048-AF4C-A27E4DB22749}"/>
              </a:ext>
            </a:extLst>
          </p:cNvPr>
          <p:cNvSpPr txBox="1"/>
          <p:nvPr/>
        </p:nvSpPr>
        <p:spPr>
          <a:xfrm>
            <a:off x="8833264" y="2242110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QCC</a:t>
            </a:r>
          </a:p>
        </p:txBody>
      </p:sp>
    </p:spTree>
    <p:extLst>
      <p:ext uri="{BB962C8B-B14F-4D97-AF65-F5344CB8AC3E}">
        <p14:creationId xmlns:p14="http://schemas.microsoft.com/office/powerpoint/2010/main" val="366587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C2693-5207-DA41-8E73-90D7A23E2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393493" cy="3974909"/>
          </a:xfrm>
        </p:spPr>
        <p:txBody>
          <a:bodyPr/>
          <a:lstStyle/>
          <a:p>
            <a:r>
              <a:rPr lang="en-US" sz="7200" dirty="0"/>
              <a:t>Consort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Transparent reporting of trials</a:t>
            </a:r>
          </a:p>
        </p:txBody>
      </p:sp>
      <p:pic>
        <p:nvPicPr>
          <p:cNvPr id="28" name="Content Placeholder 27">
            <a:extLst>
              <a:ext uri="{FF2B5EF4-FFF2-40B4-BE49-F238E27FC236}">
                <a16:creationId xmlns:a16="http://schemas.microsoft.com/office/drawing/2014/main" id="{6896883A-45EF-CE43-AABB-0742034649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8414" y="710374"/>
            <a:ext cx="6353783" cy="5741370"/>
          </a:xfrm>
        </p:spPr>
      </p:pic>
    </p:spTree>
    <p:extLst>
      <p:ext uri="{BB962C8B-B14F-4D97-AF65-F5344CB8AC3E}">
        <p14:creationId xmlns:p14="http://schemas.microsoft.com/office/powerpoint/2010/main" val="427083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F17E9-02A6-CE41-8C8A-02180B1EB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Examining the evidence about participants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5A28D-8646-0A42-BEE6-4E26E64DD2C4}"/>
              </a:ext>
            </a:extLst>
          </p:cNvPr>
          <p:cNvSpPr txBox="1"/>
          <p:nvPr/>
        </p:nvSpPr>
        <p:spPr>
          <a:xfrm>
            <a:off x="1128156" y="2264231"/>
            <a:ext cx="98921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Identify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 Participant information in Methods &amp; Results sections</a:t>
            </a:r>
          </a:p>
          <a:p>
            <a:endParaRPr lang="en-US" sz="3000" dirty="0"/>
          </a:p>
          <a:p>
            <a:r>
              <a:rPr lang="en-US" sz="3000" dirty="0"/>
              <a:t>Discuss*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Was the selection of study subjects free from bias? (QCC 2)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Were study groups comparable? (QCC 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Was the method of handling withdrawals described well? (QCC 4)</a:t>
            </a:r>
          </a:p>
          <a:p>
            <a:endParaRPr lang="en-US" sz="2600" dirty="0"/>
          </a:p>
          <a:p>
            <a:r>
              <a:rPr lang="en-US" sz="2600" dirty="0"/>
              <a:t>Decide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Do </a:t>
            </a:r>
            <a:r>
              <a:rPr lang="en-US" sz="2600"/>
              <a:t>you still trust </a:t>
            </a:r>
            <a:r>
              <a:rPr lang="en-US" sz="2600" dirty="0"/>
              <a:t>this article?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401289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F17E9-02A6-CE41-8C8A-02180B1E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26802" cy="1499616"/>
          </a:xfrm>
        </p:spPr>
        <p:txBody>
          <a:bodyPr/>
          <a:lstStyle/>
          <a:p>
            <a:r>
              <a:rPr lang="en-US" dirty="0"/>
              <a:t>Examining the evidence about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6F3C3-991C-B043-A880-2C307F03D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14" y="3239950"/>
            <a:ext cx="3203487" cy="288760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Research Plans (Methods)</a:t>
            </a:r>
            <a:r>
              <a:rPr lang="en-US" dirty="0"/>
              <a:t>			</a:t>
            </a:r>
          </a:p>
          <a:p>
            <a:r>
              <a:rPr lang="en-US"/>
              <a:t>Design</a:t>
            </a:r>
            <a:endParaRPr lang="en-US" dirty="0"/>
          </a:p>
          <a:p>
            <a:r>
              <a:rPr lang="en-US" dirty="0"/>
              <a:t>Intervention</a:t>
            </a:r>
          </a:p>
          <a:p>
            <a:r>
              <a:rPr lang="en-US" dirty="0"/>
              <a:t>Statistical Analysis</a:t>
            </a:r>
          </a:p>
          <a:p>
            <a:r>
              <a:rPr lang="en-US" dirty="0"/>
              <a:t>Data Collection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C7BB8F-7AB8-4548-A858-CE79D892F3CC}"/>
              </a:ext>
            </a:extLst>
          </p:cNvPr>
          <p:cNvSpPr txBox="1">
            <a:spLocks/>
          </p:cNvSpPr>
          <p:nvPr/>
        </p:nvSpPr>
        <p:spPr>
          <a:xfrm>
            <a:off x="4359117" y="3239000"/>
            <a:ext cx="3203488" cy="28876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Research Reality (Results)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Summary of key findings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0799E8-543A-0547-9B29-38A973395232}"/>
              </a:ext>
            </a:extLst>
          </p:cNvPr>
          <p:cNvSpPr txBox="1">
            <a:spLocks/>
          </p:cNvSpPr>
          <p:nvPr/>
        </p:nvSpPr>
        <p:spPr>
          <a:xfrm>
            <a:off x="8194759" y="3256277"/>
            <a:ext cx="3473765" cy="303378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Research Evaluation 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Intervention + variables (#6)</a:t>
            </a:r>
          </a:p>
          <a:p>
            <a:pPr marL="0" indent="0">
              <a:buNone/>
            </a:pPr>
            <a:r>
              <a:rPr lang="en-US" dirty="0"/>
              <a:t>Outcome measures (#7)</a:t>
            </a:r>
          </a:p>
          <a:p>
            <a:pPr marL="0" indent="0">
              <a:buNone/>
            </a:pPr>
            <a:r>
              <a:rPr lang="en-US" dirty="0"/>
              <a:t>Appropriate stats analysis (#8)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5A28D-8646-0A42-BEE6-4E26E64DD2C4}"/>
              </a:ext>
            </a:extLst>
          </p:cNvPr>
          <p:cNvSpPr txBox="1"/>
          <p:nvPr/>
        </p:nvSpPr>
        <p:spPr>
          <a:xfrm>
            <a:off x="1947553" y="2243276"/>
            <a:ext cx="3944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Worksheet Template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15321-412A-6048-AF4C-A27E4DB22749}"/>
              </a:ext>
            </a:extLst>
          </p:cNvPr>
          <p:cNvSpPr txBox="1"/>
          <p:nvPr/>
        </p:nvSpPr>
        <p:spPr>
          <a:xfrm>
            <a:off x="8833264" y="2242110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QCC</a:t>
            </a:r>
          </a:p>
        </p:txBody>
      </p:sp>
    </p:spTree>
    <p:extLst>
      <p:ext uri="{BB962C8B-B14F-4D97-AF65-F5344CB8AC3E}">
        <p14:creationId xmlns:p14="http://schemas.microsoft.com/office/powerpoint/2010/main" val="2773298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0497A-B10E-C84E-ACE2-D4A26C429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summary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C422E9-B144-6343-888E-FCD2778EAB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753836"/>
              </p:ext>
            </p:extLst>
          </p:nvPr>
        </p:nvGraphicFramePr>
        <p:xfrm>
          <a:off x="1023938" y="2286000"/>
          <a:ext cx="972026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65">
                  <a:extLst>
                    <a:ext uri="{9D8B030D-6E8A-4147-A177-3AD203B41FA5}">
                      <a16:colId xmlns:a16="http://schemas.microsoft.com/office/drawing/2014/main" val="467074903"/>
                    </a:ext>
                  </a:extLst>
                </a:gridCol>
                <a:gridCol w="2430065">
                  <a:extLst>
                    <a:ext uri="{9D8B030D-6E8A-4147-A177-3AD203B41FA5}">
                      <a16:colId xmlns:a16="http://schemas.microsoft.com/office/drawing/2014/main" val="3497492634"/>
                    </a:ext>
                  </a:extLst>
                </a:gridCol>
                <a:gridCol w="2430065">
                  <a:extLst>
                    <a:ext uri="{9D8B030D-6E8A-4147-A177-3AD203B41FA5}">
                      <a16:colId xmlns:a16="http://schemas.microsoft.com/office/drawing/2014/main" val="3340554790"/>
                    </a:ext>
                  </a:extLst>
                </a:gridCol>
                <a:gridCol w="2430065">
                  <a:extLst>
                    <a:ext uri="{9D8B030D-6E8A-4147-A177-3AD203B41FA5}">
                      <a16:colId xmlns:a16="http://schemas.microsoft.com/office/drawing/2014/main" val="931406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Timing of Measurements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Dependent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Independent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Frequency of measurements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Things affected by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Things making a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Things we are keeping consistent across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93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297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197</TotalTime>
  <Words>551</Words>
  <Application>Microsoft Macintosh PowerPoint</Application>
  <PresentationFormat>Widescreen</PresentationFormat>
  <Paragraphs>150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</vt:lpstr>
      <vt:lpstr>NUTR 495:  Critical reading strategies</vt:lpstr>
      <vt:lpstr>Re-thinking reading</vt:lpstr>
      <vt:lpstr>Re-thinking reading </vt:lpstr>
      <vt:lpstr>Re-thinking reading activity</vt:lpstr>
      <vt:lpstr>Examining the evidence about participants</vt:lpstr>
      <vt:lpstr>Consort   Transparent reporting of trials</vt:lpstr>
      <vt:lpstr>Examining the evidence about participants</vt:lpstr>
      <vt:lpstr>Examining the evidence about Interventions</vt:lpstr>
      <vt:lpstr>Data collection summary</vt:lpstr>
      <vt:lpstr>Data collection summary example</vt:lpstr>
      <vt:lpstr>Interventions Activity</vt:lpstr>
      <vt:lpstr>Interventions activity answers</vt:lpstr>
      <vt:lpstr>Interventions activity answers</vt:lpstr>
      <vt:lpstr>Interventions activity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 495:  Critical reading strategies</dc:title>
  <dc:creator>Schubert, Carolyn F - schubecf</dc:creator>
  <cp:lastModifiedBy>Schubert, Carolyn F - schubecf</cp:lastModifiedBy>
  <cp:revision>12</cp:revision>
  <dcterms:created xsi:type="dcterms:W3CDTF">2020-09-22T12:35:00Z</dcterms:created>
  <dcterms:modified xsi:type="dcterms:W3CDTF">2021-02-03T15:56:10Z</dcterms:modified>
</cp:coreProperties>
</file>