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</p:sldIdLst>
  <p:sldSz cx="9144000" cy="5143500" type="screen16x9"/>
  <p:notesSz cx="6858000" cy="9144000"/>
  <p:embeddedFontLst>
    <p:embeddedFont>
      <p:font typeface="Raleway" panose="020B0604020202020204" charset="0"/>
      <p:regular r:id="rId21"/>
      <p:bold r:id="rId22"/>
      <p:italic r:id="rId23"/>
      <p:boldItalic r:id="rId24"/>
    </p:embeddedFont>
    <p:embeddedFont>
      <p:font typeface="Source Sans Pro Light" panose="020B0604020202020204" charset="0"/>
      <p:regular r:id="rId25"/>
      <p:bold r:id="rId26"/>
      <p:italic r:id="rId27"/>
      <p:boldItalic r:id="rId28"/>
    </p:embeddedFont>
    <p:embeddedFont>
      <p:font typeface="Source Sans Pro" panose="020B060402020202020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71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13d247851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213d247851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ddaf4d127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ddaf4d127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7b914a6233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7b914a6233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2b9ca1dd4f_0_4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2b9ca1dd4f_0_4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2b9ca1dd4f_0_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2b9ca1dd4f_0_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2b9ca1dd4f_0_4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2b9ca1dd4f_0_4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2b9ca1dd4f_0_4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2b9ca1dd4f_0_4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2b9ca1dd4f_0_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2b9ca1dd4f_0_4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2b9ca1dd4f_0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2b9ca1dd4f_0_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2b9ca1dd4f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12b9ca1dd4f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2b9ca1dd4f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2b9ca1dd4f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2b9ca1dd4f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2b9ca1dd4f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2b9ca1dd4f_0_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2b9ca1dd4f_0_3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2b9ca1dd4f_0_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2b9ca1dd4f_0_3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2b9ca1dd4f_0_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2b9ca1dd4f_0_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2b9ca1dd4f_0_4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2b9ca1dd4f_0_4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2b9ca1dd4f_0_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2b9ca1dd4f_0_3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2b9ca1dd4f_0_4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2b9ca1dd4f_0_4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mendedPlum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39" name="Google Shape;39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premecourt.gov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oyez.org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premecourt.gov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c-span.org/supremeCourt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deralregister.gov/presidential-documents/executive-order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legiscan.com/" TargetMode="External"/><Relationship Id="rId3" Type="http://schemas.openxmlformats.org/officeDocument/2006/relationships/hyperlink" Target="https://www.nysenate.gov/legislation" TargetMode="External"/><Relationship Id="rId7" Type="http://schemas.openxmlformats.org/officeDocument/2006/relationships/hyperlink" Target="https://leginfo.legislature.ca.gov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apitol.texas.gov/Home.aspx" TargetMode="External"/><Relationship Id="rId5" Type="http://schemas.openxmlformats.org/officeDocument/2006/relationships/hyperlink" Target="http://www.leg.state.fl.us/Welcome/index.cfm" TargetMode="External"/><Relationship Id="rId4" Type="http://schemas.openxmlformats.org/officeDocument/2006/relationships/hyperlink" Target="https://milneopentextbooks.org/law-101-fundamentals-of-the-law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week.org/policy-politics/map-where-critical-race-theory-is-under-attack/2021/06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hyperlink" Target="https://www.erininthemorning.com/p/march-anti-trans-legislative-risk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gress.gov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3600" dirty="0">
                <a:solidFill>
                  <a:schemeClr val="accent1"/>
                </a:solidFill>
                <a:highlight>
                  <a:srgbClr val="FFFFFF"/>
                </a:highlight>
              </a:rPr>
              <a:t>Researching Laws &amp; Legislation</a:t>
            </a:r>
            <a:endParaRPr dirty="0"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800" dirty="0"/>
              <a:t>A library workshop to learn how to find </a:t>
            </a:r>
            <a:r>
              <a:rPr lang="en" sz="1800" dirty="0" smtClean="0"/>
              <a:t>primary texts </a:t>
            </a:r>
            <a:r>
              <a:rPr lang="en" sz="1800" dirty="0"/>
              <a:t>of laws and/or proposed legislation with a focus on Congress, the Supreme Court, Executive Orders, and state legislatures. </a:t>
            </a:r>
            <a:endParaRPr dirty="0"/>
          </a:p>
        </p:txBody>
      </p:sp>
      <p:sp>
        <p:nvSpPr>
          <p:cNvPr id="60" name="Google Shape;60;p13"/>
          <p:cNvSpPr txBox="1"/>
          <p:nvPr/>
        </p:nvSpPr>
        <p:spPr>
          <a:xfrm>
            <a:off x="485875" y="3772000"/>
            <a:ext cx="8053500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Presenter: Tierney Gleason, Adjunct Reference Librarian, tbg242@nyu.edu</a:t>
            </a:r>
            <a:endParaRPr dirty="0">
              <a:solidFill>
                <a:schemeClr val="lt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NYU Libraries | March 1, 2023 </a:t>
            </a:r>
            <a:endParaRPr dirty="0">
              <a:solidFill>
                <a:schemeClr val="lt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61" name="Google Shape;61;p13"/>
          <p:cNvSpPr/>
          <p:nvPr/>
        </p:nvSpPr>
        <p:spPr>
          <a:xfrm>
            <a:off x="0" y="0"/>
            <a:ext cx="9144000" cy="46800"/>
          </a:xfrm>
          <a:prstGeom prst="rect">
            <a:avLst/>
          </a:prstGeom>
          <a:solidFill>
            <a:srgbClr val="56068C"/>
          </a:solidFill>
          <a:ln w="9525" cap="flat" cmpd="sng">
            <a:solidFill>
              <a:srgbClr val="5606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>
            <a:spLocks noGrp="1"/>
          </p:cNvSpPr>
          <p:nvPr>
            <p:ph type="title"/>
          </p:nvPr>
        </p:nvSpPr>
        <p:spPr>
          <a:xfrm>
            <a:off x="272150" y="3856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Finding Supreme Court Cases:</a:t>
            </a:r>
            <a:endParaRPr dirty="0"/>
          </a:p>
        </p:txBody>
      </p:sp>
      <p:sp>
        <p:nvSpPr>
          <p:cNvPr id="130" name="Google Shape;130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Best bet resources:</a:t>
            </a:r>
            <a:endParaRPr dirty="0"/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 dirty="0"/>
              <a:t>Open access: </a:t>
            </a:r>
            <a:r>
              <a:rPr lang="en" sz="1800" dirty="0">
                <a:hlinkClick r:id="rId3"/>
              </a:rPr>
              <a:t>SupremeCourt.gov</a:t>
            </a:r>
            <a:r>
              <a:rPr lang="en" sz="1800" dirty="0" smtClean="0"/>
              <a:t> </a:t>
            </a:r>
            <a:r>
              <a:rPr lang="en" sz="1800" dirty="0"/>
              <a:t>(2014 to present)</a:t>
            </a:r>
            <a:endParaRPr sz="1800" dirty="0"/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 dirty="0"/>
              <a:t>Library databases: Supreme Court Insight </a:t>
            </a:r>
            <a:endParaRPr sz="1800" dirty="0"/>
          </a:p>
          <a:p>
            <a:pPr marL="45720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Resources with additional primary source content relating to cases:</a:t>
            </a:r>
            <a:endParaRPr dirty="0"/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 dirty="0"/>
              <a:t>Open access: </a:t>
            </a:r>
            <a:r>
              <a:rPr lang="en" sz="1800" u="sng" dirty="0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Oyez</a:t>
            </a:r>
            <a:r>
              <a:rPr lang="en" sz="1800" dirty="0"/>
              <a:t> </a:t>
            </a:r>
            <a:endParaRPr sz="1800" dirty="0"/>
          </a:p>
          <a:p>
            <a:pPr lvl="1" indent="-342900">
              <a:buSzPts val="1800"/>
            </a:pPr>
            <a:r>
              <a:rPr lang="en" sz="1800" dirty="0"/>
              <a:t>Library databases: HeinOnline or Making of Modern Law: U.S. Supreme Court Records and Briefs, 1832-1978</a:t>
            </a:r>
            <a:endParaRPr sz="1800" dirty="0"/>
          </a:p>
        </p:txBody>
      </p:sp>
      <p:sp>
        <p:nvSpPr>
          <p:cNvPr id="131" name="Google Shape;131;p22"/>
          <p:cNvSpPr/>
          <p:nvPr/>
        </p:nvSpPr>
        <p:spPr>
          <a:xfrm>
            <a:off x="0" y="0"/>
            <a:ext cx="9144000" cy="167100"/>
          </a:xfrm>
          <a:prstGeom prst="rect">
            <a:avLst/>
          </a:prstGeom>
          <a:solidFill>
            <a:srgbClr val="56068C"/>
          </a:solidFill>
          <a:ln w="9525" cap="flat" cmpd="sng">
            <a:solidFill>
              <a:srgbClr val="5606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>
            <a:spLocks noGrp="1"/>
          </p:cNvSpPr>
          <p:nvPr>
            <p:ph type="title"/>
          </p:nvPr>
        </p:nvSpPr>
        <p:spPr>
          <a:xfrm>
            <a:off x="278700" y="3599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Listening to Supreme Court Oral Arguments Live:</a:t>
            </a:r>
            <a:endParaRPr dirty="0"/>
          </a:p>
        </p:txBody>
      </p:sp>
      <p:sp>
        <p:nvSpPr>
          <p:cNvPr id="137" name="Google Shape;137;p23"/>
          <p:cNvSpPr txBox="1">
            <a:spLocks noGrp="1"/>
          </p:cNvSpPr>
          <p:nvPr>
            <p:ph type="body" idx="1"/>
          </p:nvPr>
        </p:nvSpPr>
        <p:spPr>
          <a:xfrm>
            <a:off x="463450" y="1143225"/>
            <a:ext cx="8382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Best bet open access resources:</a:t>
            </a:r>
            <a:endParaRPr dirty="0"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800" u="sng" dirty="0">
                <a:solidFill>
                  <a:schemeClr val="hlink"/>
                </a:solidFill>
                <a:hlinkClick r:id="rId3"/>
              </a:rPr>
              <a:t>SupremeCourt.gov</a:t>
            </a:r>
            <a:r>
              <a:rPr lang="en" sz="1800" dirty="0"/>
              <a:t> </a:t>
            </a:r>
            <a:endParaRPr sz="1800" dirty="0"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800" u="sng" dirty="0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C-SPAN</a:t>
            </a:r>
            <a:r>
              <a:rPr lang="en" sz="1800" dirty="0"/>
              <a:t> </a:t>
            </a:r>
            <a:r>
              <a:rPr lang="en" sz="1800" dirty="0" smtClean="0"/>
              <a:t>(</a:t>
            </a:r>
            <a:r>
              <a:rPr lang="en" dirty="0" smtClean="0"/>
              <a:t>Content </a:t>
            </a:r>
            <a:r>
              <a:rPr lang="en" dirty="0"/>
              <a:t>note: Offers live, searchable transcripts of oral arguments. Allows users to create clips and share them with a specific url and/or linking to Twitter &amp; Facebook</a:t>
            </a:r>
            <a:r>
              <a:rPr lang="en" dirty="0" smtClean="0"/>
              <a:t>.)</a:t>
            </a:r>
            <a:endParaRPr dirty="0"/>
          </a:p>
          <a:p>
            <a:pPr marL="91440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0" algn="l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138" name="Google Shape;138;p23"/>
          <p:cNvSpPr/>
          <p:nvPr/>
        </p:nvSpPr>
        <p:spPr>
          <a:xfrm>
            <a:off x="0" y="0"/>
            <a:ext cx="9144000" cy="167100"/>
          </a:xfrm>
          <a:prstGeom prst="rect">
            <a:avLst/>
          </a:prstGeom>
          <a:solidFill>
            <a:srgbClr val="56068C"/>
          </a:solidFill>
          <a:ln w="9525" cap="flat" cmpd="sng">
            <a:solidFill>
              <a:srgbClr val="5606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 txBox="1">
            <a:spLocks noGrp="1"/>
          </p:cNvSpPr>
          <p:nvPr>
            <p:ph type="title"/>
          </p:nvPr>
        </p:nvSpPr>
        <p:spPr>
          <a:xfrm>
            <a:off x="1366500" y="1714500"/>
            <a:ext cx="73029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Executive Orders</a:t>
            </a:r>
            <a:endParaRPr dirty="0"/>
          </a:p>
        </p:txBody>
      </p:sp>
      <p:sp>
        <p:nvSpPr>
          <p:cNvPr id="144" name="Google Shape;144;p24"/>
          <p:cNvSpPr/>
          <p:nvPr/>
        </p:nvSpPr>
        <p:spPr>
          <a:xfrm>
            <a:off x="0" y="0"/>
            <a:ext cx="9144000" cy="167100"/>
          </a:xfrm>
          <a:prstGeom prst="rect">
            <a:avLst/>
          </a:prstGeom>
          <a:solidFill>
            <a:srgbClr val="56068C"/>
          </a:solidFill>
          <a:ln w="9525" cap="flat" cmpd="sng">
            <a:solidFill>
              <a:srgbClr val="5606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45" name="Google Shape;14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725" y="1741450"/>
            <a:ext cx="581725" cy="83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Finding Executive Orders:</a:t>
            </a:r>
            <a:endParaRPr dirty="0"/>
          </a:p>
        </p:txBody>
      </p:sp>
      <p:sp>
        <p:nvSpPr>
          <p:cNvPr id="151" name="Google Shape;151;p25"/>
          <p:cNvSpPr txBox="1">
            <a:spLocks noGrp="1"/>
          </p:cNvSpPr>
          <p:nvPr>
            <p:ph type="body" idx="1"/>
          </p:nvPr>
        </p:nvSpPr>
        <p:spPr>
          <a:xfrm>
            <a:off x="450250" y="1152475"/>
            <a:ext cx="8382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Best bet databases to search:</a:t>
            </a:r>
            <a:endParaRPr dirty="0"/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 dirty="0"/>
              <a:t>Open access: </a:t>
            </a:r>
            <a:r>
              <a:rPr lang="en" sz="1800" u="sng" dirty="0">
                <a:solidFill>
                  <a:schemeClr val="hlink"/>
                </a:solidFill>
                <a:hlinkClick r:id="rId3"/>
              </a:rPr>
              <a:t>Federal Register, Executive Orders</a:t>
            </a:r>
            <a:endParaRPr sz="1800" dirty="0"/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 dirty="0"/>
              <a:t>Library databases: ProQuest Regulatory Insight</a:t>
            </a:r>
            <a:endParaRPr sz="1800" dirty="0"/>
          </a:p>
        </p:txBody>
      </p:sp>
      <p:sp>
        <p:nvSpPr>
          <p:cNvPr id="152" name="Google Shape;152;p25"/>
          <p:cNvSpPr/>
          <p:nvPr/>
        </p:nvSpPr>
        <p:spPr>
          <a:xfrm>
            <a:off x="0" y="0"/>
            <a:ext cx="9144000" cy="167100"/>
          </a:xfrm>
          <a:prstGeom prst="rect">
            <a:avLst/>
          </a:prstGeom>
          <a:solidFill>
            <a:srgbClr val="56068C"/>
          </a:solidFill>
          <a:ln w="9525" cap="flat" cmpd="sng">
            <a:solidFill>
              <a:srgbClr val="5606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>
            <a:spLocks noGrp="1"/>
          </p:cNvSpPr>
          <p:nvPr>
            <p:ph type="title"/>
          </p:nvPr>
        </p:nvSpPr>
        <p:spPr>
          <a:xfrm>
            <a:off x="1366500" y="1714500"/>
            <a:ext cx="73029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State Legislatures</a:t>
            </a:r>
            <a:endParaRPr dirty="0"/>
          </a:p>
        </p:txBody>
      </p:sp>
      <p:sp>
        <p:nvSpPr>
          <p:cNvPr id="158" name="Google Shape;158;p26"/>
          <p:cNvSpPr/>
          <p:nvPr/>
        </p:nvSpPr>
        <p:spPr>
          <a:xfrm>
            <a:off x="0" y="0"/>
            <a:ext cx="9144000" cy="167100"/>
          </a:xfrm>
          <a:prstGeom prst="rect">
            <a:avLst/>
          </a:prstGeom>
          <a:solidFill>
            <a:srgbClr val="56068C"/>
          </a:solidFill>
          <a:ln w="9525" cap="flat" cmpd="sng">
            <a:solidFill>
              <a:srgbClr val="5606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59" name="Google Shape;15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725" y="1741450"/>
            <a:ext cx="581725" cy="83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 txBox="1">
            <a:spLocks noGrp="1"/>
          </p:cNvSpPr>
          <p:nvPr>
            <p:ph type="title"/>
          </p:nvPr>
        </p:nvSpPr>
        <p:spPr>
          <a:xfrm>
            <a:off x="311700" y="398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Proposed Bills &amp; Enacted Laws by State</a:t>
            </a:r>
            <a:endParaRPr dirty="0"/>
          </a:p>
        </p:txBody>
      </p:sp>
      <p:sp>
        <p:nvSpPr>
          <p:cNvPr id="165" name="Google Shape;165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Open access </a:t>
            </a:r>
            <a:r>
              <a:rPr lang="en" dirty="0" smtClean="0"/>
              <a:t>options/examples:</a:t>
            </a:r>
            <a:endParaRPr dirty="0"/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 u="sng" dirty="0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New </a:t>
            </a:r>
            <a:r>
              <a:rPr lang="en" sz="1800" u="sng" dirty="0" smtClean="0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York</a:t>
            </a:r>
            <a:endParaRPr lang="en" sz="1800" dirty="0"/>
          </a:p>
          <a:p>
            <a:pPr lvl="2" indent="-342900">
              <a:lnSpc>
                <a:spcPct val="150000"/>
              </a:lnSpc>
              <a:buSzPts val="1800"/>
              <a:buFont typeface="Wingdings" panose="05000000000000000000" pitchFamily="2" charset="2"/>
              <a:buChar char="§"/>
            </a:pPr>
            <a:r>
              <a:rPr lang="en" dirty="0" smtClean="0"/>
              <a:t>Open </a:t>
            </a:r>
            <a:r>
              <a:rPr lang="en" dirty="0"/>
              <a:t>educational </a:t>
            </a:r>
            <a:r>
              <a:rPr lang="en" dirty="0" smtClean="0"/>
              <a:t>resource: </a:t>
            </a:r>
            <a:r>
              <a:rPr lang="en" u="sng" dirty="0">
                <a:solidFill>
                  <a:schemeClr val="hlink"/>
                </a:solidFill>
                <a:hlinkClick r:id="rId4"/>
              </a:rPr>
              <a:t>Law 101: Fundamentals of Law, New York and Federal Law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 u="sng" dirty="0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Florida</a:t>
            </a:r>
            <a:endParaRPr sz="1800"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 u="sng" dirty="0">
                <a:solidFill>
                  <a:schemeClr val="hlink"/>
                </a:solidFill>
                <a:hlinkClick r:id="rId6"/>
              </a:rPr>
              <a:t>Texas</a:t>
            </a:r>
            <a:endParaRPr sz="1800"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 u="sng" dirty="0">
                <a:solidFill>
                  <a:schemeClr val="accent5"/>
                </a:solidFill>
                <a:hlinkClick r:id="rId7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California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800" u="sng" dirty="0">
                <a:solidFill>
                  <a:schemeClr val="hlink"/>
                </a:solidFill>
                <a:hlinkClick r:id="rId8"/>
              </a:rPr>
              <a:t>LegiScan</a:t>
            </a:r>
            <a:r>
              <a:rPr lang="en" sz="1800" dirty="0"/>
              <a:t> </a:t>
            </a:r>
            <a:r>
              <a:rPr lang="en" dirty="0"/>
              <a:t>“freemium” service enabling </a:t>
            </a:r>
            <a:r>
              <a:rPr lang="en" dirty="0" smtClean="0"/>
              <a:t>searching </a:t>
            </a:r>
            <a:r>
              <a:rPr lang="en" dirty="0"/>
              <a:t>legislation across </a:t>
            </a:r>
            <a:r>
              <a:rPr lang="en" dirty="0" smtClean="0"/>
              <a:t>many states</a:t>
            </a:r>
          </a:p>
          <a:p>
            <a:pPr marL="59690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Library database: Find archived session laws by state in HeinOnline under </a:t>
            </a:r>
            <a:r>
              <a:rPr lang="en" b="1" dirty="0"/>
              <a:t>Browse Databases by Category</a:t>
            </a:r>
            <a:r>
              <a:rPr lang="en" dirty="0"/>
              <a:t> → </a:t>
            </a:r>
            <a:r>
              <a:rPr lang="en" b="1" dirty="0"/>
              <a:t>U.S. State Content</a:t>
            </a:r>
            <a:r>
              <a:rPr lang="en" dirty="0"/>
              <a:t> → </a:t>
            </a:r>
            <a:r>
              <a:rPr lang="en" b="1" dirty="0"/>
              <a:t>Session Laws Library</a:t>
            </a:r>
            <a:r>
              <a:rPr lang="en" dirty="0"/>
              <a:t> → </a:t>
            </a:r>
            <a:r>
              <a:rPr lang="en" b="1" dirty="0"/>
              <a:t>State Session Laws</a:t>
            </a:r>
            <a:r>
              <a:rPr lang="en" dirty="0"/>
              <a:t> → select state or U.S. territory of interest.</a:t>
            </a:r>
            <a:endParaRPr dirty="0"/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dirty="0"/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dirty="0"/>
              <a:t> </a:t>
            </a:r>
            <a:endParaRPr dirty="0"/>
          </a:p>
        </p:txBody>
      </p:sp>
      <p:sp>
        <p:nvSpPr>
          <p:cNvPr id="166" name="Google Shape;166;p27"/>
          <p:cNvSpPr/>
          <p:nvPr/>
        </p:nvSpPr>
        <p:spPr>
          <a:xfrm>
            <a:off x="0" y="0"/>
            <a:ext cx="9144000" cy="167100"/>
          </a:xfrm>
          <a:prstGeom prst="rect">
            <a:avLst/>
          </a:prstGeom>
          <a:solidFill>
            <a:srgbClr val="56068C"/>
          </a:solidFill>
          <a:ln w="9525" cap="flat" cmpd="sng">
            <a:solidFill>
              <a:srgbClr val="5606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8"/>
          <p:cNvSpPr txBox="1">
            <a:spLocks noGrp="1"/>
          </p:cNvSpPr>
          <p:nvPr>
            <p:ph type="title"/>
          </p:nvPr>
        </p:nvSpPr>
        <p:spPr>
          <a:xfrm>
            <a:off x="311700" y="332950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Look for organizations &amp; activists tracking legislation by state on specific topics: </a:t>
            </a:r>
            <a:endParaRPr dirty="0"/>
          </a:p>
        </p:txBody>
      </p:sp>
      <p:sp>
        <p:nvSpPr>
          <p:cNvPr id="172" name="Google Shape;172;p28"/>
          <p:cNvSpPr txBox="1">
            <a:spLocks noGrp="1"/>
          </p:cNvSpPr>
          <p:nvPr>
            <p:ph type="body" idx="1"/>
          </p:nvPr>
        </p:nvSpPr>
        <p:spPr>
          <a:xfrm>
            <a:off x="311700" y="1624950"/>
            <a:ext cx="8520600" cy="34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Examples:</a:t>
            </a:r>
            <a:endParaRPr dirty="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“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Map: Where Critical Race Theory Is Under Attack</a:t>
            </a:r>
            <a:r>
              <a:rPr lang="en" dirty="0"/>
              <a:t>” from </a:t>
            </a:r>
            <a:r>
              <a:rPr lang="en" i="1" dirty="0"/>
              <a:t>Education Week</a:t>
            </a:r>
            <a:r>
              <a:rPr lang="en" i="1" dirty="0" smtClean="0"/>
              <a:t>.</a:t>
            </a: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US" dirty="0" smtClean="0"/>
              <a:t>“</a:t>
            </a:r>
            <a:r>
              <a:rPr lang="en-US" dirty="0" smtClean="0">
                <a:hlinkClick r:id="rId4"/>
              </a:rPr>
              <a:t>March Anti-Trans Legislative Risk Map</a:t>
            </a:r>
            <a:r>
              <a:rPr lang="en-US" dirty="0" smtClean="0"/>
              <a:t>” by Erin Reed.</a:t>
            </a:r>
            <a:endParaRPr dirty="0"/>
          </a:p>
          <a:p>
            <a:pPr marL="45720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 i="1" dirty="0"/>
          </a:p>
          <a:p>
            <a:pPr marL="457200" lvl="0" indent="-342900" algn="l" rtl="0">
              <a:spcBef>
                <a:spcPts val="11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Sometimes organizations do not have the most current information posted. Check government websites for the most current information.</a:t>
            </a:r>
            <a:endParaRPr dirty="0"/>
          </a:p>
          <a:p>
            <a:pPr marL="45720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 i="1" dirty="0"/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3" name="Google Shape;173;p28"/>
          <p:cNvSpPr/>
          <p:nvPr/>
        </p:nvSpPr>
        <p:spPr>
          <a:xfrm>
            <a:off x="0" y="0"/>
            <a:ext cx="9144000" cy="167100"/>
          </a:xfrm>
          <a:prstGeom prst="rect">
            <a:avLst/>
          </a:prstGeom>
          <a:solidFill>
            <a:srgbClr val="56068C"/>
          </a:solidFill>
          <a:ln w="9525" cap="flat" cmpd="sng">
            <a:solidFill>
              <a:srgbClr val="5606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74" name="Google Shape;174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2892" y="3608862"/>
            <a:ext cx="362950" cy="35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"/>
          <p:cNvSpPr txBox="1">
            <a:spLocks noGrp="1"/>
          </p:cNvSpPr>
          <p:nvPr>
            <p:ph type="title"/>
          </p:nvPr>
        </p:nvSpPr>
        <p:spPr>
          <a:xfrm>
            <a:off x="1366500" y="1714500"/>
            <a:ext cx="73029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 &amp; Further Resources</a:t>
            </a:r>
            <a:endParaRPr dirty="0"/>
          </a:p>
        </p:txBody>
      </p:sp>
      <p:sp>
        <p:nvSpPr>
          <p:cNvPr id="188" name="Google Shape;188;p30"/>
          <p:cNvSpPr/>
          <p:nvPr/>
        </p:nvSpPr>
        <p:spPr>
          <a:xfrm>
            <a:off x="0" y="0"/>
            <a:ext cx="9144000" cy="167100"/>
          </a:xfrm>
          <a:prstGeom prst="rect">
            <a:avLst/>
          </a:prstGeom>
          <a:solidFill>
            <a:srgbClr val="56068C"/>
          </a:solidFill>
          <a:ln w="9525" cap="flat" cmpd="sng">
            <a:solidFill>
              <a:srgbClr val="5606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89" name="Google Shape;18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5050" y="1835075"/>
            <a:ext cx="411450" cy="62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hope this workshop was helpful!</a:t>
            </a:r>
            <a:endParaRPr dirty="0"/>
          </a:p>
        </p:txBody>
      </p:sp>
      <p:sp>
        <p:nvSpPr>
          <p:cNvPr id="195" name="Google Shape;195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941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For further resources, try the following</a:t>
            </a:r>
            <a:r>
              <a:rPr lang="en" dirty="0" smtClean="0"/>
              <a:t>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Chat with us to get research help via Ask NYU Libraries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Explore the resources on the Legal Studies research guide.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Take a deeper dive into the Help resources from HeinOnline including videos and LibGuides covering specific aspects of legal research.</a:t>
            </a:r>
            <a:endParaRPr dirty="0"/>
          </a:p>
        </p:txBody>
      </p:sp>
      <p:sp>
        <p:nvSpPr>
          <p:cNvPr id="196" name="Google Shape;196;p31"/>
          <p:cNvSpPr/>
          <p:nvPr/>
        </p:nvSpPr>
        <p:spPr>
          <a:xfrm>
            <a:off x="0" y="0"/>
            <a:ext cx="9144000" cy="167100"/>
          </a:xfrm>
          <a:prstGeom prst="rect">
            <a:avLst/>
          </a:prstGeom>
          <a:solidFill>
            <a:srgbClr val="56068C"/>
          </a:solidFill>
          <a:ln w="9525" cap="flat" cmpd="sng">
            <a:solidFill>
              <a:srgbClr val="5606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97" name="Google Shape;19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5000" y="1278400"/>
            <a:ext cx="899417" cy="26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44825" y="2043475"/>
            <a:ext cx="1159675" cy="1634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75713" y="1670175"/>
            <a:ext cx="1157999" cy="26982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31"/>
          <p:cNvSpPr/>
          <p:nvPr/>
        </p:nvSpPr>
        <p:spPr>
          <a:xfrm>
            <a:off x="6135394" y="1959925"/>
            <a:ext cx="533400" cy="167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Objectives:</a:t>
            </a:r>
            <a:endParaRPr dirty="0"/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1"/>
          </p:nvPr>
        </p:nvSpPr>
        <p:spPr>
          <a:xfrm>
            <a:off x="475250" y="1152475"/>
            <a:ext cx="4676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ü"/>
            </a:pPr>
            <a:r>
              <a:rPr lang="en" dirty="0"/>
              <a:t>Background research </a:t>
            </a:r>
            <a:r>
              <a:rPr lang="en" dirty="0" smtClean="0"/>
              <a:t>tips</a:t>
            </a:r>
          </a:p>
          <a:p>
            <a:pPr marL="1143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ü"/>
            </a:pPr>
            <a:r>
              <a:rPr lang="en" dirty="0" smtClean="0"/>
              <a:t>Finding the original text of laws &amp; legislative history from:</a:t>
            </a:r>
          </a:p>
          <a:p>
            <a:pPr lvl="1" indent="-342900">
              <a:lnSpc>
                <a:spcPct val="150000"/>
              </a:lnSpc>
              <a:buSzPts val="1800"/>
              <a:buChar char="●"/>
            </a:pPr>
            <a:r>
              <a:rPr lang="en-US" sz="1600" dirty="0" smtClean="0"/>
              <a:t>Congress</a:t>
            </a:r>
          </a:p>
          <a:p>
            <a:pPr lvl="1" indent="-342900">
              <a:lnSpc>
                <a:spcPct val="150000"/>
              </a:lnSpc>
              <a:buSzPts val="1800"/>
              <a:buChar char="●"/>
            </a:pPr>
            <a:r>
              <a:rPr lang="en-US" sz="1600" dirty="0" smtClean="0"/>
              <a:t>The Supreme Court</a:t>
            </a:r>
            <a:endParaRPr lang="en-US" sz="1600" dirty="0"/>
          </a:p>
          <a:p>
            <a:pPr lvl="1" indent="-342900">
              <a:lnSpc>
                <a:spcPct val="150000"/>
              </a:lnSpc>
              <a:buSzPts val="1800"/>
              <a:buChar char="●"/>
            </a:pPr>
            <a:r>
              <a:rPr lang="en" sz="1600" dirty="0" smtClean="0"/>
              <a:t>Executive Orders from the President</a:t>
            </a:r>
            <a:endParaRPr lang="en" sz="1600" dirty="0"/>
          </a:p>
          <a:p>
            <a:pPr lvl="1" indent="-342900">
              <a:lnSpc>
                <a:spcPct val="150000"/>
              </a:lnSpc>
              <a:buSzPts val="1800"/>
              <a:buChar char="●"/>
            </a:pPr>
            <a:r>
              <a:rPr lang="en" sz="1600" dirty="0" smtClean="0"/>
              <a:t>State-level legislation</a:t>
            </a:r>
          </a:p>
          <a:p>
            <a:pPr marL="571500" lvl="1" indent="0">
              <a:lnSpc>
                <a:spcPct val="150000"/>
              </a:lnSpc>
              <a:buSzPts val="1800"/>
              <a:buNone/>
            </a:pPr>
            <a:endParaRPr sz="1600" dirty="0"/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ü"/>
            </a:pPr>
            <a:r>
              <a:rPr lang="en" dirty="0" smtClean="0"/>
              <a:t>Your questions </a:t>
            </a:r>
            <a:r>
              <a:rPr lang="en" dirty="0"/>
              <a:t>&amp; additional resources</a:t>
            </a:r>
            <a:endParaRPr dirty="0"/>
          </a:p>
        </p:txBody>
      </p:sp>
      <p:sp>
        <p:nvSpPr>
          <p:cNvPr id="68" name="Google Shape;68;p14"/>
          <p:cNvSpPr/>
          <p:nvPr/>
        </p:nvSpPr>
        <p:spPr>
          <a:xfrm>
            <a:off x="0" y="0"/>
            <a:ext cx="9144000" cy="167100"/>
          </a:xfrm>
          <a:prstGeom prst="rect">
            <a:avLst/>
          </a:prstGeom>
          <a:solidFill>
            <a:srgbClr val="56068C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4148" y="1085232"/>
            <a:ext cx="1625105" cy="1775443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4"/>
          <p:cNvSpPr txBox="1"/>
          <p:nvPr/>
        </p:nvSpPr>
        <p:spPr>
          <a:xfrm>
            <a:off x="5410375" y="668225"/>
            <a:ext cx="2817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How do I find the Dobbs decision?</a:t>
            </a:r>
            <a:endParaRPr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5790" y="2994870"/>
            <a:ext cx="1281820" cy="2027781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" name="TextBox 1"/>
          <p:cNvSpPr txBox="1"/>
          <p:nvPr/>
        </p:nvSpPr>
        <p:spPr>
          <a:xfrm>
            <a:off x="7335755" y="4745652"/>
            <a:ext cx="15771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i="1" dirty="0"/>
              <a:t>Dobbs v. Jackson Women's Health Organization</a:t>
            </a:r>
            <a:r>
              <a:rPr lang="en-US" sz="600" dirty="0"/>
              <a:t>, 597 U.S. ___ (2022</a:t>
            </a:r>
            <a:r>
              <a:rPr lang="en-US" sz="600" dirty="0" smtClean="0"/>
              <a:t>).</a:t>
            </a:r>
            <a:endParaRPr lang="en-US" sz="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1366500" y="1714500"/>
            <a:ext cx="73029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 Research Tips</a:t>
            </a:r>
            <a:endParaRPr dirty="0"/>
          </a:p>
        </p:txBody>
      </p:sp>
      <p:sp>
        <p:nvSpPr>
          <p:cNvPr id="77" name="Google Shape;77;p15"/>
          <p:cNvSpPr/>
          <p:nvPr/>
        </p:nvSpPr>
        <p:spPr>
          <a:xfrm>
            <a:off x="0" y="0"/>
            <a:ext cx="9144000" cy="167100"/>
          </a:xfrm>
          <a:prstGeom prst="rect">
            <a:avLst/>
          </a:prstGeom>
          <a:solidFill>
            <a:srgbClr val="56068C"/>
          </a:solidFill>
          <a:ln w="9525" cap="flat" cmpd="sng">
            <a:solidFill>
              <a:srgbClr val="5606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725" y="1741450"/>
            <a:ext cx="581725" cy="83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311700" y="3638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There are many databases covering the law…</a:t>
            </a:r>
            <a:endParaRPr dirty="0"/>
          </a:p>
        </p:txBody>
      </p:sp>
      <p:sp>
        <p:nvSpPr>
          <p:cNvPr id="84" name="Google Shape;84;p16"/>
          <p:cNvSpPr/>
          <p:nvPr/>
        </p:nvSpPr>
        <p:spPr>
          <a:xfrm>
            <a:off x="0" y="0"/>
            <a:ext cx="9144000" cy="167100"/>
          </a:xfrm>
          <a:prstGeom prst="rect">
            <a:avLst/>
          </a:prstGeom>
          <a:solidFill>
            <a:srgbClr val="56068C"/>
          </a:solidFill>
          <a:ln w="9525" cap="flat" cmpd="sng">
            <a:solidFill>
              <a:srgbClr val="5606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2150" y="1183950"/>
            <a:ext cx="6027250" cy="29401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/>
          <p:nvPr/>
        </p:nvSpPr>
        <p:spPr>
          <a:xfrm>
            <a:off x="1073950" y="3414275"/>
            <a:ext cx="311700" cy="167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C0000"/>
          </a:solidFill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6"/>
          <p:cNvSpPr/>
          <p:nvPr/>
        </p:nvSpPr>
        <p:spPr>
          <a:xfrm>
            <a:off x="5843825" y="2817950"/>
            <a:ext cx="1525500" cy="383700"/>
          </a:xfrm>
          <a:prstGeom prst="flowChartAlternateProcess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p16"/>
          <p:cNvSpPr txBox="1">
            <a:spLocks noGrp="1"/>
          </p:cNvSpPr>
          <p:nvPr>
            <p:ph type="title"/>
          </p:nvPr>
        </p:nvSpPr>
        <p:spPr>
          <a:xfrm>
            <a:off x="408575" y="4357100"/>
            <a:ext cx="8619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6666"/>
              <a:buFont typeface="Arial"/>
              <a:buNone/>
            </a:pPr>
            <a:r>
              <a:rPr lang="en"/>
              <a:t>…but only specific resources hold primary sources.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311700" y="348088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Gather </a:t>
            </a:r>
            <a:r>
              <a:rPr lang="en" dirty="0"/>
              <a:t>background </a:t>
            </a:r>
            <a:r>
              <a:rPr lang="en" dirty="0" smtClean="0"/>
              <a:t>information to find laws</a:t>
            </a:r>
            <a:endParaRPr dirty="0"/>
          </a:p>
        </p:txBody>
      </p:sp>
      <p:sp>
        <p:nvSpPr>
          <p:cNvPr id="94" name="Google Shape;94;p17"/>
          <p:cNvSpPr txBox="1">
            <a:spLocks noGrp="1"/>
          </p:cNvSpPr>
          <p:nvPr>
            <p:ph type="body" idx="1"/>
          </p:nvPr>
        </p:nvSpPr>
        <p:spPr>
          <a:xfrm>
            <a:off x="450250" y="1017475"/>
            <a:ext cx="8633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This could include: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The jurisdiction (Congress, Supreme Court, Executive branch, State)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Who introduced the law or any of the parties involved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 smtClean="0"/>
              <a:t>The </a:t>
            </a:r>
            <a:r>
              <a:rPr lang="en" dirty="0"/>
              <a:t>status (was the law introduced, passed, vetoed, referred to a committee, etc)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 smtClean="0"/>
              <a:t>When </a:t>
            </a:r>
            <a:r>
              <a:rPr lang="en" dirty="0"/>
              <a:t>the law was introduced or passed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 smtClean="0"/>
              <a:t>Any </a:t>
            </a:r>
            <a:r>
              <a:rPr lang="en" dirty="0"/>
              <a:t>bill numbers if available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 smtClean="0"/>
              <a:t>Any information </a:t>
            </a:r>
            <a:r>
              <a:rPr lang="en" dirty="0"/>
              <a:t>about the events or environments that inspired legal intervention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dirty="0"/>
              <a:t>→ Notes taken from </a:t>
            </a:r>
            <a:r>
              <a:rPr lang="en" dirty="0" smtClean="0"/>
              <a:t>newspapers, online </a:t>
            </a:r>
            <a:r>
              <a:rPr lang="en" dirty="0"/>
              <a:t>encyclopedias, websites, articles, books, and more provide the keywords and limiters you will need to search databases.</a:t>
            </a:r>
            <a:endParaRPr dirty="0"/>
          </a:p>
        </p:txBody>
      </p:sp>
      <p:sp>
        <p:nvSpPr>
          <p:cNvPr id="95" name="Google Shape;95;p17"/>
          <p:cNvSpPr/>
          <p:nvPr/>
        </p:nvSpPr>
        <p:spPr>
          <a:xfrm>
            <a:off x="0" y="0"/>
            <a:ext cx="9144000" cy="167100"/>
          </a:xfrm>
          <a:prstGeom prst="rect">
            <a:avLst/>
          </a:prstGeom>
          <a:solidFill>
            <a:srgbClr val="56068C"/>
          </a:solidFill>
          <a:ln w="9525" cap="flat" cmpd="sng">
            <a:solidFill>
              <a:srgbClr val="5606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>
            <a:spLocks noGrp="1"/>
          </p:cNvSpPr>
          <p:nvPr>
            <p:ph type="title"/>
          </p:nvPr>
        </p:nvSpPr>
        <p:spPr>
          <a:xfrm>
            <a:off x="311700" y="348088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Background information is key</a:t>
            </a:r>
            <a:endParaRPr dirty="0"/>
          </a:p>
        </p:txBody>
      </p:sp>
      <p:sp>
        <p:nvSpPr>
          <p:cNvPr id="101" name="Google Shape;101;p18"/>
          <p:cNvSpPr txBox="1">
            <a:spLocks noGrp="1"/>
          </p:cNvSpPr>
          <p:nvPr>
            <p:ph type="body" idx="1"/>
          </p:nvPr>
        </p:nvSpPr>
        <p:spPr>
          <a:xfrm>
            <a:off x="450250" y="1152475"/>
            <a:ext cx="8382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ü"/>
            </a:pPr>
            <a:r>
              <a:rPr lang="en" dirty="0"/>
              <a:t>It defines where you will search by jurisdiction.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ü"/>
            </a:pPr>
            <a:r>
              <a:rPr lang="en" dirty="0"/>
              <a:t>It provides keywords and context for navigating a range of databases or web resources where the overall search functionality and database limiters may vary.</a:t>
            </a:r>
            <a:endParaRPr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>
              <a:buFont typeface="Wingdings" panose="05000000000000000000" pitchFamily="2" charset="2"/>
              <a:buChar char="ü"/>
            </a:pPr>
            <a:r>
              <a:rPr lang="en" dirty="0"/>
              <a:t>Many laws are in conversation with other laws; knowing the general dates and parties involved will help locate the specific law you need.</a:t>
            </a:r>
            <a:endParaRPr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ü"/>
            </a:pPr>
            <a:r>
              <a:rPr lang="en" dirty="0"/>
              <a:t>Laws follow citation and style that differs from how we talk about them in everyday speech.</a:t>
            </a:r>
            <a:endParaRPr dirty="0"/>
          </a:p>
        </p:txBody>
      </p:sp>
      <p:sp>
        <p:nvSpPr>
          <p:cNvPr id="102" name="Google Shape;102;p18"/>
          <p:cNvSpPr/>
          <p:nvPr/>
        </p:nvSpPr>
        <p:spPr>
          <a:xfrm>
            <a:off x="0" y="0"/>
            <a:ext cx="9144000" cy="167100"/>
          </a:xfrm>
          <a:prstGeom prst="rect">
            <a:avLst/>
          </a:prstGeom>
          <a:solidFill>
            <a:srgbClr val="56068C"/>
          </a:solidFill>
          <a:ln w="9525" cap="flat" cmpd="sng">
            <a:solidFill>
              <a:srgbClr val="5606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>
            <a:spLocks noGrp="1"/>
          </p:cNvSpPr>
          <p:nvPr>
            <p:ph type="title"/>
          </p:nvPr>
        </p:nvSpPr>
        <p:spPr>
          <a:xfrm>
            <a:off x="1366500" y="1714500"/>
            <a:ext cx="73029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Congress</a:t>
            </a:r>
            <a:endParaRPr dirty="0"/>
          </a:p>
        </p:txBody>
      </p:sp>
      <p:sp>
        <p:nvSpPr>
          <p:cNvPr id="108" name="Google Shape;108;p19"/>
          <p:cNvSpPr/>
          <p:nvPr/>
        </p:nvSpPr>
        <p:spPr>
          <a:xfrm>
            <a:off x="0" y="0"/>
            <a:ext cx="9144000" cy="167100"/>
          </a:xfrm>
          <a:prstGeom prst="rect">
            <a:avLst/>
          </a:prstGeom>
          <a:solidFill>
            <a:srgbClr val="56068C"/>
          </a:solidFill>
          <a:ln w="9525" cap="flat" cmpd="sng">
            <a:solidFill>
              <a:srgbClr val="5606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09" name="Google Shape;10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725" y="1741450"/>
            <a:ext cx="581725" cy="83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>
            <a:spLocks noGrp="1"/>
          </p:cNvSpPr>
          <p:nvPr>
            <p:ph type="title"/>
          </p:nvPr>
        </p:nvSpPr>
        <p:spPr>
          <a:xfrm>
            <a:off x="311700" y="412800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Finding Congressional </a:t>
            </a:r>
            <a:r>
              <a:rPr lang="en" dirty="0" smtClean="0"/>
              <a:t>Bills:</a:t>
            </a:r>
            <a:endParaRPr dirty="0"/>
          </a:p>
        </p:txBody>
      </p:sp>
      <p:sp>
        <p:nvSpPr>
          <p:cNvPr id="115" name="Google Shape;115;p20"/>
          <p:cNvSpPr txBox="1">
            <a:spLocks noGrp="1"/>
          </p:cNvSpPr>
          <p:nvPr>
            <p:ph type="body" idx="1"/>
          </p:nvPr>
        </p:nvSpPr>
        <p:spPr>
          <a:xfrm>
            <a:off x="450300" y="1159075"/>
            <a:ext cx="8382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Best bet databases to search</a:t>
            </a:r>
            <a:r>
              <a:rPr lang="en" dirty="0" smtClean="0"/>
              <a:t>:</a:t>
            </a:r>
            <a:endParaRPr dirty="0"/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 dirty="0"/>
              <a:t>Open access: </a:t>
            </a:r>
            <a:r>
              <a:rPr lang="en" sz="1800" u="sng" dirty="0">
                <a:solidFill>
                  <a:schemeClr val="hlink"/>
                </a:solidFill>
                <a:hlinkClick r:id="rId3"/>
              </a:rPr>
              <a:t>Congress.gov</a:t>
            </a:r>
            <a:r>
              <a:rPr lang="en" sz="1800" dirty="0"/>
              <a:t> (from 1799 to present) </a:t>
            </a:r>
            <a:endParaRPr sz="1800" dirty="0"/>
          </a:p>
          <a:p>
            <a:pPr lvl="1" indent="-342900">
              <a:lnSpc>
                <a:spcPct val="150000"/>
              </a:lnSpc>
              <a:buSzPts val="1800"/>
            </a:pPr>
            <a:r>
              <a:rPr lang="en" sz="1800" dirty="0"/>
              <a:t>Library databases: ProQuest Congressional or Legislative Insight</a:t>
            </a:r>
            <a:endParaRPr sz="1800" dirty="0"/>
          </a:p>
        </p:txBody>
      </p:sp>
      <p:sp>
        <p:nvSpPr>
          <p:cNvPr id="116" name="Google Shape;116;p20"/>
          <p:cNvSpPr/>
          <p:nvPr/>
        </p:nvSpPr>
        <p:spPr>
          <a:xfrm>
            <a:off x="0" y="0"/>
            <a:ext cx="9144000" cy="167100"/>
          </a:xfrm>
          <a:prstGeom prst="rect">
            <a:avLst/>
          </a:prstGeom>
          <a:solidFill>
            <a:srgbClr val="56068C"/>
          </a:solidFill>
          <a:ln w="9525" cap="flat" cmpd="sng">
            <a:solidFill>
              <a:srgbClr val="5606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17" name="Google Shape;11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10575" y="2645775"/>
            <a:ext cx="4349149" cy="2094699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" name="TextBox 1"/>
          <p:cNvSpPr txBox="1"/>
          <p:nvPr/>
        </p:nvSpPr>
        <p:spPr>
          <a:xfrm>
            <a:off x="2122416" y="4797251"/>
            <a:ext cx="46055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/>
              <a:t>Screenshot from: </a:t>
            </a:r>
            <a:r>
              <a:rPr lang="en-US" sz="600" dirty="0"/>
              <a:t>Congress.gov. "</a:t>
            </a:r>
            <a:r>
              <a:rPr lang="en-US" sz="600" i="1" dirty="0"/>
              <a:t>S.1564 - 89th Congress (1965-1966): An Act to enforce the 15th amendment to the Constitution of the United States</a:t>
            </a:r>
            <a:r>
              <a:rPr lang="en-US" sz="600" dirty="0"/>
              <a:t>." August 6, 1965. https://www.congress.gov/bill/89th-congress/senate-bill/1564.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>
            <a:spLocks noGrp="1"/>
          </p:cNvSpPr>
          <p:nvPr>
            <p:ph type="title"/>
          </p:nvPr>
        </p:nvSpPr>
        <p:spPr>
          <a:xfrm>
            <a:off x="1366500" y="1714500"/>
            <a:ext cx="73029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Supreme Court</a:t>
            </a:r>
            <a:endParaRPr dirty="0"/>
          </a:p>
        </p:txBody>
      </p:sp>
      <p:sp>
        <p:nvSpPr>
          <p:cNvPr id="123" name="Google Shape;123;p21"/>
          <p:cNvSpPr/>
          <p:nvPr/>
        </p:nvSpPr>
        <p:spPr>
          <a:xfrm>
            <a:off x="0" y="0"/>
            <a:ext cx="9144000" cy="167100"/>
          </a:xfrm>
          <a:prstGeom prst="rect">
            <a:avLst/>
          </a:prstGeom>
          <a:solidFill>
            <a:srgbClr val="56068C"/>
          </a:solidFill>
          <a:ln w="9525" cap="flat" cmpd="sng">
            <a:solidFill>
              <a:srgbClr val="5606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725" y="1741450"/>
            <a:ext cx="581725" cy="83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720</Words>
  <Application>Microsoft Office PowerPoint</Application>
  <PresentationFormat>On-screen Show (16:9)</PresentationFormat>
  <Paragraphs>94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Raleway</vt:lpstr>
      <vt:lpstr>Arial</vt:lpstr>
      <vt:lpstr>Wingdings</vt:lpstr>
      <vt:lpstr>Source Sans Pro Light</vt:lpstr>
      <vt:lpstr>Source Sans Pro</vt:lpstr>
      <vt:lpstr>Plum</vt:lpstr>
      <vt:lpstr>Researching Laws &amp; Legislation</vt:lpstr>
      <vt:lpstr>Learning Objectives:</vt:lpstr>
      <vt:lpstr>Background Research Tips</vt:lpstr>
      <vt:lpstr>There are many databases covering the law…</vt:lpstr>
      <vt:lpstr>Gather background information to find laws</vt:lpstr>
      <vt:lpstr>Background information is key</vt:lpstr>
      <vt:lpstr>Congress</vt:lpstr>
      <vt:lpstr>Finding Congressional Bills:</vt:lpstr>
      <vt:lpstr>The Supreme Court</vt:lpstr>
      <vt:lpstr>Finding Supreme Court Cases:</vt:lpstr>
      <vt:lpstr>Listening to Supreme Court Oral Arguments Live:</vt:lpstr>
      <vt:lpstr>Executive Orders</vt:lpstr>
      <vt:lpstr>Finding Executive Orders:</vt:lpstr>
      <vt:lpstr>State Legislatures</vt:lpstr>
      <vt:lpstr>Proposed Bills &amp; Enacted Laws by State</vt:lpstr>
      <vt:lpstr>Look for organizations &amp; activists tracking legislation by state on specific topics: </vt:lpstr>
      <vt:lpstr>Questions &amp; Further Resources</vt:lpstr>
      <vt:lpstr>We hope this workshop was helpful!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Researching Laws &amp; Legislation</dc:title>
  <dc:creator>Tierney Gleason</dc:creator>
  <cp:lastModifiedBy>Tierney Gleason</cp:lastModifiedBy>
  <cp:revision>10</cp:revision>
  <dcterms:modified xsi:type="dcterms:W3CDTF">2023-05-15T21:14:25Z</dcterms:modified>
</cp:coreProperties>
</file>