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15"/>
  </p:notesMasterIdLst>
  <p:sldIdLst>
    <p:sldId id="256" r:id="rId2"/>
    <p:sldId id="268" r:id="rId3"/>
    <p:sldId id="266" r:id="rId4"/>
    <p:sldId id="257" r:id="rId5"/>
    <p:sldId id="258" r:id="rId6"/>
    <p:sldId id="259" r:id="rId7"/>
    <p:sldId id="264" r:id="rId8"/>
    <p:sldId id="270" r:id="rId9"/>
    <p:sldId id="260" r:id="rId10"/>
    <p:sldId id="262" r:id="rId11"/>
    <p:sldId id="261" r:id="rId12"/>
    <p:sldId id="267"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4"/>
  </p:normalViewPr>
  <p:slideViewPr>
    <p:cSldViewPr>
      <p:cViewPr>
        <p:scale>
          <a:sx n="100" d="100"/>
          <a:sy n="100" d="100"/>
        </p:scale>
        <p:origin x="1424" y="-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65C7D3-EF0C-423D-83B8-4B7380CADF95}" type="datetimeFigureOut">
              <a:rPr lang="en-US" smtClean="0"/>
              <a:t>2/17/17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DC5076-03FA-4B3B-B6A7-D8EC592CD220}" type="slidenum">
              <a:rPr lang="en-US" smtClean="0"/>
              <a:t>‹#›</a:t>
            </a:fld>
            <a:endParaRPr lang="en-US"/>
          </a:p>
        </p:txBody>
      </p:sp>
    </p:spTree>
    <p:extLst>
      <p:ext uri="{BB962C8B-B14F-4D97-AF65-F5344CB8AC3E}">
        <p14:creationId xmlns:p14="http://schemas.microsoft.com/office/powerpoint/2010/main" val="2857443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Librarian introduces herself briefly</a:t>
            </a:r>
            <a:endParaRPr lang="en-US" dirty="0"/>
          </a:p>
        </p:txBody>
      </p:sp>
      <p:sp>
        <p:nvSpPr>
          <p:cNvPr id="4" name="Slide Number Placeholder 3"/>
          <p:cNvSpPr>
            <a:spLocks noGrp="1"/>
          </p:cNvSpPr>
          <p:nvPr>
            <p:ph type="sldNum" sz="quarter" idx="10"/>
          </p:nvPr>
        </p:nvSpPr>
        <p:spPr/>
        <p:txBody>
          <a:bodyPr/>
          <a:lstStyle/>
          <a:p>
            <a:fld id="{17DC5076-03FA-4B3B-B6A7-D8EC592CD220}" type="slidenum">
              <a:rPr lang="en-US" smtClean="0"/>
              <a:t>1</a:t>
            </a:fld>
            <a:endParaRPr lang="en-US"/>
          </a:p>
        </p:txBody>
      </p:sp>
    </p:spTree>
    <p:extLst>
      <p:ext uri="{BB962C8B-B14F-4D97-AF65-F5344CB8AC3E}">
        <p14:creationId xmlns:p14="http://schemas.microsoft.com/office/powerpoint/2010/main" val="403547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 the metaphor of research</a:t>
            </a:r>
            <a:r>
              <a:rPr lang="en-US" baseline="0" dirty="0" smtClean="0"/>
              <a:t> as </a:t>
            </a:r>
            <a:r>
              <a:rPr lang="en-US" baseline="0" smtClean="0"/>
              <a:t>a conversation – synthesis </a:t>
            </a:r>
            <a:endParaRPr lang="en-US"/>
          </a:p>
        </p:txBody>
      </p:sp>
      <p:sp>
        <p:nvSpPr>
          <p:cNvPr id="4" name="Slide Number Placeholder 3"/>
          <p:cNvSpPr>
            <a:spLocks noGrp="1"/>
          </p:cNvSpPr>
          <p:nvPr>
            <p:ph type="sldNum" sz="quarter" idx="10"/>
          </p:nvPr>
        </p:nvSpPr>
        <p:spPr/>
        <p:txBody>
          <a:bodyPr/>
          <a:lstStyle/>
          <a:p>
            <a:fld id="{17DC5076-03FA-4B3B-B6A7-D8EC592CD220}" type="slidenum">
              <a:rPr lang="en-US" smtClean="0"/>
              <a:t>2</a:t>
            </a:fld>
            <a:endParaRPr lang="en-US"/>
          </a:p>
        </p:txBody>
      </p:sp>
    </p:spTree>
    <p:extLst>
      <p:ext uri="{BB962C8B-B14F-4D97-AF65-F5344CB8AC3E}">
        <p14:creationId xmlns:p14="http://schemas.microsoft.com/office/powerpoint/2010/main" val="1801760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 Librarian introduces synthesis by asking the class, “Tell me what comes to mind when you think of synthesis.”</a:t>
            </a:r>
          </a:p>
          <a:p>
            <a:pPr marL="171450" lvl="0" indent="-171450">
              <a:buFont typeface="Arial"/>
              <a:buChar char="•"/>
            </a:pPr>
            <a:r>
              <a:rPr lang="en-US" sz="1200" kern="1200" dirty="0" smtClean="0">
                <a:solidFill>
                  <a:schemeClr val="tx1"/>
                </a:solidFill>
                <a:effectLst/>
                <a:latin typeface="+mn-lt"/>
                <a:ea typeface="+mn-ea"/>
                <a:cs typeface="+mn-cs"/>
              </a:rPr>
              <a:t>Get a few responses from students, </a:t>
            </a:r>
          </a:p>
          <a:p>
            <a:pPr marL="171450" lvl="0" indent="-171450">
              <a:buFont typeface="Arial"/>
              <a:buChar char="•"/>
            </a:pPr>
            <a:r>
              <a:rPr lang="en-US" sz="1200" kern="1200" dirty="0" smtClean="0">
                <a:solidFill>
                  <a:schemeClr val="tx1"/>
                </a:solidFill>
                <a:effectLst/>
                <a:latin typeface="+mn-lt"/>
                <a:ea typeface="+mn-ea"/>
                <a:cs typeface="+mn-cs"/>
              </a:rPr>
              <a:t>Click to bring</a:t>
            </a:r>
            <a:r>
              <a:rPr lang="en-US" sz="1200" kern="1200" baseline="0" dirty="0" smtClean="0">
                <a:solidFill>
                  <a:schemeClr val="tx1"/>
                </a:solidFill>
                <a:effectLst/>
                <a:latin typeface="+mn-lt"/>
                <a:ea typeface="+mn-ea"/>
                <a:cs typeface="+mn-cs"/>
              </a:rPr>
              <a:t> bullet points up</a:t>
            </a:r>
          </a:p>
          <a:p>
            <a:pPr marL="171450" lvl="0" indent="-171450">
              <a:buFont typeface="Arial"/>
              <a:buChar char="•"/>
            </a:pPr>
            <a:r>
              <a:rPr lang="en-US" sz="1200" kern="1200" dirty="0" smtClean="0">
                <a:solidFill>
                  <a:schemeClr val="tx1"/>
                </a:solidFill>
                <a:effectLst/>
                <a:latin typeface="+mn-lt"/>
                <a:ea typeface="+mn-ea"/>
                <a:cs typeface="+mn-cs"/>
              </a:rPr>
              <a:t>Compare synthesis to photosynthesis </a:t>
            </a:r>
          </a:p>
          <a:p>
            <a:endParaRPr lang="en-US" dirty="0"/>
          </a:p>
        </p:txBody>
      </p:sp>
      <p:sp>
        <p:nvSpPr>
          <p:cNvPr id="4" name="Slide Number Placeholder 3"/>
          <p:cNvSpPr>
            <a:spLocks noGrp="1"/>
          </p:cNvSpPr>
          <p:nvPr>
            <p:ph type="sldNum" sz="quarter" idx="10"/>
          </p:nvPr>
        </p:nvSpPr>
        <p:spPr/>
        <p:txBody>
          <a:bodyPr/>
          <a:lstStyle/>
          <a:p>
            <a:fld id="{17DC5076-03FA-4B3B-B6A7-D8EC592CD220}" type="slidenum">
              <a:rPr lang="en-US" smtClean="0"/>
              <a:t>3</a:t>
            </a:fld>
            <a:endParaRPr lang="en-US"/>
          </a:p>
        </p:txBody>
      </p:sp>
    </p:spTree>
    <p:extLst>
      <p:ext uri="{BB962C8B-B14F-4D97-AF65-F5344CB8AC3E}">
        <p14:creationId xmlns:p14="http://schemas.microsoft.com/office/powerpoint/2010/main" val="4067464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Synthesis is not summary, critique, classification, compare &amp; contrast, or quotes with no commentary</a:t>
            </a:r>
          </a:p>
          <a:p>
            <a:endParaRPr lang="en-US" dirty="0"/>
          </a:p>
        </p:txBody>
      </p:sp>
      <p:sp>
        <p:nvSpPr>
          <p:cNvPr id="4" name="Slide Number Placeholder 3"/>
          <p:cNvSpPr>
            <a:spLocks noGrp="1"/>
          </p:cNvSpPr>
          <p:nvPr>
            <p:ph type="sldNum" sz="quarter" idx="10"/>
          </p:nvPr>
        </p:nvSpPr>
        <p:spPr/>
        <p:txBody>
          <a:bodyPr/>
          <a:lstStyle/>
          <a:p>
            <a:fld id="{17DC5076-03FA-4B3B-B6A7-D8EC592CD220}" type="slidenum">
              <a:rPr lang="en-US" smtClean="0"/>
              <a:t>4</a:t>
            </a:fld>
            <a:endParaRPr lang="en-US"/>
          </a:p>
        </p:txBody>
      </p:sp>
    </p:spTree>
    <p:extLst>
      <p:ext uri="{BB962C8B-B14F-4D97-AF65-F5344CB8AC3E}">
        <p14:creationId xmlns:p14="http://schemas.microsoft.com/office/powerpoint/2010/main" val="3165862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Synthesis is using conversations in the literature to make a point, thinking beyond the text, inferring relationships amongst different sources, presenting own point of view and analyzing, combining information in a meaningful way. </a:t>
            </a:r>
          </a:p>
          <a:p>
            <a:endParaRPr lang="en-US" dirty="0"/>
          </a:p>
        </p:txBody>
      </p:sp>
      <p:sp>
        <p:nvSpPr>
          <p:cNvPr id="4" name="Slide Number Placeholder 3"/>
          <p:cNvSpPr>
            <a:spLocks noGrp="1"/>
          </p:cNvSpPr>
          <p:nvPr>
            <p:ph type="sldNum" sz="quarter" idx="10"/>
          </p:nvPr>
        </p:nvSpPr>
        <p:spPr/>
        <p:txBody>
          <a:bodyPr/>
          <a:lstStyle/>
          <a:p>
            <a:fld id="{17DC5076-03FA-4B3B-B6A7-D8EC592CD220}" type="slidenum">
              <a:rPr lang="en-US" smtClean="0"/>
              <a:t>5</a:t>
            </a:fld>
            <a:endParaRPr lang="en-US"/>
          </a:p>
        </p:txBody>
      </p:sp>
    </p:spTree>
    <p:extLst>
      <p:ext uri="{BB962C8B-B14F-4D97-AF65-F5344CB8AC3E}">
        <p14:creationId xmlns:p14="http://schemas.microsoft.com/office/powerpoint/2010/main" val="4186966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Show the comparison of papers and ask the class, “Based on what we just</a:t>
            </a:r>
            <a:r>
              <a:rPr lang="en-US" sz="1200" kern="1200" baseline="0" dirty="0" smtClean="0">
                <a:solidFill>
                  <a:schemeClr val="tx1"/>
                </a:solidFill>
                <a:effectLst/>
                <a:latin typeface="+mn-lt"/>
                <a:ea typeface="+mn-ea"/>
                <a:cs typeface="+mn-cs"/>
              </a:rPr>
              <a:t> discussed,</a:t>
            </a:r>
            <a:r>
              <a:rPr lang="en-US" sz="1200" kern="1200" dirty="0" smtClean="0">
                <a:solidFill>
                  <a:schemeClr val="tx1"/>
                </a:solidFill>
                <a:effectLst/>
                <a:latin typeface="+mn-lt"/>
                <a:ea typeface="+mn-ea"/>
                <a:cs typeface="+mn-cs"/>
              </a:rPr>
              <a:t> which paper is a good example of synthesis? Why?”</a:t>
            </a:r>
          </a:p>
          <a:p>
            <a:endParaRPr lang="en-US" dirty="0"/>
          </a:p>
        </p:txBody>
      </p:sp>
      <p:sp>
        <p:nvSpPr>
          <p:cNvPr id="4" name="Slide Number Placeholder 3"/>
          <p:cNvSpPr>
            <a:spLocks noGrp="1"/>
          </p:cNvSpPr>
          <p:nvPr>
            <p:ph type="sldNum" sz="quarter" idx="10"/>
          </p:nvPr>
        </p:nvSpPr>
        <p:spPr/>
        <p:txBody>
          <a:bodyPr/>
          <a:lstStyle/>
          <a:p>
            <a:fld id="{17DC5076-03FA-4B3B-B6A7-D8EC592CD220}" type="slidenum">
              <a:rPr lang="en-US" smtClean="0"/>
              <a:t>6</a:t>
            </a:fld>
            <a:endParaRPr lang="en-US"/>
          </a:p>
        </p:txBody>
      </p:sp>
    </p:spTree>
    <p:extLst>
      <p:ext uri="{BB962C8B-B14F-4D97-AF65-F5344CB8AC3E}">
        <p14:creationId xmlns:p14="http://schemas.microsoft.com/office/powerpoint/2010/main" val="1074277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As seen in the example above, synthesis</a:t>
            </a:r>
            <a:r>
              <a:rPr lang="en-US" baseline="0" dirty="0" smtClean="0"/>
              <a:t> is all about seeing how our sources converse with each other. </a:t>
            </a:r>
          </a:p>
          <a:p>
            <a:pPr marL="171450" lvl="0" indent="-171450">
              <a:buFont typeface="Arial"/>
              <a:buChar char="•"/>
            </a:pPr>
            <a:r>
              <a:rPr lang="en-US" sz="1200" kern="1200" dirty="0" smtClean="0">
                <a:solidFill>
                  <a:schemeClr val="tx1"/>
                </a:solidFill>
                <a:effectLst/>
                <a:latin typeface="+mn-lt"/>
                <a:ea typeface="+mn-ea"/>
                <a:cs typeface="+mn-cs"/>
              </a:rPr>
              <a:t>Ask the class, “How do we do this? Tell me how we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synthesize information and make connections between sources.”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Get a few responses from the class, prompt them if necessary by offering suggestions such as, annotation, reading, summarizing, writing notes, identifying main points, critical thinking, etc. </a:t>
            </a:r>
          </a:p>
          <a:p>
            <a:pPr marL="171450" lvl="0" indent="-171450">
              <a:buFont typeface="Arial"/>
              <a:buChar char="•"/>
            </a:pPr>
            <a:r>
              <a:rPr lang="en-US" sz="1200" kern="1200" dirty="0" smtClean="0">
                <a:solidFill>
                  <a:schemeClr val="tx1"/>
                </a:solidFill>
                <a:effectLst/>
                <a:latin typeface="+mn-lt"/>
                <a:ea typeface="+mn-ea"/>
                <a:cs typeface="+mn-cs"/>
              </a:rPr>
              <a:t>How do we determine which conversations are important</a:t>
            </a:r>
            <a:r>
              <a:rPr lang="en-US" sz="1200" kern="1200" baseline="0" dirty="0" smtClean="0">
                <a:solidFill>
                  <a:schemeClr val="tx1"/>
                </a:solidFill>
                <a:effectLst/>
                <a:latin typeface="+mn-lt"/>
                <a:ea typeface="+mn-ea"/>
                <a:cs typeface="+mn-cs"/>
              </a:rPr>
              <a:t> to address? </a:t>
            </a:r>
          </a:p>
          <a:p>
            <a:pPr marL="171450" lvl="0" indent="-171450">
              <a:buFont typeface="Arial"/>
              <a:buChar char="•"/>
            </a:pPr>
            <a:r>
              <a:rPr lang="en-US" sz="1200" kern="1200" baseline="0" dirty="0" smtClean="0">
                <a:solidFill>
                  <a:schemeClr val="tx1"/>
                </a:solidFill>
                <a:effectLst/>
                <a:latin typeface="+mn-lt"/>
                <a:ea typeface="+mn-ea"/>
                <a:cs typeface="+mn-cs"/>
              </a:rPr>
              <a:t>How do we go about grouping these conversations?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7DC5076-03FA-4B3B-B6A7-D8EC592CD220}" type="slidenum">
              <a:rPr lang="en-US" smtClean="0"/>
              <a:t>7</a:t>
            </a:fld>
            <a:endParaRPr lang="en-US"/>
          </a:p>
        </p:txBody>
      </p:sp>
    </p:spTree>
    <p:extLst>
      <p:ext uri="{BB962C8B-B14F-4D97-AF65-F5344CB8AC3E}">
        <p14:creationId xmlns:p14="http://schemas.microsoft.com/office/powerpoint/2010/main" val="543831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a process.  You can’t go from pile of research to paper.  Writers who don’t engage in this paper produce things that either don’t say anything new and just reiterate what others say, or that try to smash sources together where they don’t belong.  </a:t>
            </a:r>
            <a:r>
              <a:rPr lang="en-US" sz="1200" kern="1200" smtClean="0">
                <a:solidFill>
                  <a:schemeClr val="tx1"/>
                </a:solidFill>
                <a:effectLst/>
                <a:latin typeface="+mn-lt"/>
                <a:ea typeface="+mn-ea"/>
                <a:cs typeface="+mn-cs"/>
              </a:rPr>
              <a:t>This just makes people confused and less likely to listen to what you’re trying to say.</a:t>
            </a:r>
          </a:p>
          <a:p>
            <a:endParaRPr lang="en-US"/>
          </a:p>
        </p:txBody>
      </p:sp>
      <p:sp>
        <p:nvSpPr>
          <p:cNvPr id="4" name="Slide Number Placeholder 3"/>
          <p:cNvSpPr>
            <a:spLocks noGrp="1"/>
          </p:cNvSpPr>
          <p:nvPr>
            <p:ph type="sldNum" sz="quarter" idx="10"/>
          </p:nvPr>
        </p:nvSpPr>
        <p:spPr/>
        <p:txBody>
          <a:bodyPr/>
          <a:lstStyle/>
          <a:p>
            <a:fld id="{17DC5076-03FA-4B3B-B6A7-D8EC592CD220}" type="slidenum">
              <a:rPr lang="en-US" smtClean="0"/>
              <a:t>8</a:t>
            </a:fld>
            <a:endParaRPr lang="en-US"/>
          </a:p>
        </p:txBody>
      </p:sp>
    </p:spTree>
    <p:extLst>
      <p:ext uri="{BB962C8B-B14F-4D97-AF65-F5344CB8AC3E}">
        <p14:creationId xmlns:p14="http://schemas.microsoft.com/office/powerpoint/2010/main" val="2265332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synthesis</a:t>
            </a:r>
            <a:r>
              <a:rPr lang="en-US" baseline="0" dirty="0" smtClean="0"/>
              <a:t> matrix. At the top we see the different sources and on the side we see the main points brought up. </a:t>
            </a:r>
          </a:p>
          <a:p>
            <a:pPr marL="171450" indent="-171450">
              <a:buFont typeface="Arial"/>
              <a:buChar char="•"/>
            </a:pPr>
            <a:r>
              <a:rPr lang="en-US" baseline="0" dirty="0" smtClean="0"/>
              <a:t>If you find that only one source talks about a certain main point what might that indicate to you as a researcher?</a:t>
            </a:r>
          </a:p>
          <a:p>
            <a:pPr marL="171450" indent="-171450">
              <a:buFont typeface="Arial"/>
              <a:buChar char="•"/>
            </a:pPr>
            <a:r>
              <a:rPr lang="en-US" baseline="0" dirty="0" smtClean="0"/>
              <a:t>The way you frame these conversations allows you to enter them – thereby creating new knowledge. </a:t>
            </a:r>
          </a:p>
          <a:p>
            <a:pPr marL="171450" indent="-171450">
              <a:buFont typeface="Arial"/>
              <a:buChar char="•"/>
            </a:pPr>
            <a:r>
              <a:rPr lang="en-US" baseline="0" dirty="0" smtClean="0"/>
              <a:t>Once you know how your sources talk to each other, the next step in the synthesis matrix is inserting your voice into the conversation. Your voice, analysis, opinion, commentary provides context for your research and also helps your reader see the same connections you do. </a:t>
            </a:r>
            <a:endParaRPr lang="en-US" dirty="0"/>
          </a:p>
        </p:txBody>
      </p:sp>
      <p:sp>
        <p:nvSpPr>
          <p:cNvPr id="4" name="Slide Number Placeholder 3"/>
          <p:cNvSpPr>
            <a:spLocks noGrp="1"/>
          </p:cNvSpPr>
          <p:nvPr>
            <p:ph type="sldNum" sz="quarter" idx="10"/>
          </p:nvPr>
        </p:nvSpPr>
        <p:spPr/>
        <p:txBody>
          <a:bodyPr/>
          <a:lstStyle/>
          <a:p>
            <a:fld id="{17DC5076-03FA-4B3B-B6A7-D8EC592CD220}" type="slidenum">
              <a:rPr lang="en-US" smtClean="0"/>
              <a:t>10</a:t>
            </a:fld>
            <a:endParaRPr lang="en-US"/>
          </a:p>
        </p:txBody>
      </p:sp>
    </p:spTree>
    <p:extLst>
      <p:ext uri="{BB962C8B-B14F-4D97-AF65-F5344CB8AC3E}">
        <p14:creationId xmlns:p14="http://schemas.microsoft.com/office/powerpoint/2010/main" val="3437663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2/17/17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9474608C-0EB5-476C-81CC-F96C3EF32DC3}"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D42DE-0EA3-493D-A531-335FA662CA2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474608C-0EB5-476C-81CC-F96C3EF32DC3}"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9474608C-0EB5-476C-81CC-F96C3EF32DC3}"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9474608C-0EB5-476C-81CC-F96C3EF32DC3}"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474608C-0EB5-476C-81CC-F96C3EF32DC3}"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D42DE-0EA3-493D-A531-335FA662CA2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474608C-0EB5-476C-81CC-F96C3EF32DC3}"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D42DE-0EA3-493D-A531-335FA662CA2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474608C-0EB5-476C-81CC-F96C3EF32DC3}"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0D42DE-0EA3-493D-A531-335FA662CA2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474608C-0EB5-476C-81CC-F96C3EF32DC3}"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2/17/17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9474608C-0EB5-476C-81CC-F96C3EF32DC3}"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D42DE-0EA3-493D-A531-335FA662CA2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9474608C-0EB5-476C-81CC-F96C3EF32DC3}" type="datetimeFigureOut">
              <a:rPr lang="en-US" smtClean="0"/>
              <a:t>2/17/17</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CE0D42DE-0EA3-493D-A531-335FA662CA29}"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474608C-0EB5-476C-81CC-F96C3EF32DC3}" type="datetimeFigureOut">
              <a:rPr lang="en-US" smtClean="0"/>
              <a:t>2/17/17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0D42DE-0EA3-493D-A531-335FA662CA2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4608C-0EB5-476C-81CC-F96C3EF32DC3}" type="datetimeFigureOut">
              <a:rPr lang="en-US" smtClean="0"/>
              <a:t>2/17/17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0D42DE-0EA3-493D-A531-335FA662CA2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9474608C-0EB5-476C-81CC-F96C3EF32DC3}"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0D42DE-0EA3-493D-A531-335FA662CA2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9474608C-0EB5-476C-81CC-F96C3EF32DC3}" type="datetimeFigureOut">
              <a:rPr lang="en-US" smtClean="0"/>
              <a:t>2/17/17</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CE0D42DE-0EA3-493D-A531-335FA662CA29}"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Finding and Entering Conversations in your Research:</a:t>
            </a:r>
            <a:endParaRPr lang="en-US" dirty="0"/>
          </a:p>
        </p:txBody>
      </p:sp>
      <p:sp>
        <p:nvSpPr>
          <p:cNvPr id="3" name="Subtitle 2"/>
          <p:cNvSpPr>
            <a:spLocks noGrp="1"/>
          </p:cNvSpPr>
          <p:nvPr>
            <p:ph type="subTitle" idx="1"/>
          </p:nvPr>
        </p:nvSpPr>
        <p:spPr/>
        <p:txBody>
          <a:bodyPr/>
          <a:lstStyle/>
          <a:p>
            <a:r>
              <a:rPr lang="en-US" dirty="0" smtClean="0"/>
              <a:t>Using synthesis to discover what your sources say</a:t>
            </a:r>
            <a:endParaRPr lang="en-US" dirty="0"/>
          </a:p>
        </p:txBody>
      </p:sp>
    </p:spTree>
    <p:extLst>
      <p:ext uri="{BB962C8B-B14F-4D97-AF65-F5344CB8AC3E}">
        <p14:creationId xmlns:p14="http://schemas.microsoft.com/office/powerpoint/2010/main" val="1053704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look like?</a:t>
            </a:r>
            <a:endParaRPr lang="en-US" dirty="0"/>
          </a:p>
        </p:txBody>
      </p:sp>
      <p:pic>
        <p:nvPicPr>
          <p:cNvPr id="7" name="Content Placeholder 6" descr="Screen Shot 2015-01-30 at 9.26.49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8670" t="-9527" r="-13108" b="-16411"/>
          <a:stretch/>
        </p:blipFill>
        <p:spPr>
          <a:xfrm>
            <a:off x="457200" y="1600200"/>
            <a:ext cx="8458200" cy="5900733"/>
          </a:xfrm>
        </p:spPr>
      </p:pic>
      <p:sp>
        <p:nvSpPr>
          <p:cNvPr id="3" name="Right Arrow 2"/>
          <p:cNvSpPr/>
          <p:nvPr/>
        </p:nvSpPr>
        <p:spPr>
          <a:xfrm>
            <a:off x="457200" y="2971800"/>
            <a:ext cx="6096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457200" y="5105400"/>
            <a:ext cx="6096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1676400" y="2171700"/>
            <a:ext cx="914400" cy="4953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276600" y="3505200"/>
            <a:ext cx="1524000" cy="6858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181600" y="3714750"/>
            <a:ext cx="609600" cy="24765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172200" y="4619624"/>
            <a:ext cx="1828800" cy="208597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3267075" y="1981200"/>
            <a:ext cx="6096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71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begin?</a:t>
            </a:r>
            <a:endParaRPr lang="en-US" dirty="0"/>
          </a:p>
        </p:txBody>
      </p:sp>
      <p:sp>
        <p:nvSpPr>
          <p:cNvPr id="3" name="Content Placeholder 2"/>
          <p:cNvSpPr>
            <a:spLocks noGrp="1"/>
          </p:cNvSpPr>
          <p:nvPr>
            <p:ph idx="1"/>
          </p:nvPr>
        </p:nvSpPr>
        <p:spPr>
          <a:xfrm>
            <a:off x="1066800" y="2438400"/>
            <a:ext cx="7610476" cy="3670767"/>
          </a:xfrm>
        </p:spPr>
        <p:txBody>
          <a:bodyPr>
            <a:noAutofit/>
          </a:bodyPr>
          <a:lstStyle/>
          <a:p>
            <a:r>
              <a:rPr lang="en-US" sz="2600" dirty="0" smtClean="0"/>
              <a:t>Read your sources carefully and find the main idea(s) of each source</a:t>
            </a:r>
            <a:endParaRPr lang="en-US" sz="2200" dirty="0" smtClean="0"/>
          </a:p>
          <a:p>
            <a:r>
              <a:rPr lang="en-US" sz="2600" dirty="0"/>
              <a:t>L</a:t>
            </a:r>
            <a:r>
              <a:rPr lang="en-US" sz="2600" dirty="0" smtClean="0"/>
              <a:t>ook for similarities in your sources – which sources are talking about the same main ideas? (for example, sources that discuss the historical background on your topic)</a:t>
            </a:r>
          </a:p>
        </p:txBody>
      </p:sp>
    </p:spTree>
    <p:extLst>
      <p:ext uri="{BB962C8B-B14F-4D97-AF65-F5344CB8AC3E}">
        <p14:creationId xmlns:p14="http://schemas.microsoft.com/office/powerpoint/2010/main" val="141884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609600"/>
            <a:ext cx="8913813" cy="914400"/>
          </a:xfrm>
        </p:spPr>
        <p:txBody>
          <a:bodyPr/>
          <a:lstStyle/>
          <a:p>
            <a:r>
              <a:rPr lang="en-US" dirty="0" smtClean="0"/>
              <a:t>Your Turn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24724788"/>
              </p:ext>
            </p:extLst>
          </p:nvPr>
        </p:nvGraphicFramePr>
        <p:xfrm>
          <a:off x="152400" y="2286000"/>
          <a:ext cx="8763000" cy="4038600"/>
        </p:xfrm>
        <a:graphic>
          <a:graphicData uri="http://schemas.openxmlformats.org/drawingml/2006/table">
            <a:tbl>
              <a:tblPr firstRow="1" bandRow="1">
                <a:tableStyleId>{5C22544A-7EE6-4342-B048-85BDC9FD1C3A}</a:tableStyleId>
              </a:tblPr>
              <a:tblGrid>
                <a:gridCol w="1752600"/>
                <a:gridCol w="1752600"/>
                <a:gridCol w="1752600"/>
                <a:gridCol w="1752600"/>
                <a:gridCol w="1752600"/>
              </a:tblGrid>
              <a:tr h="1009650">
                <a:tc>
                  <a:txBody>
                    <a:bodyPr/>
                    <a:lstStyle/>
                    <a:p>
                      <a:pPr algn="ctr"/>
                      <a:r>
                        <a:rPr lang="en-US" dirty="0" smtClean="0"/>
                        <a:t>Main Ideas</a:t>
                      </a:r>
                      <a:endParaRPr lang="en-US" dirty="0"/>
                    </a:p>
                  </a:txBody>
                  <a:tcPr/>
                </a:tc>
                <a:tc>
                  <a:txBody>
                    <a:bodyPr/>
                    <a:lstStyle/>
                    <a:p>
                      <a:pPr algn="ctr"/>
                      <a:r>
                        <a:rPr lang="en-US" dirty="0" smtClean="0"/>
                        <a:t>Source 1</a:t>
                      </a:r>
                      <a:endParaRPr lang="en-US" dirty="0"/>
                    </a:p>
                  </a:txBody>
                  <a:tcPr/>
                </a:tc>
                <a:tc>
                  <a:txBody>
                    <a:bodyPr/>
                    <a:lstStyle/>
                    <a:p>
                      <a:pPr algn="ctr"/>
                      <a:r>
                        <a:rPr lang="en-US" dirty="0" smtClean="0"/>
                        <a:t>Source 2</a:t>
                      </a:r>
                      <a:endParaRPr lang="en-US" dirty="0"/>
                    </a:p>
                  </a:txBody>
                  <a:tcPr/>
                </a:tc>
                <a:tc>
                  <a:txBody>
                    <a:bodyPr/>
                    <a:lstStyle/>
                    <a:p>
                      <a:pPr algn="ctr"/>
                      <a:r>
                        <a:rPr lang="en-US" dirty="0" smtClean="0"/>
                        <a:t>Source 3…</a:t>
                      </a:r>
                      <a:endParaRPr lang="en-US" dirty="0"/>
                    </a:p>
                  </a:txBody>
                  <a:tcPr/>
                </a:tc>
                <a:tc>
                  <a:txBody>
                    <a:bodyPr/>
                    <a:lstStyle/>
                    <a:p>
                      <a:pPr algn="ctr"/>
                      <a:r>
                        <a:rPr lang="en-US" dirty="0" smtClean="0"/>
                        <a:t>My Thoughts</a:t>
                      </a:r>
                      <a:endParaRPr lang="en-US" dirty="0"/>
                    </a:p>
                  </a:txBody>
                  <a:tcPr/>
                </a:tc>
              </a:tr>
              <a:tr h="1009650">
                <a:tc>
                  <a:txBody>
                    <a:bodyPr/>
                    <a:lstStyle/>
                    <a:p>
                      <a:r>
                        <a:rPr lang="en-US" dirty="0" smtClean="0"/>
                        <a:t>Main Idea 1</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1009650">
                <a:tc>
                  <a:txBody>
                    <a:bodyPr/>
                    <a:lstStyle/>
                    <a:p>
                      <a:r>
                        <a:rPr lang="en-US" dirty="0" smtClean="0"/>
                        <a:t>Main Idea 2</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1009650">
                <a:tc>
                  <a:txBody>
                    <a:bodyPr/>
                    <a:lstStyle/>
                    <a:p>
                      <a:r>
                        <a:rPr lang="en-US" dirty="0" smtClean="0"/>
                        <a:t>Main Idea 3…</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457200" y="1676400"/>
            <a:ext cx="7772400" cy="369332"/>
          </a:xfrm>
          <a:prstGeom prst="rect">
            <a:avLst/>
          </a:prstGeom>
          <a:noFill/>
        </p:spPr>
        <p:txBody>
          <a:bodyPr wrap="square" rtlCol="0">
            <a:spAutoFit/>
          </a:bodyPr>
          <a:lstStyle/>
          <a:p>
            <a:r>
              <a:rPr lang="en-US" dirty="0" smtClean="0"/>
              <a:t>My Topic is ______________________________________________________</a:t>
            </a:r>
            <a:endParaRPr lang="en-US" dirty="0"/>
          </a:p>
        </p:txBody>
      </p:sp>
    </p:spTree>
    <p:extLst>
      <p:ext uri="{BB962C8B-B14F-4D97-AF65-F5344CB8AC3E}">
        <p14:creationId xmlns:p14="http://schemas.microsoft.com/office/powerpoint/2010/main" val="361070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Luck!</a:t>
            </a:r>
            <a:endParaRPr lang="en-US" dirty="0"/>
          </a:p>
        </p:txBody>
      </p:sp>
      <p:sp>
        <p:nvSpPr>
          <p:cNvPr id="3" name="Content Placeholder 2"/>
          <p:cNvSpPr>
            <a:spLocks noGrp="1"/>
          </p:cNvSpPr>
          <p:nvPr>
            <p:ph idx="1"/>
          </p:nvPr>
        </p:nvSpPr>
        <p:spPr>
          <a:xfrm>
            <a:off x="762000" y="2438400"/>
            <a:ext cx="7610476" cy="3670767"/>
          </a:xfrm>
        </p:spPr>
        <p:txBody>
          <a:bodyPr>
            <a:normAutofit/>
          </a:bodyPr>
          <a:lstStyle/>
          <a:p>
            <a:pPr marL="0" indent="0" algn="ctr">
              <a:buNone/>
            </a:pPr>
            <a:r>
              <a:rPr lang="en-US" sz="4000" dirty="0" smtClean="0">
                <a:solidFill>
                  <a:schemeClr val="accent1">
                    <a:lumMod val="75000"/>
                  </a:schemeClr>
                </a:solidFill>
              </a:rPr>
              <a:t>And don’t forget, you have a librarian whose job it is to help you with all this.  Let us know how we can help!</a:t>
            </a:r>
            <a:endParaRPr lang="en-US" sz="4000" dirty="0">
              <a:solidFill>
                <a:schemeClr val="accent1">
                  <a:lumMod val="75000"/>
                </a:schemeClr>
              </a:solidFill>
            </a:endParaRPr>
          </a:p>
        </p:txBody>
      </p:sp>
    </p:spTree>
    <p:extLst>
      <p:ext uri="{BB962C8B-B14F-4D97-AF65-F5344CB8AC3E}">
        <p14:creationId xmlns:p14="http://schemas.microsoft.com/office/powerpoint/2010/main" val="1003881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enter a parlor…</a:t>
            </a:r>
            <a:endParaRPr lang="en-US" dirty="0"/>
          </a:p>
        </p:txBody>
      </p:sp>
      <p:sp>
        <p:nvSpPr>
          <p:cNvPr id="3" name="Content Placeholder 2"/>
          <p:cNvSpPr>
            <a:spLocks noGrp="1"/>
          </p:cNvSpPr>
          <p:nvPr>
            <p:ph idx="1"/>
          </p:nvPr>
        </p:nvSpPr>
        <p:spPr>
          <a:xfrm>
            <a:off x="990600" y="2362200"/>
            <a:ext cx="7610476" cy="4114800"/>
          </a:xfrm>
          <a:noFill/>
          <a:ln>
            <a:solidFill>
              <a:schemeClr val="tx1"/>
            </a:solidFill>
          </a:ln>
        </p:spPr>
        <p:txBody>
          <a:bodyPr>
            <a:normAutofit fontScale="92500"/>
          </a:bodyPr>
          <a:lstStyle/>
          <a:p>
            <a:pPr marL="0" indent="0">
              <a:buNone/>
            </a:pPr>
            <a:r>
              <a:rPr lang="en-US" dirty="0" smtClean="0"/>
              <a:t>“Imagine </a:t>
            </a:r>
            <a:r>
              <a:rPr lang="en-US" dirty="0"/>
              <a:t>that you enter a parlor. You come late. When you arrive, others have long preceded you, and they are engaged in a heated discussion, a discussion too heated for them to pause and tell you exactly what it is about. In fact, the discussion had already begun long before any of them got there, so that no one present is qualified to retrace for you all the steps that had gone before. You listen for a while, until you decide that you have caught the tenor of the argument; then you put in your oar. Someone answers; you answer him; another comes to your </a:t>
            </a:r>
            <a:r>
              <a:rPr lang="en-US" dirty="0" smtClean="0"/>
              <a:t>defense… However</a:t>
            </a:r>
            <a:r>
              <a:rPr lang="en-US" dirty="0"/>
              <a:t>, the discussion is interminable. The hour grows late, you must depart. And you do depart, with the discussion still vigorously in progress</a:t>
            </a:r>
            <a:r>
              <a:rPr lang="en-US" dirty="0" smtClean="0"/>
              <a:t>.”</a:t>
            </a:r>
            <a:endParaRPr lang="en-US" dirty="0"/>
          </a:p>
          <a:p>
            <a:r>
              <a:rPr lang="en-US" dirty="0" smtClean="0">
                <a:solidFill>
                  <a:schemeClr val="tx1"/>
                </a:solidFill>
              </a:rPr>
              <a:t>Kenneth Burke, The Philosophy of Literary Form,110-111</a:t>
            </a:r>
            <a:endParaRPr lang="en-US" dirty="0">
              <a:solidFill>
                <a:schemeClr val="tx1"/>
              </a:solidFill>
            </a:endParaRPr>
          </a:p>
          <a:p>
            <a:endParaRPr lang="en-US" dirty="0"/>
          </a:p>
        </p:txBody>
      </p:sp>
      <p:sp>
        <p:nvSpPr>
          <p:cNvPr id="5" name="Rectangle 4"/>
          <p:cNvSpPr/>
          <p:nvPr/>
        </p:nvSpPr>
        <p:spPr>
          <a:xfrm>
            <a:off x="2971800" y="7162800"/>
            <a:ext cx="45719"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838200" y="1905000"/>
            <a:ext cx="7848600" cy="28194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ounded Rectangle 7"/>
          <p:cNvSpPr/>
          <p:nvPr/>
        </p:nvSpPr>
        <p:spPr>
          <a:xfrm>
            <a:off x="6172200" y="914400"/>
            <a:ext cx="2590800" cy="1524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The original research conversation you have to explore.</a:t>
            </a:r>
            <a:endParaRPr lang="en-US" b="1" dirty="0"/>
          </a:p>
        </p:txBody>
      </p:sp>
      <p:sp>
        <p:nvSpPr>
          <p:cNvPr id="10" name="Rounded Rectangle 9"/>
          <p:cNvSpPr/>
          <p:nvPr/>
        </p:nvSpPr>
        <p:spPr>
          <a:xfrm>
            <a:off x="838200" y="4705350"/>
            <a:ext cx="7848600" cy="6096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ounded Rectangle 12"/>
          <p:cNvSpPr/>
          <p:nvPr/>
        </p:nvSpPr>
        <p:spPr>
          <a:xfrm>
            <a:off x="7467600" y="4419600"/>
            <a:ext cx="1676400" cy="723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Your Voice</a:t>
            </a:r>
            <a:endParaRPr lang="en-US" b="1" dirty="0"/>
          </a:p>
        </p:txBody>
      </p:sp>
      <p:sp>
        <p:nvSpPr>
          <p:cNvPr id="14" name="Rounded Rectangle 13"/>
          <p:cNvSpPr/>
          <p:nvPr/>
        </p:nvSpPr>
        <p:spPr>
          <a:xfrm>
            <a:off x="838200" y="5314950"/>
            <a:ext cx="7848600" cy="82867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ounded Rectangle 14"/>
          <p:cNvSpPr/>
          <p:nvPr/>
        </p:nvSpPr>
        <p:spPr>
          <a:xfrm>
            <a:off x="5943600" y="5867400"/>
            <a:ext cx="1981200" cy="990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The voices responding to your work.</a:t>
            </a:r>
            <a:endParaRPr lang="en-US" b="1" dirty="0"/>
          </a:p>
        </p:txBody>
      </p:sp>
    </p:spTree>
    <p:extLst>
      <p:ext uri="{BB962C8B-B14F-4D97-AF65-F5344CB8AC3E}">
        <p14:creationId xmlns:p14="http://schemas.microsoft.com/office/powerpoint/2010/main" val="167984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a:t>
            </a:r>
            <a:endParaRPr lang="en-US" dirty="0"/>
          </a:p>
        </p:txBody>
      </p:sp>
      <p:sp>
        <p:nvSpPr>
          <p:cNvPr id="4" name="Content Placeholder 3"/>
          <p:cNvSpPr>
            <a:spLocks noGrp="1"/>
          </p:cNvSpPr>
          <p:nvPr>
            <p:ph sz="half" idx="1"/>
          </p:nvPr>
        </p:nvSpPr>
        <p:spPr>
          <a:xfrm>
            <a:off x="381000" y="2438400"/>
            <a:ext cx="4343400" cy="3681412"/>
          </a:xfrm>
        </p:spPr>
        <p:txBody>
          <a:bodyPr>
            <a:noAutofit/>
          </a:bodyPr>
          <a:lstStyle/>
          <a:p>
            <a:r>
              <a:rPr lang="en-US" sz="2600" dirty="0" smtClean="0"/>
              <a:t>Synthesis </a:t>
            </a:r>
            <a:r>
              <a:rPr lang="en-US" sz="2200" dirty="0" smtClean="0"/>
              <a:t>gathers &amp; pieces information together to create a new conversation</a:t>
            </a:r>
            <a:endParaRPr lang="en-US" sz="2200" dirty="0"/>
          </a:p>
        </p:txBody>
      </p:sp>
      <p:pic>
        <p:nvPicPr>
          <p:cNvPr id="10" name="Content Placeholder 9"/>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2598" t="23954"/>
          <a:stretch/>
        </p:blipFill>
        <p:spPr>
          <a:xfrm>
            <a:off x="4876800" y="2362200"/>
            <a:ext cx="3733800" cy="3668358"/>
          </a:xfrm>
        </p:spPr>
      </p:pic>
    </p:spTree>
    <p:extLst>
      <p:ext uri="{BB962C8B-B14F-4D97-AF65-F5344CB8AC3E}">
        <p14:creationId xmlns:p14="http://schemas.microsoft.com/office/powerpoint/2010/main" val="1904922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What </a:t>
            </a:r>
            <a:r>
              <a:rPr lang="en-US" dirty="0" smtClean="0"/>
              <a:t>Synthesis </a:t>
            </a:r>
            <a:r>
              <a:rPr lang="en-US" baseline="0" dirty="0" smtClean="0"/>
              <a:t>is </a:t>
            </a:r>
            <a:r>
              <a:rPr lang="en-US" sz="4800" baseline="0" dirty="0" smtClean="0"/>
              <a:t>NOT</a:t>
            </a:r>
            <a:endParaRPr lang="en-US" dirty="0"/>
          </a:p>
        </p:txBody>
      </p:sp>
      <p:sp>
        <p:nvSpPr>
          <p:cNvPr id="4" name="Content Placeholder 2"/>
          <p:cNvSpPr>
            <a:spLocks noGrp="1"/>
          </p:cNvSpPr>
          <p:nvPr>
            <p:ph idx="1"/>
          </p:nvPr>
        </p:nvSpPr>
        <p:spPr>
          <a:xfrm>
            <a:off x="457200" y="2209799"/>
            <a:ext cx="4876800" cy="3886201"/>
          </a:xfrm>
        </p:spPr>
        <p:txBody>
          <a:bodyPr>
            <a:normAutofit fontScale="92500" lnSpcReduction="10000"/>
          </a:bodyPr>
          <a:lstStyle/>
          <a:p>
            <a:r>
              <a:rPr lang="en-US" sz="2800" dirty="0" smtClean="0"/>
              <a:t>Just summarizing someone else</a:t>
            </a:r>
          </a:p>
          <a:p>
            <a:r>
              <a:rPr lang="en-US" sz="2800" dirty="0" smtClean="0"/>
              <a:t>Critiquing a source</a:t>
            </a:r>
          </a:p>
          <a:p>
            <a:r>
              <a:rPr lang="en-US" sz="2800" dirty="0" smtClean="0"/>
              <a:t>Comparing &amp; contrasting sources</a:t>
            </a:r>
          </a:p>
          <a:p>
            <a:r>
              <a:rPr lang="en-US" sz="2800" dirty="0" smtClean="0"/>
              <a:t>Lots of direct quoting without using your own voice</a:t>
            </a:r>
            <a:endParaRPr lang="en-US" sz="2800" dirty="0"/>
          </a:p>
        </p:txBody>
      </p:sp>
      <p:pic>
        <p:nvPicPr>
          <p:cNvPr id="5" name="Picture 4" descr="No_sign.png"/>
          <p:cNvPicPr>
            <a:picLocks noChangeAspect="1"/>
          </p:cNvPicPr>
          <p:nvPr/>
        </p:nvPicPr>
        <p:blipFill>
          <a:blip r:embed="rId3"/>
          <a:stretch>
            <a:fillRect/>
          </a:stretch>
        </p:blipFill>
        <p:spPr>
          <a:xfrm>
            <a:off x="5486400" y="2743200"/>
            <a:ext cx="2610554" cy="2610554"/>
          </a:xfrm>
          <a:prstGeom prst="rect">
            <a:avLst/>
          </a:prstGeom>
        </p:spPr>
      </p:pic>
    </p:spTree>
    <p:extLst>
      <p:ext uri="{BB962C8B-B14F-4D97-AF65-F5344CB8AC3E}">
        <p14:creationId xmlns:p14="http://schemas.microsoft.com/office/powerpoint/2010/main" val="355882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Synthesis DOES</a:t>
            </a:r>
            <a:endParaRPr lang="en-US" dirty="0"/>
          </a:p>
        </p:txBody>
      </p:sp>
      <p:sp>
        <p:nvSpPr>
          <p:cNvPr id="4" name="Content Placeholder 2"/>
          <p:cNvSpPr>
            <a:spLocks noGrp="1"/>
          </p:cNvSpPr>
          <p:nvPr>
            <p:ph idx="1"/>
          </p:nvPr>
        </p:nvSpPr>
        <p:spPr>
          <a:xfrm>
            <a:off x="457200" y="2209800"/>
            <a:ext cx="6019800" cy="4343400"/>
          </a:xfrm>
        </p:spPr>
        <p:txBody>
          <a:bodyPr>
            <a:noAutofit/>
          </a:bodyPr>
          <a:lstStyle/>
          <a:p>
            <a:r>
              <a:rPr lang="en-US" sz="2600" dirty="0" smtClean="0"/>
              <a:t>Require </a:t>
            </a:r>
            <a:r>
              <a:rPr lang="en-US" sz="2600" b="1" dirty="0"/>
              <a:t>critical thought</a:t>
            </a:r>
            <a:r>
              <a:rPr lang="en-US" sz="2600" dirty="0"/>
              <a:t>.</a:t>
            </a:r>
          </a:p>
          <a:p>
            <a:r>
              <a:rPr lang="en-US" sz="2600" dirty="0" smtClean="0"/>
              <a:t>Focus on </a:t>
            </a:r>
            <a:r>
              <a:rPr lang="en-US" sz="2600" b="1" dirty="0"/>
              <a:t>ideas</a:t>
            </a:r>
            <a:r>
              <a:rPr lang="en-US" sz="2600" dirty="0"/>
              <a:t>, not just on summary or quotation</a:t>
            </a:r>
            <a:r>
              <a:rPr lang="en-US" sz="2600" dirty="0" smtClean="0"/>
              <a:t>.</a:t>
            </a:r>
            <a:endParaRPr lang="en-US" sz="2600" dirty="0"/>
          </a:p>
          <a:p>
            <a:r>
              <a:rPr lang="en-US" sz="2600" dirty="0" smtClean="0"/>
              <a:t>Use </a:t>
            </a:r>
            <a:r>
              <a:rPr lang="en-US" sz="2600" dirty="0"/>
              <a:t>information and sources to make your own </a:t>
            </a:r>
            <a:r>
              <a:rPr lang="en-US" sz="2600" dirty="0" smtClean="0"/>
              <a:t>point</a:t>
            </a:r>
          </a:p>
          <a:p>
            <a:r>
              <a:rPr lang="en-US" sz="2600" b="1" dirty="0" smtClean="0"/>
              <a:t>Identify </a:t>
            </a:r>
            <a:r>
              <a:rPr lang="en-US" sz="2600" dirty="0" smtClean="0"/>
              <a:t>conversations</a:t>
            </a:r>
          </a:p>
          <a:p>
            <a:r>
              <a:rPr lang="en-US" sz="2600" dirty="0" smtClean="0"/>
              <a:t>Analyze and combine multiple sources in a meaningful way</a:t>
            </a:r>
            <a:endParaRPr lang="en-US" sz="2600" dirty="0"/>
          </a:p>
        </p:txBody>
      </p:sp>
      <p:pic>
        <p:nvPicPr>
          <p:cNvPr id="5" name="Picture 4" descr="yes sign.gif"/>
          <p:cNvPicPr>
            <a:picLocks noChangeAspect="1"/>
          </p:cNvPicPr>
          <p:nvPr/>
        </p:nvPicPr>
        <p:blipFill>
          <a:blip r:embed="rId3"/>
          <a:stretch>
            <a:fillRect/>
          </a:stretch>
        </p:blipFill>
        <p:spPr>
          <a:xfrm>
            <a:off x="6553200" y="2971800"/>
            <a:ext cx="2377717" cy="2053483"/>
          </a:xfrm>
          <a:prstGeom prst="rect">
            <a:avLst/>
          </a:prstGeom>
        </p:spPr>
      </p:pic>
    </p:spTree>
    <p:extLst>
      <p:ext uri="{BB962C8B-B14F-4D97-AF65-F5344CB8AC3E}">
        <p14:creationId xmlns:p14="http://schemas.microsoft.com/office/powerpoint/2010/main" val="129126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Visualizing Synthesis</a:t>
            </a:r>
            <a:endParaRPr lang="en-US" dirty="0"/>
          </a:p>
        </p:txBody>
      </p:sp>
      <p:sp>
        <p:nvSpPr>
          <p:cNvPr id="3" name="Content Placeholder 2"/>
          <p:cNvSpPr>
            <a:spLocks noGrp="1"/>
          </p:cNvSpPr>
          <p:nvPr>
            <p:ph idx="1"/>
          </p:nvPr>
        </p:nvSpPr>
        <p:spPr>
          <a:xfrm>
            <a:off x="422189" y="2133600"/>
            <a:ext cx="8267700" cy="4132729"/>
          </a:xfrm>
        </p:spPr>
        <p:txBody>
          <a:bodyPr/>
          <a:lstStyle/>
          <a:p>
            <a:r>
              <a:rPr lang="en-US" dirty="0" smtClean="0"/>
              <a:t>Comparison of papers from 4 students:</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591914"/>
            <a:ext cx="8991600" cy="3351686"/>
          </a:xfrm>
          <a:prstGeom prst="rect">
            <a:avLst/>
          </a:prstGeom>
        </p:spPr>
      </p:pic>
      <p:cxnSp>
        <p:nvCxnSpPr>
          <p:cNvPr id="7" name="Straight Arrow Connector 6"/>
          <p:cNvCxnSpPr/>
          <p:nvPr/>
        </p:nvCxnSpPr>
        <p:spPr>
          <a:xfrm flipV="1">
            <a:off x="990600" y="5943600"/>
            <a:ext cx="76200" cy="609600"/>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a:xfrm flipV="1">
            <a:off x="3429000" y="5943600"/>
            <a:ext cx="76200" cy="609600"/>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flipV="1">
            <a:off x="5638800" y="5953125"/>
            <a:ext cx="76200" cy="609600"/>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flipV="1">
            <a:off x="8001000" y="5991225"/>
            <a:ext cx="76200" cy="609600"/>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288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48200" y="2286000"/>
            <a:ext cx="4129088" cy="4114800"/>
          </a:xfrm>
          <a:prstGeom prst="rect">
            <a:avLst/>
          </a:prstGeom>
        </p:spPr>
      </p:pic>
      <p:sp>
        <p:nvSpPr>
          <p:cNvPr id="5" name="Title 4"/>
          <p:cNvSpPr>
            <a:spLocks noGrp="1"/>
          </p:cNvSpPr>
          <p:nvPr>
            <p:ph type="title"/>
          </p:nvPr>
        </p:nvSpPr>
        <p:spPr/>
        <p:txBody>
          <a:bodyPr/>
          <a:lstStyle/>
          <a:p>
            <a:r>
              <a:rPr lang="en-US" dirty="0" smtClean="0"/>
              <a:t>The role of synthesis</a:t>
            </a:r>
            <a:endParaRPr lang="en-US" dirty="0"/>
          </a:p>
        </p:txBody>
      </p:sp>
      <p:sp>
        <p:nvSpPr>
          <p:cNvPr id="6" name="Content Placeholder 5"/>
          <p:cNvSpPr>
            <a:spLocks noGrp="1"/>
          </p:cNvSpPr>
          <p:nvPr>
            <p:ph sz="half" idx="1"/>
          </p:nvPr>
        </p:nvSpPr>
        <p:spPr>
          <a:xfrm>
            <a:off x="457200" y="2590800"/>
            <a:ext cx="4114800" cy="3681412"/>
          </a:xfrm>
        </p:spPr>
        <p:txBody>
          <a:bodyPr>
            <a:normAutofit/>
          </a:bodyPr>
          <a:lstStyle/>
          <a:p>
            <a:r>
              <a:rPr lang="en-US" sz="2600" dirty="0" smtClean="0"/>
              <a:t>Synthesis is about seeing how all the sources talk to each other (learning the conversation)</a:t>
            </a:r>
          </a:p>
          <a:p>
            <a:r>
              <a:rPr lang="en-US" sz="2600" dirty="0" smtClean="0"/>
              <a:t>It determines how you engage in response to your sources</a:t>
            </a:r>
            <a:endParaRPr lang="en-US" sz="2600" dirty="0"/>
          </a:p>
        </p:txBody>
      </p:sp>
      <p:sp>
        <p:nvSpPr>
          <p:cNvPr id="7" name="Content Placeholder 6"/>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52954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 Process</a:t>
            </a:r>
            <a:endParaRPr lang="en-US" dirty="0"/>
          </a:p>
        </p:txBody>
      </p:sp>
      <p:pic>
        <p:nvPicPr>
          <p:cNvPr id="1026" name="Picture 2" descr="C:\Users\Staff\AppData\Local\Microsoft\Windows\INetCache\IE\41LJ8QUS\books[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362200"/>
            <a:ext cx="3670300" cy="36703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4191000" y="3848100"/>
            <a:ext cx="990600" cy="609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8" name="Picture 4" descr="C:\Users\Staff\AppData\Local\Microsoft\Windows\INetCache\IE\V0HMFGEA\PrinterKiller-Pape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667000"/>
            <a:ext cx="2418301" cy="2971800"/>
          </a:xfrm>
          <a:prstGeom prst="rect">
            <a:avLst/>
          </a:prstGeom>
          <a:noFill/>
          <a:extLst>
            <a:ext uri="{909E8E84-426E-40DD-AFC4-6F175D3DCCD1}">
              <a14:hiddenFill xmlns:a14="http://schemas.microsoft.com/office/drawing/2010/main">
                <a:solidFill>
                  <a:srgbClr val="FFFFFF"/>
                </a:solidFill>
              </a14:hiddenFill>
            </a:ext>
          </a:extLst>
        </p:spPr>
      </p:pic>
      <p:sp>
        <p:nvSpPr>
          <p:cNvPr id="5" name="&quot;No&quot; Symbol 4"/>
          <p:cNvSpPr/>
          <p:nvPr/>
        </p:nvSpPr>
        <p:spPr>
          <a:xfrm>
            <a:off x="3810000" y="3429000"/>
            <a:ext cx="1676400" cy="1447800"/>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2667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Matrix</a:t>
            </a:r>
            <a:endParaRPr lang="en-US" dirty="0"/>
          </a:p>
        </p:txBody>
      </p:sp>
      <p:sp>
        <p:nvSpPr>
          <p:cNvPr id="3" name="Content Placeholder 2"/>
          <p:cNvSpPr>
            <a:spLocks noGrp="1"/>
          </p:cNvSpPr>
          <p:nvPr>
            <p:ph idx="1"/>
          </p:nvPr>
        </p:nvSpPr>
        <p:spPr>
          <a:xfrm>
            <a:off x="762000" y="2362200"/>
            <a:ext cx="7610476" cy="3670767"/>
          </a:xfrm>
        </p:spPr>
        <p:txBody>
          <a:bodyPr>
            <a:normAutofit lnSpcReduction="10000"/>
          </a:bodyPr>
          <a:lstStyle/>
          <a:p>
            <a:r>
              <a:rPr lang="en-US" sz="2600" dirty="0" smtClean="0"/>
              <a:t>Encourages synthesis by forcing you to group </a:t>
            </a:r>
            <a:r>
              <a:rPr lang="en-US" sz="2600" b="1" dirty="0" smtClean="0"/>
              <a:t>idea by idea</a:t>
            </a:r>
            <a:r>
              <a:rPr lang="en-US" sz="2600" dirty="0" smtClean="0"/>
              <a:t>, not source by source.</a:t>
            </a:r>
          </a:p>
          <a:p>
            <a:r>
              <a:rPr lang="en-US" sz="2600" dirty="0" smtClean="0"/>
              <a:t>Helps you see how your sources’ ideas would </a:t>
            </a:r>
            <a:r>
              <a:rPr lang="en-US" sz="2600" b="1" dirty="0" smtClean="0"/>
              <a:t>mix and mingle </a:t>
            </a:r>
            <a:r>
              <a:rPr lang="en-US" sz="2600" dirty="0" smtClean="0"/>
              <a:t>in conversation.</a:t>
            </a:r>
          </a:p>
          <a:p>
            <a:r>
              <a:rPr lang="en-US" sz="2600" dirty="0" smtClean="0"/>
              <a:t>Looks simple, but is </a:t>
            </a:r>
            <a:r>
              <a:rPr lang="en-US" sz="2600" b="1" dirty="0" smtClean="0"/>
              <a:t>quite messy</a:t>
            </a:r>
            <a:r>
              <a:rPr lang="en-US" sz="2600" dirty="0" smtClean="0"/>
              <a:t>. You will probably go through a few iterations of your matrix.</a:t>
            </a:r>
          </a:p>
          <a:p>
            <a:pPr marL="0" indent="0">
              <a:buNone/>
            </a:pPr>
            <a:r>
              <a:rPr lang="en-US" dirty="0"/>
              <a:t>	</a:t>
            </a:r>
            <a:endParaRPr lang="en-US" b="1" dirty="0" smtClean="0"/>
          </a:p>
          <a:p>
            <a:pPr marL="0" indent="0">
              <a:buNone/>
            </a:pPr>
            <a:endParaRPr lang="en-US" dirty="0" smtClean="0"/>
          </a:p>
          <a:p>
            <a:pPr lvl="1"/>
            <a:endParaRPr lang="en-US" dirty="0" smtClean="0"/>
          </a:p>
          <a:p>
            <a:endParaRPr lang="en-US" dirty="0"/>
          </a:p>
        </p:txBody>
      </p:sp>
    </p:spTree>
    <p:extLst>
      <p:ext uri="{BB962C8B-B14F-4D97-AF65-F5344CB8AC3E}">
        <p14:creationId xmlns:p14="http://schemas.microsoft.com/office/powerpoint/2010/main" val="182268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982</TotalTime>
  <Words>911</Words>
  <Application>Microsoft Macintosh PowerPoint</Application>
  <PresentationFormat>On-screen Show (4:3)</PresentationFormat>
  <Paragraphs>76</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2</vt:lpstr>
      <vt:lpstr>Perception</vt:lpstr>
      <vt:lpstr>Finding and Entering Conversations in your Research:</vt:lpstr>
      <vt:lpstr>You enter a parlor…</vt:lpstr>
      <vt:lpstr>Synthesis</vt:lpstr>
      <vt:lpstr>What Synthesis is NOT</vt:lpstr>
      <vt:lpstr>What Synthesis DOES</vt:lpstr>
      <vt:lpstr>Visualizing Synthesis</vt:lpstr>
      <vt:lpstr>The role of synthesis</vt:lpstr>
      <vt:lpstr>It’s a Process</vt:lpstr>
      <vt:lpstr>Research Matrix</vt:lpstr>
      <vt:lpstr>What does it look like?</vt:lpstr>
      <vt:lpstr>How to begin?</vt:lpstr>
      <vt:lpstr>Your Turn</vt:lpstr>
      <vt:lpstr>Good Luck!</vt:lpstr>
    </vt:vector>
  </TitlesOfParts>
  <Company>Utah State University</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Summarizing Main Ideas &amp; Grouping Information:</dc:title>
  <dc:creator>Merrill Cazier Library</dc:creator>
  <cp:lastModifiedBy>Kacy Lundstrom</cp:lastModifiedBy>
  <cp:revision>56</cp:revision>
  <dcterms:created xsi:type="dcterms:W3CDTF">2013-08-27T19:49:55Z</dcterms:created>
  <dcterms:modified xsi:type="dcterms:W3CDTF">2017-02-17T18:51:45Z</dcterms:modified>
</cp:coreProperties>
</file>