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B355D4-E58C-40A4-B982-5508EFF91AE1}" v="51" dt="2017-08-30T20:58:03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alileo.usg.edu/cgi/logi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data literacy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Jeff dowdy – Russell Library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873" y="5036169"/>
            <a:ext cx="2286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6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ctor: Elbow 17"/>
          <p:cNvCxnSpPr>
            <a:stCxn id="11" idx="2"/>
            <a:endCxn id="14" idx="0"/>
          </p:cNvCxnSpPr>
          <p:nvPr/>
        </p:nvCxnSpPr>
        <p:spPr>
          <a:xfrm rot="16200000" flipH="1">
            <a:off x="4805024" y="3032289"/>
            <a:ext cx="452021" cy="27693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 the data</a:t>
            </a:r>
          </a:p>
        </p:txBody>
      </p:sp>
      <p:cxnSp>
        <p:nvCxnSpPr>
          <p:cNvPr id="8" name="Connector: Elbow 7"/>
          <p:cNvCxnSpPr>
            <a:cxnSpLocks/>
            <a:stCxn id="13" idx="3"/>
            <a:endCxn id="11" idx="1"/>
          </p:cNvCxnSpPr>
          <p:nvPr/>
        </p:nvCxnSpPr>
        <p:spPr>
          <a:xfrm>
            <a:off x="3279228" y="2274708"/>
            <a:ext cx="861848" cy="24344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: Rounded Corners 10"/>
          <p:cNvSpPr/>
          <p:nvPr/>
        </p:nvSpPr>
        <p:spPr>
          <a:xfrm>
            <a:off x="4141076" y="2091558"/>
            <a:ext cx="1502979" cy="853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dataset</a:t>
            </a:r>
            <a:endParaRPr lang="en-US"/>
          </a:p>
        </p:txBody>
      </p:sp>
      <p:sp>
        <p:nvSpPr>
          <p:cNvPr id="13" name="Rectangle: Rounded Corners 12"/>
          <p:cNvSpPr/>
          <p:nvPr/>
        </p:nvSpPr>
        <p:spPr>
          <a:xfrm>
            <a:off x="1676921" y="1848113"/>
            <a:ext cx="1602307" cy="853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collection</a:t>
            </a:r>
            <a:endParaRPr lang="en-US" dirty="0"/>
          </a:p>
        </p:txBody>
      </p:sp>
      <p:sp>
        <p:nvSpPr>
          <p:cNvPr id="14" name="Rectangle: Rounded Corners 13"/>
          <p:cNvSpPr/>
          <p:nvPr/>
        </p:nvSpPr>
        <p:spPr>
          <a:xfrm>
            <a:off x="4354950" y="3396768"/>
            <a:ext cx="1629103" cy="9247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research article</a:t>
            </a:r>
            <a:endParaRPr lang="en-US"/>
          </a:p>
        </p:txBody>
      </p:sp>
      <p:sp>
        <p:nvSpPr>
          <p:cNvPr id="20" name="Rectangle: Rounded Corners 19"/>
          <p:cNvSpPr/>
          <p:nvPr/>
        </p:nvSpPr>
        <p:spPr>
          <a:xfrm>
            <a:off x="5849008" y="618518"/>
            <a:ext cx="1413641" cy="802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report</a:t>
            </a:r>
            <a:endParaRPr lang="en-US"/>
          </a:p>
        </p:txBody>
      </p:sp>
      <p:cxnSp>
        <p:nvCxnSpPr>
          <p:cNvPr id="21" name="Connector: Elbow 20"/>
          <p:cNvCxnSpPr>
            <a:stCxn id="11" idx="0"/>
            <a:endCxn id="20" idx="1"/>
          </p:cNvCxnSpPr>
          <p:nvPr/>
        </p:nvCxnSpPr>
        <p:spPr>
          <a:xfrm rot="5400000" flipH="1" flipV="1">
            <a:off x="4834886" y="1077436"/>
            <a:ext cx="1071802" cy="95644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or: Elbow 28"/>
          <p:cNvCxnSpPr>
            <a:stCxn id="20" idx="2"/>
            <a:endCxn id="28" idx="0"/>
          </p:cNvCxnSpPr>
          <p:nvPr/>
        </p:nvCxnSpPr>
        <p:spPr>
          <a:xfrm rot="16200000" flipH="1">
            <a:off x="6409791" y="1567030"/>
            <a:ext cx="427121" cy="13504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Rectangle: Rounded Corners 35"/>
          <p:cNvSpPr/>
          <p:nvPr/>
        </p:nvSpPr>
        <p:spPr>
          <a:xfrm>
            <a:off x="8448209" y="956565"/>
            <a:ext cx="1413641" cy="802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analysis/</a:t>
            </a:r>
            <a:br>
              <a:rPr lang="en-US" sz="1600"/>
            </a:br>
            <a:r>
              <a:rPr lang="en-US" sz="1600"/>
              <a:t>projection</a:t>
            </a:r>
            <a:endParaRPr lang="en-US" sz="1100"/>
          </a:p>
        </p:txBody>
      </p:sp>
      <p:cxnSp>
        <p:nvCxnSpPr>
          <p:cNvPr id="37" name="Connector: Elbow 36"/>
          <p:cNvCxnSpPr>
            <a:stCxn id="20" idx="3"/>
            <a:endCxn id="36" idx="1"/>
          </p:cNvCxnSpPr>
          <p:nvPr/>
        </p:nvCxnSpPr>
        <p:spPr>
          <a:xfrm>
            <a:off x="7262649" y="1019756"/>
            <a:ext cx="1185560" cy="33804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Rectangle: Rounded Corners 39"/>
          <p:cNvSpPr/>
          <p:nvPr/>
        </p:nvSpPr>
        <p:spPr>
          <a:xfrm>
            <a:off x="8893340" y="2065410"/>
            <a:ext cx="1413641" cy="802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Tweet</a:t>
            </a:r>
            <a:br>
              <a:rPr lang="en-US" sz="1600"/>
            </a:br>
            <a:r>
              <a:rPr lang="en-US" sz="1600"/>
              <a:t>TED Talk</a:t>
            </a:r>
          </a:p>
          <a:p>
            <a:pPr algn="ctr"/>
            <a:r>
              <a:rPr lang="en-US" sz="1600"/>
              <a:t>fake news</a:t>
            </a:r>
            <a:endParaRPr lang="en-US" sz="1100"/>
          </a:p>
        </p:txBody>
      </p:sp>
      <p:cxnSp>
        <p:nvCxnSpPr>
          <p:cNvPr id="41" name="Connector: Elbow 40"/>
          <p:cNvCxnSpPr>
            <a:stCxn id="36" idx="2"/>
            <a:endCxn id="40" idx="0"/>
          </p:cNvCxnSpPr>
          <p:nvPr/>
        </p:nvCxnSpPr>
        <p:spPr>
          <a:xfrm rot="16200000" flipH="1">
            <a:off x="9224410" y="1689659"/>
            <a:ext cx="306370" cy="44513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ectangle: Rounded Corners 43"/>
          <p:cNvSpPr/>
          <p:nvPr/>
        </p:nvSpPr>
        <p:spPr>
          <a:xfrm>
            <a:off x="1776249" y="4321553"/>
            <a:ext cx="1629103" cy="9247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dataset(s) </a:t>
            </a:r>
            <a:br>
              <a:rPr lang="en-US" sz="2400"/>
            </a:br>
            <a:r>
              <a:rPr lang="en-US" sz="2400"/>
              <a:t>trend</a:t>
            </a:r>
            <a:endParaRPr lang="en-US" sz="1600"/>
          </a:p>
        </p:txBody>
      </p:sp>
      <p:sp>
        <p:nvSpPr>
          <p:cNvPr id="50" name="Rectangle: Rounded Corners 49"/>
          <p:cNvSpPr/>
          <p:nvPr/>
        </p:nvSpPr>
        <p:spPr>
          <a:xfrm>
            <a:off x="5984053" y="4382707"/>
            <a:ext cx="1413641" cy="802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book</a:t>
            </a:r>
            <a:endParaRPr lang="en-US"/>
          </a:p>
        </p:txBody>
      </p:sp>
      <p:cxnSp>
        <p:nvCxnSpPr>
          <p:cNvPr id="51" name="Connector: Elbow 50"/>
          <p:cNvCxnSpPr>
            <a:stCxn id="44" idx="3"/>
            <a:endCxn id="50" idx="1"/>
          </p:cNvCxnSpPr>
          <p:nvPr/>
        </p:nvCxnSpPr>
        <p:spPr>
          <a:xfrm flipV="1">
            <a:off x="3405352" y="4783945"/>
            <a:ext cx="2578701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or: Elbow 9"/>
          <p:cNvCxnSpPr>
            <a:stCxn id="50" idx="0"/>
            <a:endCxn id="40" idx="1"/>
          </p:cNvCxnSpPr>
          <p:nvPr/>
        </p:nvCxnSpPr>
        <p:spPr>
          <a:xfrm rot="5400000" flipH="1" flipV="1">
            <a:off x="6834078" y="2323445"/>
            <a:ext cx="1916059" cy="2202466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Rectangle: Rounded Corners 2"/>
          <p:cNvSpPr/>
          <p:nvPr/>
        </p:nvSpPr>
        <p:spPr>
          <a:xfrm>
            <a:off x="6417237" y="3019425"/>
            <a:ext cx="1629103" cy="9247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magazine</a:t>
            </a:r>
          </a:p>
        </p:txBody>
      </p:sp>
      <p:cxnSp>
        <p:nvCxnSpPr>
          <p:cNvPr id="5" name="Connector: Elbow 4"/>
          <p:cNvCxnSpPr>
            <a:endCxn id="3" idx="1"/>
          </p:cNvCxnSpPr>
          <p:nvPr/>
        </p:nvCxnSpPr>
        <p:spPr>
          <a:xfrm rot="16200000" flipH="1">
            <a:off x="5223246" y="2287827"/>
            <a:ext cx="2060826" cy="32715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ctangle: Rounded Corners 27"/>
          <p:cNvSpPr/>
          <p:nvPr/>
        </p:nvSpPr>
        <p:spPr>
          <a:xfrm>
            <a:off x="5984053" y="1848114"/>
            <a:ext cx="1413641" cy="802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news</a:t>
            </a:r>
            <a:endParaRPr lang="en-US"/>
          </a:p>
        </p:txBody>
      </p:sp>
      <p:cxnSp>
        <p:nvCxnSpPr>
          <p:cNvPr id="6" name="Connector: Elbow 5"/>
          <p:cNvCxnSpPr/>
          <p:nvPr/>
        </p:nvCxnSpPr>
        <p:spPr>
          <a:xfrm flipV="1">
            <a:off x="3469688" y="2696640"/>
            <a:ext cx="671969" cy="1913122"/>
          </a:xfrm>
          <a:prstGeom prst="bentConnector3">
            <a:avLst/>
          </a:prstGeom>
          <a:ln>
            <a:prstDash val="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or: Elbow 6"/>
          <p:cNvCxnSpPr>
            <a:endCxn id="40" idx="2"/>
          </p:cNvCxnSpPr>
          <p:nvPr/>
        </p:nvCxnSpPr>
        <p:spPr>
          <a:xfrm flipV="1">
            <a:off x="8083434" y="2867885"/>
            <a:ext cx="1516727" cy="679256"/>
          </a:xfrm>
          <a:prstGeom prst="bentConnector2">
            <a:avLst/>
          </a:prstGeom>
          <a:ln>
            <a:prstDash val="solid"/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or: Elbow 31"/>
          <p:cNvCxnSpPr>
            <a:cxnSpLocks/>
            <a:stCxn id="28" idx="3"/>
            <a:endCxn id="40" idx="1"/>
          </p:cNvCxnSpPr>
          <p:nvPr/>
        </p:nvCxnSpPr>
        <p:spPr>
          <a:xfrm>
            <a:off x="7397694" y="2249352"/>
            <a:ext cx="1495646" cy="217296"/>
          </a:xfrm>
          <a:prstGeom prst="bentConnector3">
            <a:avLst>
              <a:gd name="adj1" fmla="val 42284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545CFF0-990A-480A-ACC5-38341527C2AF}"/>
              </a:ext>
            </a:extLst>
          </p:cNvPr>
          <p:cNvSpPr/>
          <p:nvPr/>
        </p:nvSpPr>
        <p:spPr>
          <a:xfrm>
            <a:off x="4354950" y="5441133"/>
            <a:ext cx="1837620" cy="7604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Policy or legislation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03075634-2CB0-4EAC-ACA7-86C535FB2855}"/>
              </a:ext>
            </a:extLst>
          </p:cNvPr>
          <p:cNvCxnSpPr>
            <a:stCxn id="11" idx="1"/>
            <a:endCxn id="9" idx="1"/>
          </p:cNvCxnSpPr>
          <p:nvPr/>
        </p:nvCxnSpPr>
        <p:spPr>
          <a:xfrm rot="10800000" flipH="1" flipV="1">
            <a:off x="4141076" y="2518153"/>
            <a:ext cx="213874" cy="3303226"/>
          </a:xfrm>
          <a:prstGeom prst="bentConnector3">
            <a:avLst>
              <a:gd name="adj1" fmla="val -106885"/>
            </a:avLst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8C576BB6-641F-4A2D-B7BC-4F0B35A99A6F}"/>
              </a:ext>
            </a:extLst>
          </p:cNvPr>
          <p:cNvCxnSpPr>
            <a:cxnSpLocks/>
          </p:cNvCxnSpPr>
          <p:nvPr/>
        </p:nvCxnSpPr>
        <p:spPr>
          <a:xfrm flipV="1">
            <a:off x="6225126" y="3468878"/>
            <a:ext cx="1853770" cy="2339561"/>
          </a:xfrm>
          <a:prstGeom prst="bentConnector3">
            <a:avLst>
              <a:gd name="adj1" fmla="val 112332"/>
            </a:avLst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BA272140-F70F-486F-B19E-AB1F5797A269}"/>
              </a:ext>
            </a:extLst>
          </p:cNvPr>
          <p:cNvCxnSpPr/>
          <p:nvPr/>
        </p:nvCxnSpPr>
        <p:spPr>
          <a:xfrm rot="5400000" flipH="1" flipV="1">
            <a:off x="7610380" y="3326802"/>
            <a:ext cx="1990852" cy="575068"/>
          </a:xfrm>
          <a:prstGeom prst="bentConnector3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20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20" grpId="0" animBg="1"/>
      <p:bldP spid="36" grpId="0" animBg="1"/>
      <p:bldP spid="40" grpId="0" animBg="1"/>
      <p:bldP spid="44" grpId="0" animBg="1"/>
      <p:bldP spid="50" grpId="0" animBg="1"/>
      <p:bldP spid="3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Scholarship as a conversation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/>
              <a:t>critically evaluate the contribution that particular datasets, reports, editorials, or journal articles make to disciplinary knowledge;</a:t>
            </a:r>
          </a:p>
          <a:p>
            <a:pPr>
              <a:spcBef>
                <a:spcPts val="0"/>
              </a:spcBef>
            </a:pPr>
            <a:r>
              <a:rPr lang="en-US"/>
              <a:t>critically evaluate the changes in perspective over time and across contexts on a particular topic;</a:t>
            </a:r>
          </a:p>
          <a:p>
            <a:pPr>
              <a:spcBef>
                <a:spcPts val="0"/>
              </a:spcBef>
            </a:pPr>
            <a:r>
              <a:rPr lang="en-US"/>
              <a:t>recognize that a given information item may not represent the only or even the majority perspective on the data.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08576" y="6309360"/>
            <a:ext cx="6693408" cy="374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Framework for Information Literacy for Higher Education, </a:t>
            </a:r>
            <a:r>
              <a:rPr lang="en-US"/>
              <a:t>ACRL (2015)</a:t>
            </a:r>
            <a:endParaRPr lang="en-US" i="1"/>
          </a:p>
        </p:txBody>
      </p:sp>
      <p:sp>
        <p:nvSpPr>
          <p:cNvPr id="7" name="TextBox 6"/>
          <p:cNvSpPr txBox="1"/>
          <p:nvPr/>
        </p:nvSpPr>
        <p:spPr>
          <a:xfrm>
            <a:off x="1141412" y="1727756"/>
            <a:ext cx="734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Learners who are developing their information literate abilities:</a:t>
            </a:r>
          </a:p>
        </p:txBody>
      </p:sp>
    </p:spTree>
    <p:extLst>
      <p:ext uri="{BB962C8B-B14F-4D97-AF65-F5344CB8AC3E}">
        <p14:creationId xmlns:p14="http://schemas.microsoft.com/office/powerpoint/2010/main" val="194778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Accessing data</a:t>
            </a:r>
          </a:p>
        </p:txBody>
      </p:sp>
      <p:pic>
        <p:nvPicPr>
          <p:cNvPr id="6" name="Picture 6" descr="galileosearch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41778" y="2248184"/>
            <a:ext cx="8102476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488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111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</vt:lpstr>
      <vt:lpstr>data literacy</vt:lpstr>
      <vt:lpstr>Track the data</vt:lpstr>
      <vt:lpstr>Scholarship as a conversation</vt:lpstr>
      <vt:lpstr>Accessing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challenges and data</dc:title>
  <cp:lastModifiedBy>Jeffrey Dowdy</cp:lastModifiedBy>
  <cp:revision>4</cp:revision>
  <dcterms:modified xsi:type="dcterms:W3CDTF">2018-03-29T19:20:37Z</dcterms:modified>
</cp:coreProperties>
</file>